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328" r:id="rId2"/>
    <p:sldId id="339" r:id="rId3"/>
    <p:sldId id="381" r:id="rId4"/>
    <p:sldId id="379" r:id="rId5"/>
    <p:sldId id="380" r:id="rId6"/>
    <p:sldId id="340" r:id="rId7"/>
    <p:sldId id="382" r:id="rId8"/>
    <p:sldId id="383" r:id="rId9"/>
    <p:sldId id="384" r:id="rId10"/>
    <p:sldId id="386" r:id="rId11"/>
    <p:sldId id="387" r:id="rId12"/>
    <p:sldId id="385" r:id="rId13"/>
    <p:sldId id="388" r:id="rId14"/>
    <p:sldId id="389" r:id="rId15"/>
    <p:sldId id="390" r:id="rId16"/>
    <p:sldId id="391" r:id="rId17"/>
    <p:sldId id="392" r:id="rId18"/>
    <p:sldId id="393" r:id="rId19"/>
    <p:sldId id="394" r:id="rId20"/>
    <p:sldId id="395" r:id="rId21"/>
    <p:sldId id="396" r:id="rId22"/>
    <p:sldId id="397" r:id="rId23"/>
    <p:sldId id="398" r:id="rId24"/>
    <p:sldId id="399" r:id="rId25"/>
    <p:sldId id="401" r:id="rId26"/>
    <p:sldId id="400" r:id="rId27"/>
    <p:sldId id="402" r:id="rId28"/>
    <p:sldId id="403" r:id="rId29"/>
    <p:sldId id="404" r:id="rId30"/>
    <p:sldId id="405" r:id="rId31"/>
    <p:sldId id="406" r:id="rId32"/>
    <p:sldId id="407" r:id="rId33"/>
    <p:sldId id="408" r:id="rId34"/>
    <p:sldId id="409" r:id="rId35"/>
    <p:sldId id="410" r:id="rId36"/>
    <p:sldId id="412" r:id="rId37"/>
    <p:sldId id="411"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338" r:id="rId51"/>
  </p:sldIdLst>
  <p:sldSz cx="12192000" cy="6858000"/>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8000"/>
    <a:srgbClr val="FF6600"/>
    <a:srgbClr val="0066FF"/>
    <a:srgbClr val="000099"/>
    <a:srgbClr val="978C28"/>
    <a:srgbClr val="D3C337"/>
    <a:srgbClr val="FF9933"/>
    <a:srgbClr val="66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7" autoAdjust="0"/>
    <p:restoredTop sz="90951" autoAdjust="0"/>
  </p:normalViewPr>
  <p:slideViewPr>
    <p:cSldViewPr>
      <p:cViewPr varScale="1">
        <p:scale>
          <a:sx n="97" d="100"/>
          <a:sy n="97" d="100"/>
        </p:scale>
        <p:origin x="1160" y="20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5438458"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6948171"/>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5438458" y="6948171"/>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0-08-10T12:59:59.662"/>
    </inkml:context>
    <inkml:brush xml:id="br0">
      <inkml:brushProperty name="width" value="0.05292" units="cm"/>
      <inkml:brushProperty name="height" value="0.05292" units="cm"/>
      <inkml:brushProperty name="color" value="#0070C0"/>
    </inkml:brush>
  </inkml:definitions>
  <inkml:trace contextRef="#ctx0" brushRef="#br0">2858 5327 0,'17'0'78,"-17"18"-62,18-18 15,-18 17-15,0 1 0,17-18-1,1 18 16,0-18-15,-18 17 0,0 1-16,17-18 15,-17 17-15,18-17 16,-18 18-16,18-18 16,-18 18-1,17-1-15,1 1 31,-18 0-31,18-18 16,-18 17-16,0 1 16,17-18-16,-17 18 0,18-1 15,-1 1-15,1-18 16,-18 17 0,18 1-16,-1 0 15,1-1 1,-18 1-16,18 0 15,-1-1 1,1 1-16,-18 0 16,18-1-1,-1 1-15,-17-1 0,18 1 16,-18 0 0,17-1-16,1 1 15,0 0 1,-18-1-16,0 1 0,17 0 15,-17-1-15,18 1 0,0 17 16,-1-17-16,1-1 16,-18 1-1,0 0-15,18-18 0,-18 17 16,0 1-16,17 0 0,1-1 16,-18 19-1,18-36-15,-18 17 0,17 1 16,-17-1-16,0 1 15,18 0-15,-1-1 0,-17 19 16,18-19 0,-18 1-16,18-18 0,-18 18 15,17-1-15,1 18 16,-18-17-16,18 0 0,-18-1 16,17 19-1,1-19-15,-18 1 0,18 0 16,-1-1-16,-17 19 0,18-19 15,-1 18-15,1-17 16,-18 0-16,35 17 16,-17 0-1,-18-17-15,35 35 16,-35-36-16,18 1 0,0 17 16,-1-17-16,-17 0 15,35 17 1,-35 0-16,18-17 0,0-1 15,-1 19-15,1-1 16,-18-17-16,18-1 0,-1 1 16,-17 0-16,18-1 0,17 36 15,-35-35-15,18-1 16,0 1-16,17 17 16,-35 1-16,17-19 15,1 1-15,-18 0 0,35 17 16,-35-18-1,18 1-15,17 35 0,-35-35 16,18-1-16,0 1 0,-1 0 16,-17-1-16,35 18 15,-17-17-15,0 0 16,17 17-16,-17 0 16,-1-17-16,1 0 15,-18-1-15,18 1 0,-1 17 0,1-17 16,-1-1-16,1 36 15,0-35-15,-1 0 16,1 17-16,17 0 16,-17 0-16,0-17 0,-1 0 15,19 35 1,-19-36-16,1 1 0,-1 0 16,1 17-16,0-18 0,17 1 15,0 35-15,-17-18 16,0-17-16,-1 0 15,1 17-15,17 0 0,0 18 16,-17-35-16,35 35 16,-35-36-1,-1 19-15,1-19 0,-1 18 16,19 18-16,-1-17 16,-17-19-16,-1 19 0,1-19 15,35 36 1,-35-35-16,-1 17 0,18-17 15,-17 17-15,0 0 0,35 18 16,-36-18-16,1-17 16,0 17-16,34 18 15,-34-17-15,17-19 16,-17 18-16,17 1 0,-17-19 0,35 54 16,-36-53-1,19 17-15,-19 0 0,1 0 16,35 36-16,-18-53 15,-17 17-15,0 0 0,34 36 16,-16-36 0,-19 0-16,36 36 15,-17-36-15,16 36 16,-34-36-16,17 0 0,-17 0 16,17 1-16,18 34 15,-18-34-15,-17-1 0,17 0 16,-17 0-16,17 1 15,-17-1-15,17 0 0,18 36 16,-35-36-16,35 53 16,-36-52-16,19-1 15,-19-18-15,36 54 16,-18-36-16,-17 1 16,0-1-16,35 18 15,-36-18-15,19 0 0,-19 1 16,1-1-16,-1-17 0,19 17 15,-19 0-15,1 0 0,0 1 16,17-19-16,-17 19 16,-1-1-16,36 18 15,-18-18-15,-17 0 0,0 1 16,17-1-16,-17-17 0,35 52 16,-18-52-16,-18 17 15,19-17-15,-19 17 16,19 0-16,-19-17 15,1-18-15,0 17 0,-1-17 16,-17 18 0,-17-18-16</inkml:trace>
  <inkml:trace contextRef="#ctx0" brushRef="#br0" timeOffset="1">3651 13600 0,'0'70'15,"0"-140"-15,0 175 0,0-69 16,18 52-1,0-35-15,17-18 0,-18 0 16,19-17-16,-1 0 0,-17-18 16,52 0-1,-52-18-15,17 0 0,-35-17 0,18-35 16,-18 52-16,0-17 16,0-1-16,0 19 15,-18-19-15,18 19 16,0 34-1,0 19-15,0-1 16,18-17-16,-18 17 0,35 35 16,-17-52-16,-18 0 15,17-1-15,1-17 16,0 0 0,-18-35-1,0 17-15,0 1 0,17-36 16,-17 35-1,0 1-15,18-19 0,0 19 16,-1 17 0,1 35-16,-1-17 15,-17-1-15,36 36 16,-36-35-16,35 17 16,-17 0-16,-1-17 0,1-18 15</inkml:trace>
  <inkml:trace contextRef="#ctx0" brushRef="#br0" timeOffset="2">4357 13794 0,'0'0'0,"-18"17"15,1 1-15,17 0 0,0 34 16,0-34-16,17 0 15,1-1-15,-1 1 16,1-18-16,0 0 0,17-18 16,-17 1-16,17-36 15,-17 18-15,-18-54 16,0 54-16,0-18 0,-36-35 16,1 35-1,0 18-15,-1-18 0,1 18 16,0 17-16,17-17 0,-17 17 15,17 18-15,18 18 16,0-1-16,18 36 16,0 0-16,-1-18 15,19 71-15,-1-70 16,-18 16-16,19-16 0,-1-1 16,36 0-1</inkml:trace>
  <inkml:trace contextRef="#ctx0" brushRef="#br0" timeOffset="3">4568 13864 0,'18'0'15,"0"-17"1,-1-19 0,1 36-16,0-17 15,-1 17 1,-17-18-16,-17 18 31,-1 0-15,18 18 15,0-1-31,0 1 16,18 0-16,-1-18 0,1 17 15,0 1 1,-1-18-16,1 0 0,0-18 15,-1 1 1,-17-1-16,0 0 16,0 1-16,0-1 15,0 0 1,18 18-16,-18-17 0,17 17 16,19 0-1,-19 17-15,1-17 0</inkml:trace>
  <inkml:trace contextRef="#ctx0" brushRef="#br0" timeOffset="4">5045 13300 0,'-53'-71'15,"106"142"-15,-141-159 0,70 88 16,-17 0-16,17 0 0,-17 17 15,17 71 1,18-35-16,0 18 0,18-1 16,-1-17-16,1 18 15,0-1-15,17 1 0,35 70 16,-17-106 0,-35-17-1,-18-36-15,-18-17 16,1 17-16,-1 1 15,-17-36 1,0 0-16,35 35 0,17 36 31,18 0-15,-17-1-16,17-17 0,-17 18 16,35 0-16,-35-18 15,17 0 1,-18-18-16</inkml:trace>
  <inkml:trace contextRef="#ctx0" brushRef="#br0" timeOffset="5">5203 13811 0,'0'0'0,"0"18"0,0 0 16,18-1-16,0 1 16,-18-1-16,17-17 15,1 0-15,0-17 16,-18-1-16</inkml:trace>
  <inkml:trace contextRef="#ctx0" brushRef="#br0" timeOffset="6">5186 13582 0</inkml:trace>
  <inkml:trace contextRef="#ctx0" brushRef="#br0" timeOffset="7">5362 13705 0,'0'0'16,"53"18"-16,-18-18 15,-17 0-15,35-18 16,-18 18-16,1-17 0,-19-18 15,1 35-15,-18-18 16</inkml:trace>
  <inkml:trace contextRef="#ctx0" brushRef="#br0" timeOffset="8">5433 13370 0,'0'71'16,"17"-18"-16,-17 0 0,0 0 0,18 52 15,0-52 1,-1 0-16,1 0 0,0 18 16,-1-54-16,-17 19 15,18-19-15,-18 1 0</inkml:trace>
  <inkml:trace contextRef="#ctx0" brushRef="#br0" timeOffset="9">5574 13370 0,'0'106'16,"18"-53"-16,-18-18 0,0 54 16,17-37-1,-17 1-15,18-17 0,-18 17 16,17-36-16,1 18 0,-18-17 16,18-18-16</inkml:trace>
  <inkml:trace contextRef="#ctx0" brushRef="#br0" timeOffset="10">5733 13688 0,'17'53'16,"-34"-106"-16,34 123 0,-17-34 16,18-1-1,0-17-15,-1-1 0</inkml:trace>
  <inkml:trace contextRef="#ctx0" brushRef="#br0" timeOffset="11">5803 13635 0</inkml:trace>
  <inkml:trace contextRef="#ctx0" brushRef="#br0" timeOffset="12">5856 13758 0,'0'36'16,"0"-72"-16,18 72 0</inkml:trace>
  <inkml:trace contextRef="#ctx0" brushRef="#br0" timeOffset="13">5927 13829 0,'17'-18'16,"1"1"-16,0-1 0,-18 0 0,17 1 16,1 17-16,0 0 15,-1 0-15,1 53 16,-1-18 0,1 0-16,-18 0 0,18 18 15,-1 18 1,-17 17-16,0-53 15,-17 1-15,-1-1 0,0 0 0,-17 18 16,0-35 0,-18-1-16,35-17 15,1-52 1,17-1-16,0 0 0,17 0 0,19-18 16,34-70-1,-35 71-15,1-1 0,17 36 16,-18-18-16,0 0 15,18 18-15,-35 17 0,-1 0 0</inkml:trace>
  <inkml:trace contextRef="#ctx0" brushRef="#br0" timeOffset="14">24941 7391 0,'0'-18'16,"18"18"15,0 0-15,-1 0-1,-17 18 1,18-18 0,0 0-1,-1 0 1,1 0-16,0 0 16,-1 0-16,1 0 15,17 0 1,-17 0-1,17 0-15,-17 0 16,-1 0-16,19 0 16,-19 0-16,1 0 0,-1 0 15,1-18 1,0 18-16,-1 0 16,1 0-16,0 0 0,-1 0 15,1 0-15,0 0 0,-1-18 0,1 18 16,-1 0-16,19 0 15,-19 0 1,1 0-16,0-17 0,-1 17 16,1 0-16,0 0 15,17 0-15,-17 0 16,-1 0 0,1 0-16,-1 0 0,-17-18 15,36 18-15,-19 0 16,-17-17-16,18 17 15,0 0-15,17 0 16,-17-18-16,-1 18 16,1 0-1,-1-18-15,1 18 0,0 0 16,-1-17 0,1 17-16,0 0 15,-1-18-15,1 18 16,17-18-1,-17 18-15,-1-17 16,1 17-16,0 0 16,-1-18-16,1 18 15,0-18-15,-1 18 0,1-17 16,0 17 0,-1-18-16,1 18 15,17-18-15,-17 1 16,-1 17-1,1 0-15,0-18 0,-1 18 16,1 0 0,0-17-16,-1 17 15,1 0-15,-18-18 0,35 18 16,-17-18-16,-1 18 16,1-17-16,17 17 15,-17-18 1,17 0-16,-17 18 15,17-17 1,-17-1-16,-1 18 0,1-18 16,0 18-1,-18-17-15,17 17 0,1 0 16,-18-18 0,18 18-16,-18-17 15,17 17 1,1 0-1,0-18 1,-1 18 15,-17-18-15,18 18-16,0 0 31,-18-17-31,17 17 16,1 0-1,-18-18 1,17 18-16,1 0 31,0-18-15,-1 18 0,1 0 46,-18-17-46,18 17-1,-1 0 1,-17-18 0,18 18-1,0 0 16,-1 0 1,-17-18-32,18 18 15,-1-17 1,1 17-16,0 0 16,-18-18-1,17 18-15,1 0 16,-18-17 15,18 17-15,-1 0 15,1-18-15,0 18-1,-1 0-15,-17-18 16,18 18-16,-1 0 15,1 0-15,0-17 16,-1 17 0,1 0-16,0-18 15,-1 18-15,1 0 16,0 0 0,-1-18-16,1 18 15,0 0-15,-1 0 16,1 0-16,-1 0 15,1 0 1,0 0 0,-1 0-16,1-17 15,0 17 1,-1 0 0,1 0 15,0 0-16,-1 0 1,1 0 0,-1 0-1,1 0 1,-18-18-16,18 18 0,-1 0 31,1 0-31,0 0 16,-1 0-16,1 0 15,0 0-15,-1 0 16,1 0 0,-1 0-1,1 0-15,0 0 16,-1 0-16,1-18 16,0 18-16,-1 0 15,1 0 16,0 0-15,-18-17-16,17 17 16,1 0-16,17 0 15,-17 0 1,-1-18 0,1 18-16,0 0 15,-1 0 1,1 0-16,0 0 0,-1 0 15,-17 18-15,18-18 16,0 0 0,-1 0-16,1 0 15,-1 0 1,1 0 0,0 0-16,-1 0 15,1 0-15,0 0 16,-1 0-16,19 0 15,-19 0-15,1 0 16,-1 0-16,1 0 16,0 0-16,-1 0 15,1 0 1,0 0 0,-18 17-1,17-17-15,1 0 16,0 0-1,-1 0-15,1 18 16,0-18 0,-1 0-16,1 0 15,-1 0 1,1 0-16,0 0 16,-1 0-16,1 0 15,0 0 1,-1 0-16,1 18 15,0-18-15,-1 17 16,1-17 0,-1 18-1,1-18 1,-18 18 0,18-18-1,-1 17-15,-17 1 16,18-18-1,-18 18-15,18-1 16,-18 1 0,0-1-1,0 1 1,0 17 0,17-17-16,-17 0 0,0-1 15,18 19 1,-18-19-1,0 1-15,0-1 16,0 1-16,-18-18 16,18 35-1,0-17 1,-17 0-16,17-1 16,-18 19-16,0-19 15,1 1 1,-1-1-1,0-17 1,1 18 0,-1-18-16,18 18 15,-17-18 1,-1 0-16,0 0 0,-17 0 16,17 0-1,1 0-15,-1 0 16,0 0-16,1 0 0,-18 0 15,17 0-15,0 0 16,1 0-16,17-18 0,-18 18 16,0 0-16,1 0 15,-1-18-15,-17 18 16,17 0-16,0 0 16,1-17-16,-1 17 15,1 0-15,17-18 16,-18 18-16,0-17 15,18-1-15,-17 18 0,-1-18 16,0 1 0,18-1-16,-17 18 15,-1 0-15,18-18 0,-18 1 16,1-1-16,17 0 31,-18 1-31,18-1 16,0 1-16,0-1 15,-17 0-15,17 1 16,-18 17-16,0-18 16,1 0-1,-1 18 1,0 0 0,1 0-16,-1-17 15,0 17 1,1-18-16,-1 18 15,1 0 1,-19 0-16,19 0 16,-19 0-16,1 0 15,17 0-15,1 0 16,-1 0-16,0 0 16,1 0-16,-18 0 15,17 0-15,0 0 16,-17 18-16,17-18 15,1 0-15,-1 0 16,-17 0-16,17 0 0,1 0 0,-19 17 16,19-17-1,-1 0-15,0 18 0,1-18 16,-1 18-16,0-18 16,1 0-16,17 17 0,-35-17 15,35 18-15,-18-18 16,0 18-16,1-18 15,-1 17-15,0-17 16,18 18-16,-17-18 16,-1 17-16,18 1 15,-18-18-15,18 18 0,-17-18 16,17 17-16,-18 1 0,0-18 0,18 35 16,-17-17-1,17 0-15,-18 17 16,1-18-16,17 1 15,0 0-15,0-1 16,0 1-16,0 0 16,-18 17-1,18-17-15,0-1 0,0 1 16,0 35 0,0-36-16,0 1 0,0 0 0,0 17 15,0 0 1,0-17-16,18 17 0,-18-17 15,17 17 1,-17-17-16,0-1 16,0 1-16,0 0 0,18 17 0,-18-17 15,0 17 1,0-18-16,17 1 16,-17 0-16,0 17 15,18-17-15,-18-1 16,18 1-1,-18 0 1,17-18-16,-17 17 0,18 1 16,-18 0-1,18-18-15,-18 17 16,17-17 0,-17 18-1,18-18-15,-18 17 0,0 1 16,18 0-1,-18-1-15,0 1 16,0 0-16,0 17 16,0-17-1,0-1 1,-18 1 0,18-1-16,0 1 15,-18 0 1,1-1-1,-1-17 1,0 18 0,1-18-16,-1 18 15,0-1 1,1 1-16,-1 0 16,1-18-16,-1 0 15,0 17-15,-17-17 16,17 18-16,1-18 15,-1 17-15,0 1 0,-17 0 16,18-18 0,-1 17-16,0-17 0,18 18 0,-35-18 15,17 18-15,1-18 16,-1 0 0,18 17-16,-35-17 15,17 18-15,1 0 16,-36-1-1,35 1-15,0-18 0,1 18 16,-1-1-16,0-17 0,1 18 0,-1-18 16,0 17-1,1 1-15,17 0 16,-18-18-16,18 17 0,-17-17 16,17 18-16,-18 0 15,18-1 1,-18 1-16,1 17 15,17-17 1,0 17-16,0-17 16,0-1-16,0 19 15,0-19-15,0 19 16,17-36-16,1 17 0,-18 1 16,18-1-16,-1 19 15,1-36-15,-1 17 0,1-17 16,-18 18-16,18-18 15,-1 18-15,1-18 0,0 17 16,-1-17 0,1 0-16,0 0 0,-1 0 15,19 18 1,-19-18-16,1 0 0,35 0 16,-36 0-1,36 18 1,-35-18-16,0 0 0,17 0 15,-18-18-15,1 18 0,0 0 16,35-18 0,-36 18-16,1 0 15,0-17-15,-1 17 0,1 0 0,-1-18 16,1 0 0,-18 1-16,18 17 0,-18-18 15,17 18-15,-17-18 16,36 18-16,-19-17 15,-17-1-15,18 1 0,0-1 16,-1 0 0,-17 1-16,0-1 15,0 0-15,0-17 16,0 17-16,18 1 0,-18-18 16,0-1-1,0 1-15,0 17 16,0-17-16,0 17 0,0-34 15,18 34-15,-18 0 16,0 1-16,17-1 0,-17 0 16,18 1-16,-1-1 15,1 0-15,0 18 16,-1-17-16,1 17 16,17-18-16,1 18 15,-19 0-15,1-18 0,-1 18 16,19 0-16,-1 0 15,0-17-15,-17 17 16,17 0-16,-17 0 0,-1 0 16,19 0-16,-19 0 0,1 0 15,0 17-15,17-17 16,-17 0-16,-1 18 16,19-18-1,-19 18-15,1-18 0,-1 0 16,1 0-16,0 0 0,-1 17 15,1-17-15,0 0 16,-1 18 15,-17 0-15,0 17 0,18-35-16,-18 35 15,0-17-15,18 0 16,-18 17-1,0 0 1,0 0-16,17-17 16,-17 0-16,0-1 0,0 1 15,0 0-15,18-1 16,-18 1-16,0-1 0,0 1 16,17 0-16,-17 35 15,0-36-15,18 1 16,-18 0-16,0 17 15,0-18-15,0 1 16,0 0 0,0-1-16,-18 1 0,1 0 15,17-1-15,0 1 16,-18-18-16,18 18 16,0-1-1,-17-17-15,17 18 0,-18-18 0,18 18 16,0-1-16,-18 1 15,18-1-15,-17-17 16,17 18-16,-18 0 16,18-1-16,0 1 15,-18 0-15,18-1 0,-17 1 16,17 0 0,-18-1-16,18 1 15,0-1-15,-18 1 0,18 17 16,0-17-16,0 0 15,0-1-15,-17 1 16,17 0 0,0-1-16,0 1 15,0-1 1,0 1 0,0 0-16,0-1 15,0 1-15,0 0 16,0-1-16,0 1 15,0 0-15,0-1 16,17 19-16,-17-19 16,0 1-16,0-1 15,0 19 1,0-19 0,18 1-16,0-18 15,-18 18 1,0-1-1,-18 1 1,18 0 0,-18-18-16,18 17 0,0 1 15,-17-1-15,17 1 16,0 0 0,-18-1-1,18 1-15,-17 0 16,-1-1-1,18 1-15,-18 0 0,18-1 16,-17 18 0,-1-17-16,18 0 15,-18-18-15,18 17 16,-17-17-16,-1 0 16,18 18-16,-18-18 15,18 18 1,-17-18-16,17 17 15,-18-17-15,18 18 16,-18-18-16,1 18 16,17-1-1,-18-17 1,1 0 0,-1 0-1,0 0 1,1 0-1,-1 0 1,18 18 0,-18-18-1,1 0 1,-1 0-16,0 18 16,1-18-1,-1 17-15,1-17 16,-1 0-1,18 18 1,-18-18-16,18 17 0,-17-17 0,17 18 16,-18 0-1,0-18-15,1 17 16,17 1 0,-18-18-1,0 0-15,18 18 16,-17-18-1,17 17-15,-18-17 16,18 18 0,-17-18 15,-1 0 0,0 18-31,1-18 31,-1 0 1,18 17-17,-18-17-15,18 18 0,-17-1 16,17 1 0,-18-18-1,18 18-15,-18-18 31,1 0 1,-1 0-17,18 17-15,-18-17 16,18 18 0,-17-18-16,17 18 0,-18-18 31,1 0-16,17 17 1,-18-17 0,0 18-16,1-18 15,-19 18 1,19-18 0,-1 0-1,0 17-15,1-17 0,-1 0 16,1 0-1,-1 18-15,0-18 0,1 17 16,-1 1-16,-17 17 16,-1-17-16,19-18 15,-1 35-15,-17-35 0,0 18 0,17 0 16,-53 17 0,54-17-16,-19-1 15,1 1-15,18-1 0,-19 1 0,19 0 16,-19-1-16,19 1 0,-1 0 15,-35 17 1,36-35-16,-1 18 0,0-1 16,1 1-16,-1-1 0,0-17 15,-17 18-15,17 0 0,1-18 16,-1 17-16,1-17 16,17 18-16,-18 0 0,0-18 0,1 17 15,17 1-15,-18 0 16,18-1-16,-53 36 15,18 0 1,35-18 0,0-17-16,-18 0 15</inkml:trace>
  <inkml:trace contextRef="#ctx0" brushRef="#br0" timeOffset="15">26405 13600 0,'-17'0'16,"-1"0"-16,1 0 0,-36 35 15,35-17 1,0 17-16,-17 53 16,17-35-16,18 0 0,0-18 15,0 18-15,18-35 0,0 17 16,17-17-16,0-18 16,1 0-16,16-18 0,-16 0 15,52-52-15,-70 34 16,-1-16-16,1 16 0,-18 1 15,-18 0-15,-17-18 16,0 18-16,17 17 16,-17 18-16,-1-18 0,-16 36 15,34-18-15,0 18 16,18-1-16,0 18 16,18-35-16,17 18 0</inkml:trace>
  <inkml:trace contextRef="#ctx0" brushRef="#br0" timeOffset="16">26758 13705 0,'0'0'0,"18"36"0,-18-1 16,17 53-16,1-53 16,0 1-16,-18-19 0,53 19 15,-36-36-15,1 0 16,-18-18-16,35-17 15,-35-1-15,0 1 0,0 0 16,0-36 0,-17 36-16,17 0 0,0 0 15,0 17-15,0-17 16,17 70 0</inkml:trace>
  <inkml:trace contextRef="#ctx0" brushRef="#br0" timeOffset="17">27111 13882 0,'-18'0'16,"36"0"-16,-18-18 0,18 1 16,-1-1-1,1 0-15,-18 1 0,18-1 16,-18 0-16,-18 18 31,18 18-31,-18 0 16,1 17-16,17 0 15,0-17-15,0-1 0,17 1 16,-17 0-16,18-18 0,17 0 16,-17 0-16,-1 0 15,1-18-15,0-17 16,-18 0-1,0 17-15,0-17 16,17 17-16,-17 0 0,18 1 16,0 17-1,-1 0-15,19 17 0,-1 1 16,-18-18-16,1 18 16,35-1-16,-35 1 15,17-18-15,-17 0 0</inkml:trace>
  <inkml:trace contextRef="#ctx0" brushRef="#br0" timeOffset="18">27675 13264 0,'0'0'0,"-17"-17"16,-18-1-16,-1 18 15,1 18-15,17 17 16,1 18-16,17 0 0,0 70 15,17-52-15,-17 0 16,18-19-16,0 1 0,17 0 16,0 35-1,-17-70-15,-1 17 16,-34-52 0,-36-36-1,35 18-15,1 17 0,-19-17 16,19 17-16,34 18 31,19 18-15,-1-18-16,-17 0 0,52 0 15,-52 17-15,17-17 16,-17 0-16,17 0 16,-17 0-16,-18 18 15,0 0 1</inkml:trace>
  <inkml:trace contextRef="#ctx0" brushRef="#br0" timeOffset="19">27746 13670 0,'-18'0'15,"36"-17"1,0 17 0,-1 0-16</inkml:trace>
  <inkml:trace contextRef="#ctx0" brushRef="#br0" timeOffset="20">27940 13688 0,'0'0'0,"18"0"0,-1 17 0,19-17 16,34 0-16,-17 0 16,0-17-16,-18-1 15,18 18-15,0-17 16,-35-1-16,-1 18 0,-34-18 16,-1 18-16</inkml:trace>
  <inkml:trace contextRef="#ctx0" brushRef="#br0" timeOffset="21">28081 13388 0,'0'0'16,"35"53"-16,-35 0 0,0 0 0,18 35 16,0-35-1,-18 0-15,17 0 0,-17 35 16,18-35-16,-18-18 15,0-17-15,18 17 16,-1-35-16</inkml:trace>
  <inkml:trace contextRef="#ctx0" brushRef="#br0" timeOffset="22">28258 13370 0,'0'106'15,"0"-212"-15,0 283 0,17-124 0,-17 0 0,18-1 16,-18 1-16,0 0 16,17 0-16,-17-18 0,0 1 0,18-1 15,0-17 1</inkml:trace>
  <inkml:trace contextRef="#ctx0" brushRef="#br0" timeOffset="23">28434 13794 0,'0'0'15,"0"35"-15,0-17 0,18 17 0,-1-18 16,1 1-1</inkml:trace>
  <inkml:trace contextRef="#ctx0" brushRef="#br0" timeOffset="24">28557 13864 0,'0'18'16,"0"-36"-16,0 53 0,18-52 15,0 17 1,-1-18-16,-17 1 16,18-1-1,0 18 32,-1 18-31,-17-1-1,-17 1-15,17-1 16,0 1-16,-18 17 0,18-17 16,0 0-16,0-1 0,0 1 15,0 0-15,18-18 16,17-18-16,-18 0 16,1 18-16,35-35 15,-35 35-15,17 0 16,0 18-16,-17-1 15,17 36-15,-17-18 16,-1 18-16,1-17 0,-18-1 16,0 18-16,0 0 15,-18-18-15,1-17 0,-18 17 16,-18 0 0,17-17-16,19-18 0,-19 0 15,19-18-15,17-17 0,0 0 16,0-36-1,35 18-15,0-17 0,1 17 16,-1 0-16,88-53 16,-70 53-16,0 35 0,-18-17 15,18 0-15</inkml:trace>
  <inkml:trace contextRef="#ctx0" brushRef="#br0" timeOffset="25">12753 8043 0,'-18'0'15,"18"-17"1,18 17-16,-18-18 15,18 0 1,-1 1-16,1-1 16,-1 1-1,-17-1-15,18 18 0,0-18 0,17-17 16,-17 17 0,-1 1-16,-17-1 0,18 0 15,0 1-15,-1-1 0,-17 0 16,36 1-16,-36-1 15,17 1-15,18-1 16,-17 0-16,0 1 16,-1-1-16,1 0 0,0 1 0,17-19 15,-17 36 1,-1-17-16,-17-1 0,18 18 16,-1-17-16,1-1 0,17 0 15,1 1-15,-19-1 16,1 0-16,17 1 15,18-19 1,-35 19-16,-1 17 0,1-18 16,35-17-1,-35 17-15,-1 18 16,1-17-16,17-1 0,-17 18 16,-1-18-16,1 1 0,0 17 15,17-18-15,-17 18 0,17-18 16,-17 18-16,-1-17 15,1 17-15,35-18 16,-36 0-16,1 18 16,17-17-16,-17 17 0,35-18 15,-36 18-15,19-17 16,-19 17-16,36-18 16,-35 18-16,0-18 0,17 18 15,-17 0-15,-1-17 16,36 17-16,-35 0 15,-1 0-15,1 0 16,0 0-16,35 0 0,-36 0 16,1 0-16,35 17 15,-36-17-15,1 0 0,0 0 16,35 0 0,-36 0-16,1 0 0,-1 0 15,19 18-15,-19-18 0,19 0 16,-1 18-16,-17-18 15,-1 17-15,36-17 16,-35 18-16,-1-18 16,19 0-16,-19 0 0,36 17 15,-17-17-15,-19 0 16,18 18-16,18 0 16,-35-18-16,17 17 0,-17 1 15,17-18-15,18 35 16,-35-17-16,17 0 15,-17-1-15,17 1 0,36 17 16,-36-17-16,-18 17 16,19-17-16,-1-1 0,18 19 15,-18-19 1,-17 1-16,35 17 0,-36-17 16,1-1-16</inkml:trace>
  <inkml:trace contextRef="#ctx0" brushRef="#br0" timeOffset="26">15610 7408 0,'18'0'78,"-18"18"-62,18-18-16,-18 18 0,17-18 0,1 17 16,-18 1-16,18 0 15,-1-1 1,1 1-16,0-1 0,-1 1 15,1 0-15,-1-1 16,1 1-16,0 17 16,-1-17-16,1 0 15,0-1-15,-1 1 16,1-1-16,0-17 0,-1 36 16,1-36-16,-1 17 15,1 1-15,0 0 16,-1-18-16,1 35 15,0-17-15,-1-18 0,1 17 16,0 1 0,-1 0-16,1-1 15,0 1-15,-1-1 16,1 1-16,-1-18 16,1 18-16,-18-1 15,18 1-15,-1 0 0,1-18 0,0 35 16,-1-35-1,1 18-15,0-1 16,-1 1-16,-17-1 0,18-17 16,17 18-1,-35 0-15,18-1 0,-1 1 16,1 0-16,-18-1 16,18 1-16,-1 17 15,-17-17-15,18-1 16,-18 1-16,18 0 0,-1-1 0,-17 1 15,0 0-15,18 17 16,-18 0-16,17-17 16,-17 0-16,0 17 15,0-18-15,0 1 0,0 17 16,0-17-16,0 17 16,18-17-16,-18 17 15,0 0-15,0-17 16,0 17-16,18-17 0,-18 35 15,0-35 1,0 17-16,0 18 0,0-36 16,0 19-16,0-19 0,0 19 15,0-19-15,17 19 16,-17 16 0,0-34-16,0 0 15,0-1-15,0 1 0,0 0 16,0 35-1,0-36-15,0 1 0,0-1 16,0 36 0,0-35-16,0 17 15,0-17-15,0 17 16,0-17-16,0-1 16,0 1-16,-17 0 15,17-1-15,0 1 0,0 17 16,-18-17-16,18 0 15,0-1-15,-18 19 16,18-19-16,0 1 0,0-1 16,-17 36-16,17-35 15,-18-18-15,18 18 16,0 35-16,0-36 16,-17 1-16,17-1 0,0 1 15,-18 0-15,18-1 16,0 1-16,-18 17 0,18-17 0,0 0 15,-17 17 1,17-18-16,0 1 0,-18 0 16,18-1-16,0 1 0,-18 17 15,18-17 1,-17 0 0,17-1-16,-18 1 15,0 0 1,1-1-16,17 1 15,-18-1-15,1 19 16,-1-36-16,18 17 16,-18 1-16,1 0 15,-1-1 1,0 19-16,1-36 16,-1 17-16,0 1 15,1-1-15,17 1 0,-18 0 16,1-18-16,-1 35 15,18-17-15,-18-18 16,1 17-16,-1 1 16,18 0-16,-18-1 0,1 1 15,-1-1-15,18 1 16,-18 0-16,1 17 16,-1-35-16,18 18 15,-18-18-15,1 17 16,17 1-16,-18-18 15,18 18-15,-17-18 0,17 17 16,-18-17-16,-17 36 16,35-19-16,-18 1 15,-17-1-15,17 1 16,18 0-16,-18-18 0,1 17 16,-1-17-16,18 18 0,-17-18 15,-1 18-15,18-1 0,-18-17 16,1 18-16,-1-18 15,18 18 1,-18-18-16,1 17 16,-1-17-1,0 18-15,1-18 16,-18 17 0,17-17-16,18 18 0,-18-18 15,1 0-15,17 18 16,-18-18-16,0 0 15,1 17 17,-1-17-32,-17 18 15,17-18-15,0 18 16,-17-18-16,18 17 0,-19-17 16,19 18-16,-19 0 15,19-18-15,-19 17 0,19-17 0,-1 18 16,-17-1-16,0 1 15,17-18-15,0 18 16,-17-1-16,17-17 0,-17 18 16,18 0-16,-1-18 15,18 17-15,-18-17 0</inkml:trace>
  <inkml:trace contextRef="#ctx0" brushRef="#br0" timeOffset="27">13582 12435 0,'0'0'15,"18"0"-15,35 0 16,-18 18 0,0 0-16,18-18 0,0 17 15,70-17-15,-70 0 16,0 0-16,0 0 0,0-17 15,-18 17-15,1-18 16,-19 18-16,-17-18 16</inkml:trace>
  <inkml:trace contextRef="#ctx0" brushRef="#br0" timeOffset="28">14058 12224 0,'35'35'15,"-17"-17"1,0-1-16,17 19 0,-17-19 16,17 1-16,0 0 0,1-1 15,34 1 1,-35-1-16,1 1 16,-19 0-16,-34 35 15,-1-36-15,0 19 0,-70 16 16,53-16-16,-18-1 15,-71 36 1</inkml:trace>
  <inkml:trace contextRef="#ctx0" brushRef="#br0" timeOffset="29">9719 11606 0,'18'-17'16,"-1"34"-1,1-17-15,17 36 0,-17-19 16,70 36-16,-53-35 16,1 0-16,-1-1 0,0 1 15,53-18-15,-70 0 16,17 0-16,-17 0 0,0-18 15,-1 1 1</inkml:trace>
  <inkml:trace contextRef="#ctx0" brushRef="#br0" timeOffset="30">10089 11536 0,'0'0'15,"-52"70"-15,16-34 0,19-1 16,-36 36-1,17-36-15,36-18 0,-17 36 16,17-35-16,17-18 0,1 18 16</inkml:trace>
  <inkml:trace contextRef="#ctx0" brushRef="#br0" timeOffset="31">10319 11730 0,'17'35'16,"-34"-70"-16,34 88 0,1-36 0,-18 19 16,0-1-16,0-17 15,0-1-15,18 1 16,-18 0-16</inkml:trace>
  <inkml:trace contextRef="#ctx0" brushRef="#br0" timeOffset="32">900 5503 0,'17'0'16,"1"36"-16,0-19 15,-1 1-15,54 35 16,-54-36-16,19 1 15,-1 0-15,18-1 16,-36-17-16,19 18 0,-19-18 16</inkml:trace>
  <inkml:trace contextRef="#ctx0" brushRef="#br0" timeOffset="33">1129 5450 0,'-18'71'16,"36"-142"-16,-53 177 16,17-53-16,0 0 0,1 0 15,17-18-15,0 1 0,0-19 16,0 18-16,35-35 16,-17 0-16,-1 0 0</inkml:trace>
  <inkml:trace contextRef="#ctx0" brushRef="#br0" timeOffset="34">1323 5556 0,'35'0'16,"-70"0"-16,88 0 0,-36 0 0,1 0 16,0 36-1,-18-19-15,0 1 16,17 17-16,-17-17 0,0 17 0,0-17 15,0 17-15,0-17 0,18-1 16,-18 1 0,35-18-16,-17 0 15,0 0-15,-1 0 0,1 0 16,0-18-16,-1 18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0-08-12T03:40:49.729"/>
    </inkml:context>
    <inkml:brush xml:id="br0">
      <inkml:brushProperty name="width" value="0.05292" units="cm"/>
      <inkml:brushProperty name="height" value="0.05292" units="cm"/>
      <inkml:brushProperty name="color" value="#0070C0"/>
    </inkml:brush>
  </inkml:definitions>
  <inkml:trace contextRef="#ctx0" brushRef="#br0">2858 5327 0,'17'0'78,"-17"18"-62,18-18 15,-18 17-15,0 1 0,17-18-1,1 18 16,0-18-15,-18 17 0,0 1-16,17-18 15,-17 17-15,18-17 16,-18 18-16,18-18 16,-18 18-1,17-1-15,1 1 31,-18 0-31,18-18 16,-18 17-16,0 1 16,17-18-16,-17 18 0,18-1 15,-1 1-15,1-18 16,-18 17 0,18 1-16,-1 0 15,1-1 1,-18 1-16,18 0 15,-1-1 1,1 1-16,-18 0 16,18-1-1,-1 1-15,-17-1 0,18 1 16,-18 0 0,17-1-16,1 1 15,0 0 1,-18-1-16,0 1 0,17 0 15,-17-1-15,18 1 0,0 17 16,-1-17-16,1-1 16,-18 1-1,0 0-15,18-18 0,-18 17 16,0 1-16,17 0 0,1-1 16,-18 19-1,18-36-15,-18 17 0,17 1 16,-17-1-16,0 1 15,18 0-15,-1-1 0,-17 19 16,18-19 0,-18 1-16,18-18 0,-18 18 15,17-1-15,1 18 16,-18-17-16,18 0 0,-18-1 16,17 19-1,1-19-15,-18 1 0,18 0 16,-1-1-16,-17 19 0,18-19 15,-1 18-15,1-17 16,-18 0-16,35 17 16,-17 0-1,-18-17-15,35 35 16,-35-36-16,18 1 0,0 17 16,-1-17-16,-17 0 15,35 17 1,-35 0-16,18-17 0,0-1 15,-1 19-15,1-1 16,-18-17-16,18-1 0,-1 1 16,-17 0-16,18-1 0,17 36 15,-35-35-15,18-1 16,0 1-16,17 17 16,-35 1-16,17-19 15,1 1-15,-18 0 0,35 17 16,-35-18-1,18 1-15,17 35 0,-35-35 16,18-1-16,0 1 0,-1 0 16,-17-1-16,35 18 15,-17-17-15,0 0 16,17 17-16,-17 0 16,-1-17-16,1 0 15,-18-1-15,18 1 0,-1 17 0,1-17 16,-1-1-16,1 36 15,0-35-15,-1 0 16,1 17-16,17 0 16,-17 0-16,0-17 0,-1 0 15,19 35 1,-19-36-16,1 1 0,-1 0 16,1 17-16,0-18 0,17 1 15,0 35-15,-17-18 16,0-17-16,-1 0 15,1 17-15,17 0 0,0 18 16,-17-35-16,35 35 16,-35-36-1,-1 19-15,1-19 0,-1 18 16,19 18-16,-1-17 16,-17-19-16,-1 19 0,1-19 15,35 36 1,-35-35-16,-1 17 0,18-17 15,-17 17-15,0 0 0,35 18 16,-36-18-16,1-17 16,0 17-16,34 18 15,-34-17-15,17-19 16,-17 18-16,17 1 0,-17-19 0,35 54 16,-36-53-1,19 17-15,-19 0 0,1 0 16,35 36-16,-18-53 15,-17 17-15,0 0 0,34 36 16,-16-36 0,-19 0-16,36 36 15,-17-36-15,16 36 16,-34-36-16,17 0 0,-17 0 16,17 1-16,18 34 15,-18-34-15,-17-1 0,17 0 16,-17 0-16,17 1 15,-17-1-15,17 0 0,18 36 16,-35-36-16,35 53 16,-36-52-16,19-1 15,-19-18-15,36 54 16,-18-36-16,-17 1 16,0-1-16,35 18 15,-36-18-15,19 0 0,-19 1 16,1-1-16,-1-17 0,19 17 15,-19 0-15,1 0 0,0 1 16,17-19-16,-17 19 16,-1-1-16,36 18 15,-18-18-15,-17 0 0,0 1 16,17-1-16,-17-17 0,35 52 16,-18-52-16,-18 17 15,19-17-15,-19 17 16,19 0-16,-19-17 15,1-18-15,0 17 0,-1-17 16,-17 18 0,-17-18-16</inkml:trace>
  <inkml:trace contextRef="#ctx0" brushRef="#br0" timeOffset="1">3651 13600 0,'0'70'15,"0"-140"-15,0 175 0,0-69 16,18 52-1,0-35-15,17-18 0,-18 0 16,19-17-16,-1 0 0,-17-18 16,52 0-1,-52-18-15,17 0 0,-35-17 0,18-35 16,-18 52-16,0-17 16,0-1-16,0 19 15,-18-19-15,18 19 16,0 34-1,0 19-15,0-1 16,18-17-16,-18 17 0,35 35 16,-17-52-16,-18 0 15,17-1-15,1-17 16,0 0 0,-18-35-1,0 17-15,0 1 0,17-36 16,-17 35-1,0 1-15,18-19 0,0 19 16,-1 17 0,1 35-16,-1-17 15,-17-1-15,36 36 16,-36-35-16,35 17 16,-17 0-16,-1-17 0,1-18 15</inkml:trace>
  <inkml:trace contextRef="#ctx0" brushRef="#br0" timeOffset="2">4357 13794 0,'0'0'0,"-18"17"15,1 1-15,17 0 0,0 34 16,0-34-16,17 0 15,1-1-15,-1 1 16,1-18-16,0 0 0,17-18 16,-17 1-16,17-36 15,-17 18-15,-18-54 16,0 54-16,0-18 0,-36-35 16,1 35-1,0 18-15,-1-18 0,1 18 16,0 17-16,17-17 0,-17 17 15,17 18-15,18 18 16,0-1-16,18 36 16,0 0-16,-1-18 15,19 71-15,-1-70 16,-18 16-16,19-16 0,-1-1 16,36 0-1</inkml:trace>
  <inkml:trace contextRef="#ctx0" brushRef="#br0" timeOffset="3">4568 13864 0,'18'0'15,"0"-17"1,-1-19 0,1 36-16,0-17 15,-1 17 1,-17-18-16,-17 18 31,-1 0-15,18 18 15,0-1-31,0 1 16,18 0-16,-1-18 0,1 17 15,0 1 1,-1-18-16,1 0 0,0-18 15,-1 1 1,-17-1-16,0 0 16,0 1-16,0-1 15,0 0 1,18 18-16,-18-17 0,17 17 16,19 0-1,-19 17-15,1-17 0</inkml:trace>
  <inkml:trace contextRef="#ctx0" brushRef="#br0" timeOffset="4">5045 13300 0,'-53'-71'15,"106"142"-15,-141-159 0,70 88 16,-17 0-16,17 0 0,-17 17 15,17 71 1,18-35-16,0 18 0,18-1 16,-1-17-16,1 18 15,0-1-15,17 1 0,35 70 16,-17-106 0,-35-17-1,-18-36-15,-18-17 16,1 17-16,-1 1 15,-17-36 1,0 0-16,35 35 0,17 36 31,18 0-15,-17-1-16,17-17 0,-17 18 16,35 0-16,-35-18 15,17 0 1,-18-18-16</inkml:trace>
  <inkml:trace contextRef="#ctx0" brushRef="#br0" timeOffset="5">5203 13811 0,'0'0'0,"0"18"0,0 0 16,18-1-16,0 1 16,-18-1-16,17-17 15,1 0-15,0-17 16,-18-1-16</inkml:trace>
  <inkml:trace contextRef="#ctx0" brushRef="#br0" timeOffset="6">5186 13582 0</inkml:trace>
  <inkml:trace contextRef="#ctx0" brushRef="#br0" timeOffset="7">5362 13705 0,'0'0'16,"53"18"-16,-18-18 15,-17 0-15,35-18 16,-18 18-16,1-17 0,-19-18 15,1 35-15,-18-18 16</inkml:trace>
  <inkml:trace contextRef="#ctx0" brushRef="#br0" timeOffset="8">5433 13370 0,'0'71'16,"17"-18"-16,-17 0 0,0 0 0,18 52 15,0-52 1,-1 0-16,1 0 0,0 18 16,-1-54-16,-17 19 15,18-19-15,-18 1 0</inkml:trace>
  <inkml:trace contextRef="#ctx0" brushRef="#br0" timeOffset="9">5574 13370 0,'0'106'16,"18"-53"-16,-18-18 0,0 54 16,17-37-1,-17 1-15,18-17 0,-18 17 16,17-36-16,1 18 0,-18-17 16,18-18-16</inkml:trace>
  <inkml:trace contextRef="#ctx0" brushRef="#br0" timeOffset="10">5733 13688 0,'17'53'16,"-34"-106"-16,34 123 0,-17-34 16,18-1-1,0-17-15,-1-1 0</inkml:trace>
  <inkml:trace contextRef="#ctx0" brushRef="#br0" timeOffset="11">5803 13635 0</inkml:trace>
  <inkml:trace contextRef="#ctx0" brushRef="#br0" timeOffset="12">5856 13758 0,'0'36'16,"0"-72"-16,18 72 0</inkml:trace>
  <inkml:trace contextRef="#ctx0" brushRef="#br0" timeOffset="13">5927 13829 0,'17'-18'16,"1"1"-16,0-1 0,-18 0 0,17 1 16,1 17-16,0 0 15,-1 0-15,1 53 16,-1-18 0,1 0-16,-18 0 0,18 18 15,-1 18 1,-17 17-16,0-53 15,-17 1-15,-1-1 0,0 0 0,-17 18 16,0-35 0,-18-1-16,35-17 15,1-52 1,17-1-16,0 0 0,17 0 0,19-18 16,34-70-1,-35 71-15,1-1 0,17 36 16,-18-18-16,0 0 15,18 18-15,-35 17 0,-1 0 0</inkml:trace>
  <inkml:trace contextRef="#ctx0" brushRef="#br0" timeOffset="14">24941 7391 0,'0'-18'16,"18"18"15,0 0-15,-1 0-1,-17 18 1,18-18 0,0 0-1,-1 0 1,1 0-16,0 0 16,-1 0-16,1 0 15,17 0 1,-17 0-1,17 0-15,-17 0 16,-1 0-16,19 0 16,-19 0-16,1 0 0,-1 0 15,1-18 1,0 18-16,-1 0 16,1 0-16,0 0 0,-1 0 15,1 0-15,0 0 0,-1-18 0,1 18 16,-1 0-16,19 0 15,-19 0 1,1 0-16,0-17 0,-1 17 16,1 0-16,0 0 15,17 0-15,-17 0 16,-1 0 0,1 0-16,-1 0 0,-17-18 15,36 18-15,-19 0 16,-17-17-16,18 17 15,0 0-15,17 0 16,-17-18-16,-1 18 16,1 0-1,-1-18-15,1 18 0,0 0 16,-1-17 0,1 17-16,0 0 15,-1-18-15,1 18 16,17-18-1,-17 18-15,-1-17 16,1 17-16,0 0 16,-1-18-16,1 18 15,0-18-15,-1 18 0,1-17 16,0 17 0,-1-18-16,1 18 15,17-18-15,-17 1 16,-1 17-1,1 0-15,0-18 0,-1 18 16,1 0 0,0-17-16,-1 17 15,1 0-15,-18-18 0,35 18 16,-17-18-16,-1 18 16,1-17-16,17 17 15,-17-18 1,17 0-16,-17 18 15,17-17 1,-17-1-16,-1 18 0,1-18 16,0 18-1,-18-17-15,17 17 0,1 0 16,-18-18 0,18 18-16,-18-17 15,17 17 1,1 0-1,0-18 1,-1 18 15,-17-18-15,18 18-16,0 0 31,-18-17-31,17 17 16,1 0-1,-18-18 1,17 18-16,1 0 31,0-18-15,-1 18 0,1 0 46,-18-17-46,18 17-1,-1 0 1,-17-18 0,18 18-1,0 0 16,-1 0 1,-17-18-32,18 18 15,-1-17 1,1 17-16,0 0 16,-18-18-1,17 18-15,1 0 16,-18-17 15,18 17-15,-1 0 15,1-18-15,0 18-1,-1 0-15,-17-18 16,18 18-16,-1 0 15,1 0-15,0-17 16,-1 17 0,1 0-16,0-18 15,-1 18-15,1 0 16,0 0 0,-1-18-16,1 18 15,0 0-15,-1 0 16,1 0-16,-1 0 15,1 0 1,0 0 0,-1 0-16,1-17 15,0 17 1,-1 0 0,1 0 15,0 0-16,-1 0 1,1 0 0,-1 0-1,1 0 1,-18-18-16,18 18 0,-1 0 31,1 0-31,0 0 16,-1 0-16,1 0 15,0 0-15,-1 0 16,1 0 0,-1 0-1,1 0-15,0 0 16,-1 0-16,1-18 16,0 18-16,-1 0 15,1 0 16,0 0-15,-18-17-16,17 17 16,1 0-16,17 0 15,-17 0 1,-1-18 0,1 18-16,0 0 15,-1 0 1,1 0-16,0 0 0,-1 0 15,-17 18-15,18-18 16,0 0 0,-1 0-16,1 0 15,-1 0 1,1 0 0,0 0-16,-1 0 15,1 0-15,0 0 16,-1 0-16,19 0 15,-19 0-15,1 0 16,-1 0-16,1 0 16,0 0-16,-1 0 15,1 0 1,0 0 0,-18 17-1,17-17-15,1 0 16,0 0-1,-1 0-15,1 18 16,0-18 0,-1 0-16,1 0 15,-1 0 1,1 0-16,0 0 16,-1 0-16,1 0 15,0 0 1,-1 0-16,1 18 15,0-18-15,-1 17 16,1-17 0,-1 18-1,1-18 1,-18 18 0,18-18-1,-1 17-15,-17 1 16,18-18-1,-18 18-15,18-1 16,-18 1 0,0-1-1,0 1 1,0 17 0,17-17-16,-17 0 0,0-1 15,18 19 1,-18-19-1,0 1-15,0-1 16,0 1-16,-18-18 16,18 35-1,0-17 1,-17 0-16,17-1 16,-18 19-16,0-19 15,1 1 1,-1-1-1,0-17 1,1 18 0,-1-18-16,18 18 15,-17-18 1,-1 0-16,0 0 0,-17 0 16,17 0-1,1 0-15,-1 0 16,0 0-16,1 0 0,-18 0 15,17 0-15,0 0 16,1 0-16,17-18 0,-18 18 16,0 0-16,1 0 15,-1-18-15,-17 18 16,17 0-16,0 0 16,1-17-16,-1 17 15,1 0-15,17-18 16,-18 18-16,0-17 15,18-1-15,-17 18 0,-1-18 16,0 1 0,18-1-16,-17 18 15,-1 0-15,18-18 0,-18 1 16,1-1-16,17 0 31,-18 1-31,18-1 16,0 1-16,0-1 15,-17 0-15,17 1 16,-18 17-16,0-18 16,1 0-1,-1 18 1,0 0 0,1 0-16,-1-17 15,0 17 1,1-18-16,-1 18 15,1 0 1,-19 0-16,19 0 16,-19 0-16,1 0 15,17 0-15,1 0 16,-1 0-16,0 0 16,1 0-16,-18 0 15,17 0-15,0 0 16,-17 18-16,17-18 15,1 0-15,-1 0 16,-17 0-16,17 0 0,1 0 0,-19 17 16,19-17-1,-1 0-15,0 18 0,1-18 16,-1 18-16,0-18 16,1 0-16,17 17 0,-35-17 15,35 18-15,-18-18 16,0 18-16,1-18 15,-1 17-15,0-17 16,18 18-16,-17-18 16,-1 17-16,18 1 15,-18-18-15,18 18 0,-17-18 16,17 17-16,-18 1 0,0-18 0,18 35 16,-17-17-1,17 0-15,-18 17 16,1-18-16,17 1 15,0 0-15,0-1 16,0 1-16,0 0 16,-18 17-1,18-17-15,0-1 0,0 1 16,0 35 0,0-36-16,0 1 0,0 0 0,0 17 15,0 0 1,0-17-16,18 17 0,-18-17 15,17 17 1,-17-17-16,0-1 16,0 1-16,0 0 0,18 17 0,-18-17 15,0 17 1,0-18-16,17 1 16,-17 0-16,0 17 15,18-17-15,-18-1 16,18 1-1,-18 0 1,17-18-16,-17 17 0,18 1 16,-18 0-1,18-18-15,-18 17 16,17-17 0,-17 18-1,18-18-15,-18 17 0,0 1 16,18 0-1,-18-1-15,0 1 16,0 0-16,0 17 16,0-17-1,0-1 1,-18 1 0,18-1-16,0 1 15,-18 0 1,1-1-1,-1-17 1,0 18 0,1-18-16,-1 18 15,0-1 1,1 1-16,-1 0 16,1-18-16,-1 0 15,0 17-15,-17-17 16,17 18-16,1-18 15,-1 17-15,0 1 0,-17 0 16,18-18 0,-1 17-16,0-17 0,18 18 0,-35-18 15,17 18-15,1-18 16,-1 0 0,18 17-16,-35-17 15,17 18-15,1 0 16,-36-1-1,35 1-15,0-18 0,1 18 16,-1-1-16,0-17 0,1 18 0,-1-18 16,0 17-1,1 1-15,17 0 16,-18-18-16,18 17 0,-17-17 16,17 18-16,-18 0 15,18-1 1,-18 1-16,1 17 15,17-17 1,0 17-16,0-17 16,0-1-16,0 19 15,0-19-15,0 19 16,17-36-16,1 17 0,-18 1 16,18-1-16,-1 19 15,1-36-15,-1 17 0,1-17 16,-18 18-16,18-18 15,-1 18-15,1-18 0,0 17 16,-1-17 0,1 0-16,0 0 0,-1 0 15,19 18 1,-19-18-16,1 0 0,35 0 16,-36 0-1,36 18 1,-35-18-16,0 0 0,17 0 15,-18-18-15,1 18 0,0 0 16,35-18 0,-36 18-16,1 0 15,0-17-15,-1 17 0,1 0 0,-1-18 16,1 0 0,-18 1-16,18 17 0,-18-18 15,17 18-15,-17-18 16,36 18-16,-19-17 15,-17-1-15,18 1 0,0-1 16,-1 0 0,-17 1-16,0-1 15,0 0-15,0-17 16,0 17-16,18 1 0,-18-18 16,0-1-1,0 1-15,0 17 16,0-17-16,0 17 0,0-34 15,18 34-15,-18 0 16,0 1-16,17-1 0,-17 0 16,18 1-16,-1-1 15,1 0-15,0 18 16,-1-17-16,1 17 16,17-18-16,1 18 15,-19 0-15,1-18 0,-1 18 16,19 0-16,-1 0 15,0-17-15,-17 17 16,17 0-16,-17 0 0,-1 0 16,19 0-16,-19 0 0,1 0 15,0 17-15,17-17 16,-17 0-16,-1 18 16,19-18-1,-19 18-15,1-18 0,-1 0 16,1 0-16,0 0 0,-1 17 15,1-17-15,0 0 16,-1 18 15,-17 0-15,0 17 0,18-35-16,-18 35 15,0-17-15,18 0 16,-18 17-1,0 0 1,0 0-16,17-17 16,-17 0-16,0-1 0,0 1 15,0 0-15,18-1 16,-18 1-16,0-1 0,0 1 16,17 0-16,-17 35 15,0-36-15,18 1 16,-18 0-16,0 17 15,0-18-15,0 1 16,0 0 0,0-1-16,-18 1 0,1 0 15,17-1-15,0 1 16,-18-18-16,18 18 16,0-1-1,-17-17-15,17 18 0,-18-18 0,18 18 16,0-1-16,-18 1 15,18-1-15,-17-17 16,17 18-16,-18 0 16,18-1-16,0 1 15,-18 0-15,18-1 0,-17 1 16,17 0 0,-18-1-16,18 1 15,0-1-15,-18 1 0,18 17 16,0-17-16,0 0 15,0-1-15,-17 1 16,17 0 0,0-1-16,0 1 15,0-1 1,0 1 0,0 0-16,0-1 15,0 1-15,0 0 16,0-1-16,0 1 15,0 0-15,0-1 16,17 19-16,-17-19 16,0 1-16,0-1 15,0 19 1,0-19 0,18 1-16,0-18 15,-18 18 1,0-1-1,-18 1 1,18 0 0,-18-18-16,18 17 0,0 1 15,-17-1-15,17 1 16,0 0 0,-18-1-1,18 1-15,-17 0 16,-1-1-1,18 1-15,-18 0 0,18-1 16,-17 18 0,-1-17-16,18 0 15,-18-18-15,18 17 16,-17-17-16,-1 0 16,18 18-16,-18-18 15,18 18 1,-17-18-16,17 17 15,-18-17-15,18 18 16,-18-18-16,1 18 16,17-1-1,-18-17 1,1 0 0,-1 0-1,0 0 1,1 0-1,-1 0 1,18 18 0,-18-18-1,1 0 1,-1 0-16,0 18 16,1-18-1,-1 17-15,1-17 16,-1 0-1,18 18 1,-18-18-16,18 17 0,-17-17 0,17 18 16,-18 0-1,0-18-15,1 17 16,17 1 0,-18-18-1,0 0-15,18 18 16,-17-18-1,17 17-15,-18-17 16,18 18 0,-17-18 15,-1 0 0,0 18-31,1-18 31,-1 0 1,18 17-17,-18-17-15,18 18 0,-17-1 16,17 1 0,-18-18-1,18 18-15,-18-18 31,1 0 1,-1 0-17,18 17-15,-18-17 16,18 18 0,-17-18-16,17 18 0,-18-18 31,1 0-16,17 17 1,-18-17 0,0 18-16,1-18 15,-19 18 1,19-18 0,-1 0-1,0 17-15,1-17 0,-1 0 16,1 0-1,-1 18-15,0-18 0,1 17 16,-1 1-16,-17 17 16,-1-17-16,19-18 15,-1 35-15,-17-35 0,0 18 0,17 0 16,-53 17 0,54-17-16,-19-1 15,1 1-15,18-1 0,-19 1 0,19 0 16,-19-1-16,19 1 0,-1 0 15,-35 17 1,36-35-16,-1 18 0,0-1 16,1 1-16,-1-1 0,0-17 15,-17 18-15,17 0 0,1-18 16,-1 17-16,1-17 16,17 18-16,-18 0 0,0-18 0,1 17 15,17 1-15,-18 0 16,18-1-16,-53 36 15,18 0 1,35-18 0,0-17-16,-18 0 15</inkml:trace>
  <inkml:trace contextRef="#ctx0" brushRef="#br0" timeOffset="15">26405 13600 0,'-17'0'16,"-1"0"-16,1 0 0,-36 35 15,35-17 1,0 17-16,-17 53 16,17-35-16,18 0 0,0-18 15,0 18-15,18-35 0,0 17 16,17-17-16,0-18 16,1 0-16,16-18 0,-16 0 15,52-52-15,-70 34 16,-1-16-16,1 16 0,-18 1 15,-18 0-15,-17-18 16,0 18-16,17 17 16,-17 18-16,-1-18 0,-16 36 15,34-18-15,0 18 16,18-1-16,0 18 16,18-35-16,17 18 0</inkml:trace>
  <inkml:trace contextRef="#ctx0" brushRef="#br0" timeOffset="16">26758 13705 0,'0'0'0,"18"36"0,-18-1 16,17 53-16,1-53 16,0 1-16,-18-19 0,53 19 15,-36-36-15,1 0 16,-18-18-16,35-17 15,-35-1-15,0 1 0,0 0 16,0-36 0,-17 36-16,17 0 0,0 0 15,0 17-15,0-17 16,17 70 0</inkml:trace>
  <inkml:trace contextRef="#ctx0" brushRef="#br0" timeOffset="17">27111 13882 0,'-18'0'16,"36"0"-16,-18-18 0,18 1 16,-1-1-1,1 0-15,-18 1 0,18-1 16,-18 0-16,-18 18 31,18 18-31,-18 0 16,1 17-16,17 0 15,0-17-15,0-1 0,17 1 16,-17 0-16,18-18 0,17 0 16,-17 0-16,-1 0 15,1-18-15,0-17 16,-18 0-1,0 17-15,0-17 16,17 17-16,-17 0 0,18 1 16,0 17-1,-1 0-15,19 17 0,-1 1 16,-18-18-16,1 18 16,35-1-16,-35 1 15,17-18-15,-17 0 0</inkml:trace>
  <inkml:trace contextRef="#ctx0" brushRef="#br0" timeOffset="18">27675 13264 0,'0'0'0,"-17"-17"16,-18-1-16,-1 18 15,1 18-15,17 17 16,1 18-16,17 0 0,0 70 15,17-52-15,-17 0 16,18-19-16,0 1 0,17 0 16,0 35-1,-17-70-15,-1 17 16,-34-52 0,-36-36-1,35 18-15,1 17 0,-19-17 16,19 17-16,34 18 31,19 18-15,-1-18-16,-17 0 0,52 0 15,-52 17-15,17-17 16,-17 0-16,17 0 16,-17 0-16,-18 18 15,0 0 1</inkml:trace>
  <inkml:trace contextRef="#ctx0" brushRef="#br0" timeOffset="19">27746 13670 0,'-18'0'15,"36"-17"1,0 17 0,-1 0-16</inkml:trace>
  <inkml:trace contextRef="#ctx0" brushRef="#br0" timeOffset="20">27940 13688 0,'0'0'0,"18"0"0,-1 17 0,19-17 16,34 0-16,-17 0 16,0-17-16,-18-1 15,18 18-15,0-17 16,-35-1-16,-1 18 0,-34-18 16,-1 18-16</inkml:trace>
  <inkml:trace contextRef="#ctx0" brushRef="#br0" timeOffset="21">28081 13388 0,'0'0'16,"35"53"-16,-35 0 0,0 0 0,18 35 16,0-35-1,-18 0-15,17 0 0,-17 35 16,18-35-16,-18-18 15,0-17-15,18 17 16,-1-35-16</inkml:trace>
  <inkml:trace contextRef="#ctx0" brushRef="#br0" timeOffset="22">28258 13370 0,'0'106'15,"0"-212"-15,0 283 0,17-124 0,-17 0 0,18-1 16,-18 1-16,0 0 16,17 0-16,-17-18 0,0 1 0,18-1 15,0-17 1</inkml:trace>
  <inkml:trace contextRef="#ctx0" brushRef="#br0" timeOffset="23">28434 13794 0,'0'0'15,"0"35"-15,0-17 0,18 17 0,-1-18 16,1 1-1</inkml:trace>
  <inkml:trace contextRef="#ctx0" brushRef="#br0" timeOffset="24">28557 13864 0,'0'18'16,"0"-36"-16,0 53 0,18-52 15,0 17 1,-1-18-16,-17 1 16,18-1-1,0 18 32,-1 18-31,-17-1-1,-17 1-15,17-1 16,0 1-16,-18 17 0,18-17 16,0 0-16,0-1 0,0 1 15,0 0-15,18-18 16,17-18-16,-18 0 16,1 18-16,35-35 15,-35 35-15,17 0 16,0 18-16,-17-1 15,17 36-15,-17-18 16,-1 18-16,1-17 0,-18-1 16,0 18-16,0 0 15,-18-18-15,1-17 0,-18 17 16,-18 0 0,17-17-16,19-18 0,-19 0 15,19-18-15,17-17 0,0 0 16,0-36-1,35 18-15,0-17 0,1 17 16,-1 0-16,88-53 16,-70 53-16,0 35 0,-18-17 15,18 0-15</inkml:trace>
  <inkml:trace contextRef="#ctx0" brushRef="#br0" timeOffset="25">12753 8043 0,'-18'0'15,"18"-17"1,18 17-16,-18-18 15,18 0 1,-1 1-16,1-1 16,-1 1-1,-17-1-15,18 18 0,0-18 0,17-17 16,-17 17 0,-1 1-16,-17-1 0,18 0 15,0 1-15,-1-1 0,-17 0 16,36 1-16,-36-1 15,17 1-15,18-1 16,-17 0-16,0 1 16,-1-1-16,1 0 0,0 1 0,17-19 15,-17 36 1,-1-17-16,-17-1 0,18 18 16,-1-17-16,1-1 0,17 0 15,1 1-15,-19-1 16,1 0-16,17 1 15,18-19 1,-35 19-16,-1 17 0,1-18 16,35-17-1,-35 17-15,-1 18 16,1-17-16,17-1 0,-17 18 16,-1-18-16,1 1 0,0 17 15,17-18-15,-17 18 0,17-18 16,-17 18-16,-1-17 15,1 17-15,35-18 16,-36 0-16,1 18 16,17-17-16,-17 17 0,35-18 15,-36 18-15,19-17 16,-19 17-16,36-18 16,-35 18-16,0-18 0,17 18 15,-17 0-15,-1-17 16,36 17-16,-35 0 15,-1 0-15,1 0 16,0 0-16,35 0 0,-36 0 16,1 0-16,35 17 15,-36-17-15,1 0 0,0 0 16,35 0 0,-36 0-16,1 0 0,-1 0 15,19 18-15,-19-18 0,19 0 16,-1 18-16,-17-18 15,-1 17-15,36-17 16,-35 18-16,-1-18 16,19 0-16,-19 0 0,36 17 15,-17-17-15,-19 0 16,18 18-16,18 0 16,-35-18-16,17 17 0,-17 1 15,17-18-15,18 35 16,-35-17-16,17 0 15,-17-1-15,17 1 0,36 17 16,-36-17-16,-18 17 16,19-17-16,-1-1 0,18 19 15,-18-19 1,-17 1-16,35 17 0,-36-17 16,1-1-16</inkml:trace>
  <inkml:trace contextRef="#ctx0" brushRef="#br0" timeOffset="26">15610 7408 0,'18'0'78,"-18"18"-62,18-18-16,-18 18 0,17-18 0,1 17 16,-18 1-16,18 0 15,-1-1 1,1 1-16,0-1 0,-1 1 15,1 0-15,-1-1 16,1 1-16,0 17 16,-1-17-16,1 0 15,0-1-15,-1 1 16,1-1-16,0-17 0,-1 36 16,1-36-16,-1 17 15,1 1-15,0 0 16,-1-18-16,1 35 15,0-17-15,-1-18 0,1 17 16,0 1 0,-1 0-16,1-1 15,0 1-15,-1-1 16,1 1-16,-1-18 16,1 18-16,-18-1 15,18 1-15,-1 0 0,1-18 0,0 35 16,-1-35-1,1 18-15,0-1 16,-1 1-16,-17-1 0,18-17 16,17 18-1,-35 0-15,18-1 0,-1 1 16,1 0-16,-18-1 16,18 1-16,-1 17 15,-17-17-15,18-1 16,-18 1-16,18 0 0,-1-1 0,-17 1 15,0 0-15,18 17 16,-18 0-16,17-17 16,-17 0-16,0 17 15,0-18-15,0 1 0,0 17 16,0-17-16,0 17 16,18-17-16,-18 17 15,0 0-15,0-17 16,0 17-16,18-17 0,-18 35 15,0-35 1,0 17-16,0 18 0,0-36 16,0 19-16,0-19 0,0 19 15,0-19-15,17 19 16,-17 16 0,0-34-16,0 0 15,0-1-15,0 1 0,0 0 16,0 35-1,0-36-15,0 1 0,0-1 16,0 36 0,0-35-16,0 17 15,0-17-15,0 17 16,0-17-16,0-1 16,0 1-16,-17 0 15,17-1-15,0 1 0,0 17 16,-18-17-16,18 0 15,0-1-15,-18 19 16,18-19-16,0 1 0,0-1 16,-17 36-16,17-35 15,-18-18-15,18 18 16,0 35-16,0-36 16,-17 1-16,17-1 0,0 1 15,-18 0-15,18-1 16,0 1-16,-18 17 0,18-17 0,0 0 15,-17 17 1,17-18-16,0 1 0,-18 0 16,18-1-16,0 1 0,-18 17 15,18-17 1,-17 0 0,17-1-16,-18 1 15,0 0 1,1-1-16,17 1 15,-18-1-15,1 19 16,-1-36-16,18 17 16,-18 1-16,1 0 15,-1-1 1,0 19-16,1-36 16,-1 17-16,0 1 15,1-1-15,17 1 0,-18 0 16,1-18-16,-1 35 15,18-17-15,-18-18 16,1 17-16,-1 1 16,18 0-16,-18-1 0,1 1 15,-1-1-15,18 1 16,-18 0-16,1 17 16,-1-35-16,18 18 15,-18-18-15,1 17 16,17 1-16,-18-18 15,18 18-15,-17-18 0,17 17 16,-18-17-16,-17 36 16,35-19-16,-18 1 15,-17-1-15,17 1 16,18 0-16,-18-18 0,1 17 16,-1-17-16,18 18 0,-17-18 15,-1 18-15,18-1 0,-18-17 16,1 18-16,-1-18 15,18 18 1,-18-18-16,1 17 16,-1-17-1,0 18-15,1-18 16,-18 17 0,17-17-16,18 18 0,-18-18 15,1 0-15,17 18 16,-18-18-16,0 0 15,1 17 17,-1-17-32,-17 18 15,17-18-15,0 18 16,-17-18-16,18 17 0,-19-17 16,19 18-16,-19 0 15,19-18-15,-19 17 0,19-17 0,-1 18 16,-17-1-16,0 1 15,17-18-15,0 18 16,-17-1-16,17-17 0,-17 18 16,18 0-16,-1-18 15,18 17-15,-18-17 0</inkml:trace>
  <inkml:trace contextRef="#ctx0" brushRef="#br0" timeOffset="27">13582 12435 0,'0'0'15,"18"0"-15,35 0 16,-18 18 0,0 0-16,18-18 0,0 17 15,70-17-15,-70 0 16,0 0-16,0 0 0,0-17 15,-18 17-15,1-18 16,-19 18-16,-17-18 16</inkml:trace>
  <inkml:trace contextRef="#ctx0" brushRef="#br0" timeOffset="28">14058 12224 0,'35'35'15,"-17"-17"1,0-1-16,17 19 0,-17-19 16,17 1-16,0 0 0,1-1 15,34 1 1,-35-1-16,1 1 16,-19 0-16,-34 35 15,-1-36-15,0 19 0,-70 16 16,53-16-16,-18-1 15,-71 36 1</inkml:trace>
  <inkml:trace contextRef="#ctx0" brushRef="#br0" timeOffset="29">9719 11606 0,'18'-17'16,"-1"34"-1,1-17-15,17 36 0,-17-19 16,70 36-16,-53-35 16,1 0-16,-1-1 0,0 1 15,53-18-15,-70 0 16,17 0-16,-17 0 0,0-18 15,-1 1 1</inkml:trace>
  <inkml:trace contextRef="#ctx0" brushRef="#br0" timeOffset="30">10089 11536 0,'0'0'15,"-52"70"-15,16-34 0,19-1 16,-36 36-1,17-36-15,36-18 0,-17 36 16,17-35-16,17-18 0,1 18 16</inkml:trace>
  <inkml:trace contextRef="#ctx0" brushRef="#br0" timeOffset="31">10319 11730 0,'17'35'16,"-34"-70"-16,34 88 0,1-36 0,-18 19 16,0-1-16,0-17 15,0-1-15,18 1 16,-18 0-16</inkml:trace>
  <inkml:trace contextRef="#ctx0" brushRef="#br0" timeOffset="32">900 5503 0,'17'0'16,"1"36"-16,0-19 15,-1 1-15,54 35 16,-54-36-16,19 1 15,-1 0-15,18-1 16,-36-17-16,19 18 0,-19-18 16</inkml:trace>
  <inkml:trace contextRef="#ctx0" brushRef="#br0" timeOffset="33">1129 5450 0,'-18'71'16,"36"-142"-16,-53 177 16,17-53-16,0 0 0,1 0 15,17-18-15,0 1 0,0-19 16,0 18-16,35-35 16,-17 0-16,-1 0 0</inkml:trace>
  <inkml:trace contextRef="#ctx0" brushRef="#br0" timeOffset="34">1323 5556 0,'35'0'16,"-70"0"-16,88 0 0,-36 0 0,1 0 16,0 36-1,-18-19-15,0 1 16,17 17-16,-17-17 0,0 17 0,0-17 15,0 17-15,0-17 0,18-1 16,-18 1 0,35-18-16,-17 0 15,0 0-15,-1 0 0,1 0 16,0-18-16,-1 18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charset="0"/>
              </a:defRPr>
            </a:lvl1pPr>
          </a:lstStyle>
          <a:p>
            <a:pPr>
              <a:defRPr/>
            </a:pPr>
            <a:endParaRPr lang="en-US"/>
          </a:p>
        </p:txBody>
      </p:sp>
      <p:sp>
        <p:nvSpPr>
          <p:cNvPr id="5123" name="Rectangle 3"/>
          <p:cNvSpPr>
            <a:spLocks noGrp="1" noChangeArrowheads="1"/>
          </p:cNvSpPr>
          <p:nvPr>
            <p:ph type="dt" idx="1"/>
          </p:nvPr>
        </p:nvSpPr>
        <p:spPr bwMode="auto">
          <a:xfrm>
            <a:off x="5438458"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60120" y="3474720"/>
            <a:ext cx="7680960" cy="32918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6948171"/>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5438458" y="6948171"/>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GIẢM ĐỘ LỖI TRONG HUẤN LUYỆN </a:t>
            </a:r>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a:t>
            </a:fld>
            <a:endParaRPr lang="en-US"/>
          </a:p>
        </p:txBody>
      </p:sp>
    </p:spTree>
    <p:extLst>
      <p:ext uri="{BB962C8B-B14F-4D97-AF65-F5344CB8AC3E}">
        <p14:creationId xmlns:p14="http://schemas.microsoft.com/office/powerpoint/2010/main" val="160613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9/21/21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0561574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vi-V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5FA6EDE-9D0A-48DF-8DB7-E6E7C6725AE9}" type="datetime1">
              <a:rPr lang="en-US" smtClean="0"/>
              <a:t>9/21/21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6903305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735CB54-6AB1-4B04-9998-2469A6BA0B58}" type="datetime1">
              <a:rPr lang="en-US" smtClean="0"/>
              <a:t>9/21/21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18823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D9D2B26-C4DE-45F6-A82F-4DCF9E9E95FB}" type="datetime1">
              <a:rPr lang="en-US" smtClean="0"/>
              <a:t>9/21/21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85348029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1122116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9/21/21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7655369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3"/>
          </p:nvPr>
        </p:nvSpPr>
        <p:spPr>
          <a:xfrm>
            <a:off x="609600" y="5105401"/>
            <a:ext cx="10972800" cy="990599"/>
          </a:xfrm>
        </p:spPr>
        <p:txBody>
          <a:bodyPr/>
          <a:lstStyle>
            <a:lvl1pPr>
              <a:buFont typeface="Arial" pitchFamily="34" charset="0"/>
              <a:buChar cha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9/21/21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4957049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10B3D5E-27DF-4C36-B508-84F53F5E9CA0}" type="datetime1">
              <a:rPr lang="en-US" smtClean="0"/>
              <a:t>9/21/21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70127187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9/21/21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56259912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9/21/21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3228791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C4F9C9E2-06BB-41C5-A984-A694C29A16A3}" type="datetime1">
              <a:rPr lang="en-US" smtClean="0"/>
              <a:t>9/21/21</a:t>
            </a:fld>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11271961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3CC2845-9148-4B5B-9562-D246E4219F47}" type="datetime1">
              <a:rPr lang="en-US" smtClean="0"/>
              <a:t>9/21/21</a:t>
            </a:fld>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6685482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A4F83F0-61E2-46D0-B6E3-3CB47DF90001}" type="datetime1">
              <a:rPr lang="en-US" smtClean="0"/>
              <a:t>9/21/21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27000721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0" y="6172200"/>
            <a:ext cx="12192000" cy="6858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0" y="6248400"/>
            <a:ext cx="12192000" cy="253916"/>
          </a:xfrm>
          <a:prstGeom prst="rect">
            <a:avLst/>
          </a:prstGeom>
          <a:noFill/>
        </p:spPr>
        <p:txBody>
          <a:bodyPr wrap="square" rtlCol="0">
            <a:spAutoFit/>
          </a:bodyPr>
          <a:lstStyle/>
          <a:p>
            <a:pPr algn="ctr"/>
            <a:r>
              <a:rPr lang="en-US" sz="1050" b="1">
                <a:solidFill>
                  <a:schemeClr val="bg1"/>
                </a:solidFill>
              </a:rPr>
              <a:t>TRƯỜNG</a:t>
            </a:r>
            <a:r>
              <a:rPr lang="en-US" sz="1050" b="1" baseline="0">
                <a:solidFill>
                  <a:schemeClr val="bg1"/>
                </a:solidFill>
              </a:rPr>
              <a:t> ĐẠI HỌC CÔNG NGHỆ THÔNG TIN, </a:t>
            </a:r>
            <a:r>
              <a:rPr lang="en-US" sz="1050" b="1">
                <a:solidFill>
                  <a:schemeClr val="bg1"/>
                </a:solidFill>
              </a:rPr>
              <a:t>KHU</a:t>
            </a:r>
            <a:r>
              <a:rPr lang="en-US" sz="1050" b="1" baseline="0">
                <a:solidFill>
                  <a:schemeClr val="bg1"/>
                </a:solidFill>
              </a:rPr>
              <a:t> PHỐ 6, PHƯỜNG LINH TRUNG, QUẬN THỦ ĐỨC, TP. HỒ CHÍ MINH</a:t>
            </a:r>
            <a:endParaRPr lang="en-US" sz="1050" b="1">
              <a:solidFill>
                <a:schemeClr val="bg1"/>
              </a:solidFill>
            </a:endParaRPr>
          </a:p>
        </p:txBody>
      </p:sp>
      <p:sp>
        <p:nvSpPr>
          <p:cNvPr id="8" name="TextBox 7"/>
          <p:cNvSpPr txBox="1"/>
          <p:nvPr userDrawn="1"/>
        </p:nvSpPr>
        <p:spPr>
          <a:xfrm>
            <a:off x="1422400" y="6520190"/>
            <a:ext cx="9347200" cy="261610"/>
          </a:xfrm>
          <a:prstGeom prst="rect">
            <a:avLst/>
          </a:prstGeom>
          <a:noFill/>
        </p:spPr>
        <p:txBody>
          <a:bodyPr wrap="square" rtlCol="0">
            <a:spAutoFit/>
          </a:bodyPr>
          <a:lstStyle/>
          <a:p>
            <a:pPr algn="ctr"/>
            <a:r>
              <a:rPr lang="de-DE" sz="1100" b="1">
                <a:solidFill>
                  <a:schemeClr val="bg1"/>
                </a:solidFill>
              </a:rPr>
              <a:t>[T] 028 3725 2002 101     |     [F] 028 3725 2148     |</a:t>
            </a:r>
            <a:r>
              <a:rPr lang="de-DE" sz="1100" b="1" baseline="0">
                <a:solidFill>
                  <a:schemeClr val="bg1"/>
                </a:solidFill>
              </a:rPr>
              <a:t>    </a:t>
            </a:r>
            <a:r>
              <a:rPr lang="de-DE" sz="1100" b="1">
                <a:solidFill>
                  <a:schemeClr val="bg1"/>
                </a:solidFill>
              </a:rPr>
              <a:t> [W] www.uit.edu.vn     |     [E] info@uit.edu.vn</a:t>
            </a:r>
            <a:endParaRPr lang="en-US" sz="1100" b="1">
              <a:solidFill>
                <a:schemeClr val="bg1"/>
              </a:solidFill>
            </a:endParaRPr>
          </a:p>
        </p:txBody>
      </p:sp>
      <p:sp>
        <p:nvSpPr>
          <p:cNvPr id="9" name="TextBox 8"/>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hf sldNum="0" hdr="0" ftr="0" dt="0"/>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400">
          <a:solidFill>
            <a:srgbClr val="0066F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60.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gif"/><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hyperlink" Target="https://jmlr.org/papers/v15/srivastava14a.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6.JPEG"/><Relationship Id="rId7" Type="http://schemas.openxmlformats.org/officeDocument/2006/relationships/image" Target="../media/image32.JPE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35.tiff"/><Relationship Id="rId4" Type="http://schemas.openxmlformats.org/officeDocument/2006/relationships/image" Target="../media/image28.png"/><Relationship Id="rId9" Type="http://schemas.openxmlformats.org/officeDocument/2006/relationships/image" Target="../media/image34.tiff"/></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39.tiff"/><Relationship Id="rId12" Type="http://schemas.openxmlformats.org/officeDocument/2006/relationships/image" Target="../media/image40.tiff"/><Relationship Id="rId17" Type="http://schemas.openxmlformats.org/officeDocument/2006/relationships/image" Target="../media/image54.png"/><Relationship Id="rId2" Type="http://schemas.openxmlformats.org/officeDocument/2006/relationships/image" Target="../media/image38.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tiff"/><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2.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40.png"/><Relationship Id="rId3" Type="http://schemas.openxmlformats.org/officeDocument/2006/relationships/image" Target="../media/image56.png"/><Relationship Id="rId7" Type="http://schemas.openxmlformats.org/officeDocument/2006/relationships/image" Target="../media/image100.png"/><Relationship Id="rId12" Type="http://schemas.openxmlformats.org/officeDocument/2006/relationships/image" Target="../media/image110.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7.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7" Type="http://schemas.openxmlformats.org/officeDocument/2006/relationships/image" Target="../media/image78.png"/><Relationship Id="rId1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410.png"/><Relationship Id="rId9" Type="http://schemas.openxmlformats.org/officeDocument/2006/relationships/image" Target="../media/image80.png"/></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hyperlink" Target="https://www.deeplearning.ai/machine-learning-yearn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solidFill>
                  <a:srgbClr val="0066FF"/>
                </a:solidFill>
              </a:rPr>
              <a:t>CHƯƠNG 3</a:t>
            </a:r>
            <a:br>
              <a:rPr lang="en-US" altLang="en-US" dirty="0"/>
            </a:br>
            <a:r>
              <a:rPr lang="en-US" altLang="en-US" dirty="0"/>
              <a:t>TỐI ƯU HOÁ MÔ HÌNH MẠNG NEURAL (P1)</a:t>
            </a:r>
            <a:endParaRPr lang="en-US" b="1" dirty="0"/>
          </a:p>
        </p:txBody>
      </p:sp>
      <p:sp>
        <p:nvSpPr>
          <p:cNvPr id="6" name="Subtitle 3">
            <a:extLst>
              <a:ext uri="{FF2B5EF4-FFF2-40B4-BE49-F238E27FC236}">
                <a16:creationId xmlns:a16="http://schemas.microsoft.com/office/drawing/2014/main" id="{0FA64EDF-8F8A-4AF6-A64B-C1F830B757F2}"/>
              </a:ext>
            </a:extLst>
          </p:cNvPr>
          <p:cNvSpPr>
            <a:spLocks noGrp="1"/>
          </p:cNvSpPr>
          <p:nvPr>
            <p:ph type="subTitle" idx="1"/>
          </p:nvPr>
        </p:nvSpPr>
        <p:spPr/>
        <p:txBody>
          <a:bodyPr/>
          <a:lstStyle/>
          <a:p>
            <a:pPr defTabSz="-13871574">
              <a:spcBef>
                <a:spcPts val="0"/>
              </a:spcBef>
              <a:spcAft>
                <a:spcPts val="0"/>
              </a:spcAft>
              <a:defRPr/>
            </a:pPr>
            <a:r>
              <a:rPr lang="en-US" sz="2800" dirty="0">
                <a:solidFill>
                  <a:srgbClr val="008000"/>
                </a:solidFill>
              </a:rPr>
              <a:t>Khoa Khoa </a:t>
            </a:r>
            <a:r>
              <a:rPr lang="en-US" sz="2800" dirty="0" err="1">
                <a:solidFill>
                  <a:srgbClr val="008000"/>
                </a:solidFill>
              </a:rPr>
              <a:t>học</a:t>
            </a:r>
            <a:r>
              <a:rPr lang="en-US" sz="2800" dirty="0">
                <a:solidFill>
                  <a:srgbClr val="008000"/>
                </a:solidFill>
              </a:rPr>
              <a:t> </a:t>
            </a:r>
            <a:r>
              <a:rPr lang="en-US" sz="2800" dirty="0" err="1">
                <a:solidFill>
                  <a:srgbClr val="008000"/>
                </a:solidFill>
              </a:rPr>
              <a:t>và</a:t>
            </a:r>
            <a:r>
              <a:rPr lang="en-US" sz="2800" dirty="0">
                <a:solidFill>
                  <a:srgbClr val="008000"/>
                </a:solidFill>
              </a:rPr>
              <a:t> </a:t>
            </a:r>
            <a:r>
              <a:rPr lang="en-US" sz="2800" dirty="0" err="1">
                <a:solidFill>
                  <a:srgbClr val="008000"/>
                </a:solidFill>
              </a:rPr>
              <a:t>Kỹ</a:t>
            </a:r>
            <a:r>
              <a:rPr lang="en-US" sz="2800" dirty="0">
                <a:solidFill>
                  <a:srgbClr val="008000"/>
                </a:solidFill>
              </a:rPr>
              <a:t> </a:t>
            </a:r>
            <a:r>
              <a:rPr lang="en-US" sz="2800" dirty="0" err="1">
                <a:solidFill>
                  <a:srgbClr val="008000"/>
                </a:solidFill>
              </a:rPr>
              <a:t>thuật</a:t>
            </a:r>
            <a:r>
              <a:rPr lang="en-US" sz="2800" dirty="0">
                <a:solidFill>
                  <a:srgbClr val="008000"/>
                </a:solidFill>
              </a:rPr>
              <a:t> </a:t>
            </a:r>
            <a:r>
              <a:rPr lang="en-US" sz="2800" dirty="0" err="1">
                <a:solidFill>
                  <a:srgbClr val="008000"/>
                </a:solidFill>
              </a:rPr>
              <a:t>thông</a:t>
            </a:r>
            <a:r>
              <a:rPr lang="en-US" sz="2800" dirty="0">
                <a:solidFill>
                  <a:srgbClr val="008000"/>
                </a:solidFill>
              </a:rPr>
              <a:t> tin</a:t>
            </a:r>
          </a:p>
          <a:p>
            <a:pPr defTabSz="-13871574">
              <a:spcBef>
                <a:spcPts val="0"/>
              </a:spcBef>
              <a:spcAft>
                <a:spcPts val="0"/>
              </a:spcAft>
              <a:defRPr/>
            </a:pPr>
            <a:r>
              <a:rPr lang="en-US" sz="2800" dirty="0" err="1">
                <a:solidFill>
                  <a:srgbClr val="008000"/>
                </a:solidFill>
              </a:rPr>
              <a:t>Bộ</a:t>
            </a:r>
            <a:r>
              <a:rPr lang="en-US" sz="2800" dirty="0">
                <a:solidFill>
                  <a:srgbClr val="008000"/>
                </a:solidFill>
              </a:rPr>
              <a:t> </a:t>
            </a:r>
            <a:r>
              <a:rPr lang="en-US" sz="2800" dirty="0" err="1">
                <a:solidFill>
                  <a:srgbClr val="008000"/>
                </a:solidFill>
              </a:rPr>
              <a:t>môn</a:t>
            </a:r>
            <a:r>
              <a:rPr lang="en-US" sz="2800" dirty="0">
                <a:solidFill>
                  <a:srgbClr val="008000"/>
                </a:solidFill>
              </a:rPr>
              <a:t> Khoa </a:t>
            </a:r>
            <a:r>
              <a:rPr lang="en-US" sz="2800" dirty="0" err="1">
                <a:solidFill>
                  <a:srgbClr val="008000"/>
                </a:solidFill>
              </a:rPr>
              <a:t>học</a:t>
            </a:r>
            <a:r>
              <a:rPr lang="en-US" sz="2800" dirty="0">
                <a:solidFill>
                  <a:srgbClr val="008000"/>
                </a:solidFill>
              </a:rPr>
              <a:t> </a:t>
            </a:r>
            <a:r>
              <a:rPr lang="en-US" sz="2800" dirty="0" err="1">
                <a:solidFill>
                  <a:srgbClr val="008000"/>
                </a:solidFill>
              </a:rPr>
              <a:t>dữ</a:t>
            </a:r>
            <a:r>
              <a:rPr lang="en-US" sz="2800" dirty="0">
                <a:solidFill>
                  <a:srgbClr val="008000"/>
                </a:solidFill>
              </a:rPr>
              <a:t> </a:t>
            </a:r>
            <a:r>
              <a:rPr lang="en-US" sz="2800" dirty="0" err="1">
                <a:solidFill>
                  <a:srgbClr val="008000"/>
                </a:solidFill>
              </a:rPr>
              <a:t>liệu</a:t>
            </a:r>
            <a:endParaRPr lang="en-US" sz="2800" dirty="0">
              <a:solidFill>
                <a:srgbClr val="008000"/>
              </a:solidFill>
            </a:endParaRPr>
          </a:p>
          <a:p>
            <a:pPr algn="l" defTabSz="-13871574">
              <a:spcBef>
                <a:spcPts val="0"/>
              </a:spcBef>
              <a:spcAft>
                <a:spcPts val="0"/>
              </a:spcAft>
              <a:defRPr/>
            </a:pPr>
            <a:endParaRPr lang="en-US" sz="2800" dirty="0"/>
          </a:p>
          <a:p>
            <a:pPr defTabSz="-13871574">
              <a:spcBef>
                <a:spcPts val="0"/>
              </a:spcBef>
              <a:spcAft>
                <a:spcPts val="0"/>
              </a:spcAft>
              <a:defRPr/>
            </a:pPr>
            <a:endParaRPr lang="en-US" sz="2800" dirty="0"/>
          </a:p>
        </p:txBody>
      </p:sp>
    </p:spTree>
    <p:extLst>
      <p:ext uri="{BB962C8B-B14F-4D97-AF65-F5344CB8AC3E}">
        <p14:creationId xmlns:p14="http://schemas.microsoft.com/office/powerpoint/2010/main" val="34143804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CAD9-5874-1842-A777-C8E33D9D8DBD}"/>
              </a:ext>
            </a:extLst>
          </p:cNvPr>
          <p:cNvSpPr>
            <a:spLocks noGrp="1"/>
          </p:cNvSpPr>
          <p:nvPr>
            <p:ph type="title"/>
          </p:nvPr>
        </p:nvSpPr>
        <p:spPr>
          <a:xfrm>
            <a:off x="609600" y="3962400"/>
            <a:ext cx="10972800" cy="1143000"/>
          </a:xfrm>
        </p:spPr>
        <p:txBody>
          <a:bodyPr/>
          <a:lstStyle/>
          <a:p>
            <a:pPr algn="l"/>
            <a:r>
              <a:rPr lang="en-US"/>
              <a:t>DEEP LEARNING ERROR</a:t>
            </a:r>
          </a:p>
        </p:txBody>
      </p:sp>
    </p:spTree>
    <p:extLst>
      <p:ext uri="{BB962C8B-B14F-4D97-AF65-F5344CB8AC3E}">
        <p14:creationId xmlns:p14="http://schemas.microsoft.com/office/powerpoint/2010/main" val="307727489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E561-30FD-EA44-8422-CD61F0AED87E}"/>
              </a:ext>
            </a:extLst>
          </p:cNvPr>
          <p:cNvSpPr>
            <a:spLocks noGrp="1"/>
          </p:cNvSpPr>
          <p:nvPr>
            <p:ph type="title"/>
          </p:nvPr>
        </p:nvSpPr>
        <p:spPr/>
        <p:txBody>
          <a:bodyPr/>
          <a:lstStyle/>
          <a:p>
            <a:r>
              <a:rPr lang="en-US"/>
              <a:t>Underfiting và Overfiting</a:t>
            </a:r>
          </a:p>
        </p:txBody>
      </p:sp>
      <p:sp>
        <p:nvSpPr>
          <p:cNvPr id="4" name="Text Placeholder 3">
            <a:extLst>
              <a:ext uri="{FF2B5EF4-FFF2-40B4-BE49-F238E27FC236}">
                <a16:creationId xmlns:a16="http://schemas.microsoft.com/office/drawing/2014/main" id="{F9905313-4264-C04F-BEDF-3BE56C9CDC9D}"/>
              </a:ext>
            </a:extLst>
          </p:cNvPr>
          <p:cNvSpPr>
            <a:spLocks noGrp="1"/>
          </p:cNvSpPr>
          <p:nvPr>
            <p:ph type="body" idx="1"/>
          </p:nvPr>
        </p:nvSpPr>
        <p:spPr/>
        <p:txBody>
          <a:bodyPr/>
          <a:lstStyle/>
          <a:p>
            <a:r>
              <a:rPr lang="en-US"/>
              <a:t>Underfiting</a:t>
            </a:r>
          </a:p>
        </p:txBody>
      </p:sp>
      <p:sp>
        <p:nvSpPr>
          <p:cNvPr id="3" name="Content Placeholder 2">
            <a:extLst>
              <a:ext uri="{FF2B5EF4-FFF2-40B4-BE49-F238E27FC236}">
                <a16:creationId xmlns:a16="http://schemas.microsoft.com/office/drawing/2014/main" id="{8B4A5D85-59FF-BB4F-9689-7CD518E1E720}"/>
              </a:ext>
            </a:extLst>
          </p:cNvPr>
          <p:cNvSpPr>
            <a:spLocks noGrp="1"/>
          </p:cNvSpPr>
          <p:nvPr>
            <p:ph sz="half" idx="2"/>
          </p:nvPr>
        </p:nvSpPr>
        <p:spPr/>
        <p:txBody>
          <a:bodyPr/>
          <a:lstStyle/>
          <a:p>
            <a:r>
              <a:rPr lang="en-US"/>
              <a:t>Mô hình xây dựng được </a:t>
            </a:r>
            <a:r>
              <a:rPr lang="en-US">
                <a:solidFill>
                  <a:srgbClr val="FF0000"/>
                </a:solidFill>
              </a:rPr>
              <a:t>chưa tổng quát</a:t>
            </a:r>
            <a:r>
              <a:rPr lang="en-US"/>
              <a:t> được trên tổng thể </a:t>
            </a:r>
            <a:r>
              <a:rPr lang="en-US">
                <a:solidFill>
                  <a:srgbClr val="FF0000"/>
                </a:solidFill>
              </a:rPr>
              <a:t>bộ dữ liệu huấn luyện</a:t>
            </a:r>
            <a:r>
              <a:rPr lang="en-US"/>
              <a:t> </a:t>
            </a:r>
            <a:r>
              <a:rPr lang="en-US">
                <a:sym typeface="Wingdings" pitchFamily="2" charset="2"/>
              </a:rPr>
              <a:t> độ chính xác khi dự đoán của mô hình thấp.</a:t>
            </a:r>
          </a:p>
          <a:p>
            <a:endParaRPr lang="en-US">
              <a:solidFill>
                <a:srgbClr val="008000"/>
              </a:solidFill>
              <a:sym typeface="Wingdings" pitchFamily="2" charset="2"/>
            </a:endParaRPr>
          </a:p>
          <a:p>
            <a:endParaRPr lang="en-US">
              <a:solidFill>
                <a:srgbClr val="008000"/>
              </a:solidFill>
              <a:sym typeface="Wingdings" pitchFamily="2" charset="2"/>
            </a:endParaRPr>
          </a:p>
          <a:p>
            <a:endParaRPr lang="en-US">
              <a:solidFill>
                <a:srgbClr val="008000"/>
              </a:solidFill>
              <a:sym typeface="Wingdings" pitchFamily="2" charset="2"/>
            </a:endParaRPr>
          </a:p>
          <a:p>
            <a:r>
              <a:rPr lang="en-US" b="1">
                <a:solidFill>
                  <a:srgbClr val="008000"/>
                </a:solidFill>
                <a:sym typeface="Wingdings" pitchFamily="2" charset="2"/>
              </a:rPr>
              <a:t>High bias.</a:t>
            </a:r>
            <a:endParaRPr lang="en-US" b="1">
              <a:sym typeface="Wingdings" pitchFamily="2" charset="2"/>
            </a:endParaRPr>
          </a:p>
          <a:p>
            <a:r>
              <a:rPr lang="en-US">
                <a:solidFill>
                  <a:srgbClr val="FF0000"/>
                </a:solidFill>
                <a:sym typeface="Wingdings" pitchFamily="2" charset="2"/>
              </a:rPr>
              <a:t>Độ chính xác trên tập train thấp.</a:t>
            </a:r>
            <a:endParaRPr lang="en-US">
              <a:solidFill>
                <a:srgbClr val="FF0000"/>
              </a:solidFill>
            </a:endParaRPr>
          </a:p>
        </p:txBody>
      </p:sp>
      <p:sp>
        <p:nvSpPr>
          <p:cNvPr id="5" name="Text Placeholder 4">
            <a:extLst>
              <a:ext uri="{FF2B5EF4-FFF2-40B4-BE49-F238E27FC236}">
                <a16:creationId xmlns:a16="http://schemas.microsoft.com/office/drawing/2014/main" id="{ED6C3C4D-439A-C549-9A40-CB0FB2E051EA}"/>
              </a:ext>
            </a:extLst>
          </p:cNvPr>
          <p:cNvSpPr>
            <a:spLocks noGrp="1"/>
          </p:cNvSpPr>
          <p:nvPr>
            <p:ph type="body" sz="quarter" idx="3"/>
          </p:nvPr>
        </p:nvSpPr>
        <p:spPr/>
        <p:txBody>
          <a:bodyPr/>
          <a:lstStyle/>
          <a:p>
            <a:r>
              <a:rPr lang="en-US"/>
              <a:t>Overfiting</a:t>
            </a:r>
          </a:p>
        </p:txBody>
      </p:sp>
      <p:sp>
        <p:nvSpPr>
          <p:cNvPr id="6" name="Content Placeholder 5">
            <a:extLst>
              <a:ext uri="{FF2B5EF4-FFF2-40B4-BE49-F238E27FC236}">
                <a16:creationId xmlns:a16="http://schemas.microsoft.com/office/drawing/2014/main" id="{5C46BA2D-8C64-0C48-8A4D-30E16A5B7BE9}"/>
              </a:ext>
            </a:extLst>
          </p:cNvPr>
          <p:cNvSpPr>
            <a:spLocks noGrp="1"/>
          </p:cNvSpPr>
          <p:nvPr>
            <p:ph sz="quarter" idx="4"/>
          </p:nvPr>
        </p:nvSpPr>
        <p:spPr/>
        <p:txBody>
          <a:bodyPr/>
          <a:lstStyle/>
          <a:p>
            <a:r>
              <a:rPr lang="en-US"/>
              <a:t>Mô hình xây dựng thể hiện </a:t>
            </a:r>
            <a:r>
              <a:rPr lang="en-US">
                <a:solidFill>
                  <a:srgbClr val="FF0000"/>
                </a:solidFill>
              </a:rPr>
              <a:t>quá chi tiết</a:t>
            </a:r>
            <a:r>
              <a:rPr lang="en-US"/>
              <a:t> trên </a:t>
            </a:r>
            <a:r>
              <a:rPr lang="en-US">
                <a:solidFill>
                  <a:srgbClr val="FF0000"/>
                </a:solidFill>
              </a:rPr>
              <a:t>bộ dữ liệu huấn luyện </a:t>
            </a:r>
            <a:r>
              <a:rPr lang="en-US">
                <a:sym typeface="Wingdings" pitchFamily="2" charset="2"/>
              </a:rPr>
              <a:t> các dữ liệu nhiễu cũng được đưa vào  khi gặp các dạng nhiễu khác, mô hình sẽ không còn chính xác  trên bộ dev (hoặc test) độ chính xác khi dự đoán sẽ thấp.</a:t>
            </a:r>
          </a:p>
          <a:p>
            <a:r>
              <a:rPr lang="en-US" b="1">
                <a:solidFill>
                  <a:srgbClr val="008000"/>
                </a:solidFill>
                <a:sym typeface="Wingdings" pitchFamily="2" charset="2"/>
              </a:rPr>
              <a:t>High variance.</a:t>
            </a:r>
          </a:p>
          <a:p>
            <a:r>
              <a:rPr lang="en-US">
                <a:solidFill>
                  <a:srgbClr val="FF0000"/>
                </a:solidFill>
                <a:sym typeface="Wingdings" pitchFamily="2" charset="2"/>
              </a:rPr>
              <a:t>Độ chính xác trên tập train cao, nhưng tập dev/test thấp.</a:t>
            </a:r>
            <a:endParaRPr lang="en-US">
              <a:solidFill>
                <a:srgbClr val="FF0000"/>
              </a:solidFill>
            </a:endParaRPr>
          </a:p>
          <a:p>
            <a:pPr marL="0" indent="0">
              <a:buNone/>
            </a:pPr>
            <a:endParaRPr lang="en-US">
              <a:sym typeface="Wingdings" pitchFamily="2" charset="2"/>
            </a:endParaRPr>
          </a:p>
        </p:txBody>
      </p:sp>
    </p:spTree>
    <p:extLst>
      <p:ext uri="{BB962C8B-B14F-4D97-AF65-F5344CB8AC3E}">
        <p14:creationId xmlns:p14="http://schemas.microsoft.com/office/powerpoint/2010/main" val="24206808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5D32-714E-8B43-8A24-4241585F3A04}"/>
              </a:ext>
            </a:extLst>
          </p:cNvPr>
          <p:cNvSpPr>
            <a:spLocks noGrp="1"/>
          </p:cNvSpPr>
          <p:nvPr>
            <p:ph type="title"/>
          </p:nvPr>
        </p:nvSpPr>
        <p:spPr/>
        <p:txBody>
          <a:bodyPr/>
          <a:lstStyle/>
          <a:p>
            <a:r>
              <a:rPr lang="en-US"/>
              <a:t>Bias and Variance – Deep learning error</a:t>
            </a:r>
          </a:p>
        </p:txBody>
      </p:sp>
      <p:grpSp>
        <p:nvGrpSpPr>
          <p:cNvPr id="3" name="Group 2">
            <a:extLst>
              <a:ext uri="{FF2B5EF4-FFF2-40B4-BE49-F238E27FC236}">
                <a16:creationId xmlns:a16="http://schemas.microsoft.com/office/drawing/2014/main" id="{E23EF809-AEDC-9140-9FEC-B3FB4078B6FD}"/>
              </a:ext>
            </a:extLst>
          </p:cNvPr>
          <p:cNvGrpSpPr/>
          <p:nvPr/>
        </p:nvGrpSpPr>
        <p:grpSpPr>
          <a:xfrm>
            <a:off x="277188" y="1417300"/>
            <a:ext cx="11518113" cy="3382383"/>
            <a:chOff x="277188" y="1417300"/>
            <a:chExt cx="11518113" cy="3382383"/>
          </a:xfrm>
        </p:grpSpPr>
        <p:grpSp>
          <p:nvGrpSpPr>
            <p:cNvPr id="155" name="Group 154">
              <a:extLst>
                <a:ext uri="{FF2B5EF4-FFF2-40B4-BE49-F238E27FC236}">
                  <a16:creationId xmlns:a16="http://schemas.microsoft.com/office/drawing/2014/main" id="{BEF92387-0F98-1D4D-A0C4-0C680BD41D7F}"/>
                </a:ext>
              </a:extLst>
            </p:cNvPr>
            <p:cNvGrpSpPr/>
            <p:nvPr/>
          </p:nvGrpSpPr>
          <p:grpSpPr>
            <a:xfrm>
              <a:off x="381000" y="1417638"/>
              <a:ext cx="3128322" cy="2844285"/>
              <a:chOff x="407807" y="1903613"/>
              <a:chExt cx="3128322" cy="2844285"/>
            </a:xfrm>
          </p:grpSpPr>
          <p:cxnSp>
            <p:nvCxnSpPr>
              <p:cNvPr id="156" name="Straight Arrow Connector 155">
                <a:extLst>
                  <a:ext uri="{FF2B5EF4-FFF2-40B4-BE49-F238E27FC236}">
                    <a16:creationId xmlns:a16="http://schemas.microsoft.com/office/drawing/2014/main" id="{69836923-22BA-4C44-B474-883D9A96676C}"/>
                  </a:ext>
                </a:extLst>
              </p:cNvPr>
              <p:cNvCxnSpPr/>
              <p:nvPr/>
            </p:nvCxnSpPr>
            <p:spPr>
              <a:xfrm>
                <a:off x="407807" y="4080816"/>
                <a:ext cx="3128322" cy="155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0A3800BB-1166-4448-935E-4A7F9D0B70E3}"/>
                  </a:ext>
                </a:extLst>
              </p:cNvPr>
              <p:cNvGrpSpPr/>
              <p:nvPr/>
            </p:nvGrpSpPr>
            <p:grpSpPr>
              <a:xfrm>
                <a:off x="682546" y="1903613"/>
                <a:ext cx="2281755" cy="2844285"/>
                <a:chOff x="682546" y="1903613"/>
                <a:chExt cx="2281755" cy="2844285"/>
              </a:xfrm>
            </p:grpSpPr>
            <p:cxnSp>
              <p:nvCxnSpPr>
                <p:cNvPr id="158" name="Straight Arrow Connector 157">
                  <a:extLst>
                    <a:ext uri="{FF2B5EF4-FFF2-40B4-BE49-F238E27FC236}">
                      <a16:creationId xmlns:a16="http://schemas.microsoft.com/office/drawing/2014/main" id="{C2C45B49-ECDE-C647-BFEE-9663AF395568}"/>
                    </a:ext>
                  </a:extLst>
                </p:cNvPr>
                <p:cNvCxnSpPr/>
                <p:nvPr/>
              </p:nvCxnSpPr>
              <p:spPr>
                <a:xfrm flipV="1">
                  <a:off x="682546" y="2080952"/>
                  <a:ext cx="0" cy="22020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3EF0B6D9-BF20-6F4C-BB59-597CB00E3C4B}"/>
                    </a:ext>
                  </a:extLst>
                </p:cNvPr>
                <p:cNvSpPr/>
                <p:nvPr/>
              </p:nvSpPr>
              <p:spPr>
                <a:xfrm>
                  <a:off x="1084738" y="3367108"/>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118A60D-B8C1-454B-9BB7-4E080E2CDDEE}"/>
                    </a:ext>
                  </a:extLst>
                </p:cNvPr>
                <p:cNvSpPr/>
                <p:nvPr/>
              </p:nvSpPr>
              <p:spPr>
                <a:xfrm>
                  <a:off x="1182075" y="274655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7F2C6DF4-E399-7B49-A33B-459FD668BD7F}"/>
                    </a:ext>
                  </a:extLst>
                </p:cNvPr>
                <p:cNvSpPr/>
                <p:nvPr/>
              </p:nvSpPr>
              <p:spPr>
                <a:xfrm>
                  <a:off x="980327" y="301643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6464D7F1-49BF-FC45-91E0-AA8C0716FBDC}"/>
                    </a:ext>
                  </a:extLst>
                </p:cNvPr>
                <p:cNvSpPr/>
                <p:nvPr/>
              </p:nvSpPr>
              <p:spPr>
                <a:xfrm>
                  <a:off x="900761" y="359434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2C8144B-6F7B-704C-BD63-DB3FC4E157B5}"/>
                    </a:ext>
                  </a:extLst>
                </p:cNvPr>
                <p:cNvSpPr/>
                <p:nvPr/>
              </p:nvSpPr>
              <p:spPr>
                <a:xfrm>
                  <a:off x="1374706" y="287491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4DA1DFD-8A74-B54B-90C3-B61AAAB43896}"/>
                    </a:ext>
                  </a:extLst>
                </p:cNvPr>
                <p:cNvSpPr/>
                <p:nvPr/>
              </p:nvSpPr>
              <p:spPr>
                <a:xfrm>
                  <a:off x="1682171" y="3533327"/>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69DF113C-F87F-D242-A59B-0C208A1CF4E7}"/>
                    </a:ext>
                  </a:extLst>
                </p:cNvPr>
                <p:cNvSpPr/>
                <p:nvPr/>
              </p:nvSpPr>
              <p:spPr>
                <a:xfrm>
                  <a:off x="1455574" y="370061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7EC2F9EB-5B89-9248-AF04-F341BD49468F}"/>
                    </a:ext>
                  </a:extLst>
                </p:cNvPr>
                <p:cNvSpPr/>
                <p:nvPr/>
              </p:nvSpPr>
              <p:spPr>
                <a:xfrm>
                  <a:off x="2025416" y="2442979"/>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B7A1BDE9-639C-4B4D-AA78-17CA5670E42B}"/>
                    </a:ext>
                  </a:extLst>
                </p:cNvPr>
                <p:cNvCxnSpPr/>
                <p:nvPr/>
              </p:nvCxnSpPr>
              <p:spPr>
                <a:xfrm>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736CB76-4483-304C-834C-22B6F2A01D3C}"/>
                    </a:ext>
                  </a:extLst>
                </p:cNvPr>
                <p:cNvCxnSpPr/>
                <p:nvPr/>
              </p:nvCxnSpPr>
              <p:spPr>
                <a:xfrm flipV="1">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2E815168-BFA9-1F4F-BE92-76B177443F0A}"/>
                    </a:ext>
                  </a:extLst>
                </p:cNvPr>
                <p:cNvGrpSpPr/>
                <p:nvPr/>
              </p:nvGrpSpPr>
              <p:grpSpPr>
                <a:xfrm>
                  <a:off x="2002486" y="3494576"/>
                  <a:ext cx="182880" cy="182880"/>
                  <a:chOff x="1975282" y="3391159"/>
                  <a:chExt cx="182880" cy="182880"/>
                </a:xfrm>
              </p:grpSpPr>
              <p:cxnSp>
                <p:nvCxnSpPr>
                  <p:cNvPr id="228" name="Straight Connector 227">
                    <a:extLst>
                      <a:ext uri="{FF2B5EF4-FFF2-40B4-BE49-F238E27FC236}">
                        <a16:creationId xmlns:a16="http://schemas.microsoft.com/office/drawing/2014/main" id="{12C1D099-4033-3843-BF07-42094200D206}"/>
                      </a:ext>
                    </a:extLst>
                  </p:cNvPr>
                  <p:cNvCxnSpPr/>
                  <p:nvPr/>
                </p:nvCxnSpPr>
                <p:spPr>
                  <a:xfrm>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5C7EDDA-82D2-6A43-ACFB-AEEB32061219}"/>
                      </a:ext>
                    </a:extLst>
                  </p:cNvPr>
                  <p:cNvCxnSpPr/>
                  <p:nvPr/>
                </p:nvCxnSpPr>
                <p:spPr>
                  <a:xfrm flipV="1">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70" name="Straight Connector 169">
                  <a:extLst>
                    <a:ext uri="{FF2B5EF4-FFF2-40B4-BE49-F238E27FC236}">
                      <a16:creationId xmlns:a16="http://schemas.microsoft.com/office/drawing/2014/main" id="{616A4993-B372-1340-85B5-CC67D124620A}"/>
                    </a:ext>
                  </a:extLst>
                </p:cNvPr>
                <p:cNvCxnSpPr/>
                <p:nvPr/>
              </p:nvCxnSpPr>
              <p:spPr>
                <a:xfrm>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FAD4478-1A0B-5B41-8C14-B990E116E948}"/>
                    </a:ext>
                  </a:extLst>
                </p:cNvPr>
                <p:cNvCxnSpPr/>
                <p:nvPr/>
              </p:nvCxnSpPr>
              <p:spPr>
                <a:xfrm flipV="1">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EA6A91D-5CBC-A94A-9315-B5E75E9560EF}"/>
                    </a:ext>
                  </a:extLst>
                </p:cNvPr>
                <p:cNvCxnSpPr/>
                <p:nvPr/>
              </p:nvCxnSpPr>
              <p:spPr>
                <a:xfrm>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612F68-7D35-7840-8E03-A3EC2E9CA1CD}"/>
                    </a:ext>
                  </a:extLst>
                </p:cNvPr>
                <p:cNvCxnSpPr/>
                <p:nvPr/>
              </p:nvCxnSpPr>
              <p:spPr>
                <a:xfrm flipV="1">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C59711E-8728-6C4C-A666-288CC89B05A9}"/>
                    </a:ext>
                  </a:extLst>
                </p:cNvPr>
                <p:cNvCxnSpPr/>
                <p:nvPr/>
              </p:nvCxnSpPr>
              <p:spPr>
                <a:xfrm>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731826D-0B53-B243-AA61-596336A654B4}"/>
                    </a:ext>
                  </a:extLst>
                </p:cNvPr>
                <p:cNvCxnSpPr/>
                <p:nvPr/>
              </p:nvCxnSpPr>
              <p:spPr>
                <a:xfrm flipV="1">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5FD0C62-B9C8-9D43-A2D3-156CE5B0665F}"/>
                    </a:ext>
                  </a:extLst>
                </p:cNvPr>
                <p:cNvCxnSpPr/>
                <p:nvPr/>
              </p:nvCxnSpPr>
              <p:spPr>
                <a:xfrm>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B192DA-66AB-7B4E-8B92-3EEC6E4F847B}"/>
                    </a:ext>
                  </a:extLst>
                </p:cNvPr>
                <p:cNvCxnSpPr/>
                <p:nvPr/>
              </p:nvCxnSpPr>
              <p:spPr>
                <a:xfrm flipV="1">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78A7018-9E34-E94F-8BFE-1CDFF13433EA}"/>
                    </a:ext>
                  </a:extLst>
                </p:cNvPr>
                <p:cNvCxnSpPr/>
                <p:nvPr/>
              </p:nvCxnSpPr>
              <p:spPr>
                <a:xfrm>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06E4EC-811D-BA4D-B426-D66BE9B3DB75}"/>
                    </a:ext>
                  </a:extLst>
                </p:cNvPr>
                <p:cNvCxnSpPr/>
                <p:nvPr/>
              </p:nvCxnSpPr>
              <p:spPr>
                <a:xfrm flipV="1">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21556FC-F906-904C-9613-9B75F506478D}"/>
                    </a:ext>
                  </a:extLst>
                </p:cNvPr>
                <p:cNvCxnSpPr/>
                <p:nvPr/>
              </p:nvCxnSpPr>
              <p:spPr>
                <a:xfrm>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54FCD7E-AB8A-8542-9390-4086E3AA78E1}"/>
                    </a:ext>
                  </a:extLst>
                </p:cNvPr>
                <p:cNvCxnSpPr/>
                <p:nvPr/>
              </p:nvCxnSpPr>
              <p:spPr>
                <a:xfrm flipV="1">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A8564676-5AF6-E449-9FCE-2F9415A796A2}"/>
                    </a:ext>
                  </a:extLst>
                </p:cNvPr>
                <p:cNvSpPr/>
                <p:nvPr/>
              </p:nvSpPr>
              <p:spPr>
                <a:xfrm>
                  <a:off x="1106304" y="377133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DF6387F-8D3B-AF4E-9E1E-C0B3AC02C66C}"/>
                    </a:ext>
                  </a:extLst>
                </p:cNvPr>
                <p:cNvSpPr/>
                <p:nvPr/>
              </p:nvSpPr>
              <p:spPr>
                <a:xfrm>
                  <a:off x="1262874" y="350290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a:extLst>
                    <a:ext uri="{FF2B5EF4-FFF2-40B4-BE49-F238E27FC236}">
                      <a16:creationId xmlns:a16="http://schemas.microsoft.com/office/drawing/2014/main" id="{369D9DF1-8DC6-ED41-A9AC-777DEAAD6087}"/>
                    </a:ext>
                  </a:extLst>
                </p:cNvPr>
                <p:cNvCxnSpPr/>
                <p:nvPr/>
              </p:nvCxnSpPr>
              <p:spPr>
                <a:xfrm>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BE806D1-1EF5-9F4C-A937-99C4EF3940BD}"/>
                    </a:ext>
                  </a:extLst>
                </p:cNvPr>
                <p:cNvCxnSpPr/>
                <p:nvPr/>
              </p:nvCxnSpPr>
              <p:spPr>
                <a:xfrm flipV="1">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BE21F00C-F853-B140-AA14-3658946BC303}"/>
                    </a:ext>
                  </a:extLst>
                </p:cNvPr>
                <p:cNvGrpSpPr/>
                <p:nvPr/>
              </p:nvGrpSpPr>
              <p:grpSpPr>
                <a:xfrm>
                  <a:off x="2054341" y="2182104"/>
                  <a:ext cx="182880" cy="182880"/>
                  <a:chOff x="2152749" y="2210806"/>
                  <a:chExt cx="182880" cy="182880"/>
                </a:xfrm>
              </p:grpSpPr>
              <p:cxnSp>
                <p:nvCxnSpPr>
                  <p:cNvPr id="226" name="Straight Connector 225">
                    <a:extLst>
                      <a:ext uri="{FF2B5EF4-FFF2-40B4-BE49-F238E27FC236}">
                        <a16:creationId xmlns:a16="http://schemas.microsoft.com/office/drawing/2014/main" id="{F723E2E3-8D6F-C04E-B52A-AAE3F409F3F5}"/>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A677EFA-03C2-1449-B470-7E85D3422350}"/>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87" name="Straight Connector 186">
                  <a:extLst>
                    <a:ext uri="{FF2B5EF4-FFF2-40B4-BE49-F238E27FC236}">
                      <a16:creationId xmlns:a16="http://schemas.microsoft.com/office/drawing/2014/main" id="{9B15487B-6A4E-304C-89A7-838806D7031E}"/>
                    </a:ext>
                  </a:extLst>
                </p:cNvPr>
                <p:cNvCxnSpPr/>
                <p:nvPr/>
              </p:nvCxnSpPr>
              <p:spPr>
                <a:xfrm>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3671E86-4FC4-C746-8C9F-4A2D0EBC615F}"/>
                    </a:ext>
                  </a:extLst>
                </p:cNvPr>
                <p:cNvCxnSpPr/>
                <p:nvPr/>
              </p:nvCxnSpPr>
              <p:spPr>
                <a:xfrm flipV="1">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47E8928-2BB4-1740-9B0B-08F9FAD073C0}"/>
                    </a:ext>
                  </a:extLst>
                </p:cNvPr>
                <p:cNvSpPr txBox="1"/>
                <p:nvPr/>
              </p:nvSpPr>
              <p:spPr>
                <a:xfrm>
                  <a:off x="1137592" y="4224678"/>
                  <a:ext cx="1710725"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high bias</a:t>
                  </a:r>
                </a:p>
              </p:txBody>
            </p:sp>
            <p:grpSp>
              <p:nvGrpSpPr>
                <p:cNvPr id="190" name="Group 189">
                  <a:extLst>
                    <a:ext uri="{FF2B5EF4-FFF2-40B4-BE49-F238E27FC236}">
                      <a16:creationId xmlns:a16="http://schemas.microsoft.com/office/drawing/2014/main" id="{9E999C27-CAD8-6D4B-84F6-2A50B7426419}"/>
                    </a:ext>
                  </a:extLst>
                </p:cNvPr>
                <p:cNvGrpSpPr/>
                <p:nvPr/>
              </p:nvGrpSpPr>
              <p:grpSpPr>
                <a:xfrm>
                  <a:off x="2305149" y="2363206"/>
                  <a:ext cx="182880" cy="182880"/>
                  <a:chOff x="2152749" y="2210806"/>
                  <a:chExt cx="182880" cy="182880"/>
                </a:xfrm>
              </p:grpSpPr>
              <p:cxnSp>
                <p:nvCxnSpPr>
                  <p:cNvPr id="224" name="Straight Connector 223">
                    <a:extLst>
                      <a:ext uri="{FF2B5EF4-FFF2-40B4-BE49-F238E27FC236}">
                        <a16:creationId xmlns:a16="http://schemas.microsoft.com/office/drawing/2014/main" id="{EDF90249-4786-484A-BFC3-729182417FAC}"/>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999D783A-3D0B-4848-BCA6-0302566D1323}"/>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96D0FF75-B9F4-4D4E-BF56-3E712ABBB9C9}"/>
                    </a:ext>
                  </a:extLst>
                </p:cNvPr>
                <p:cNvGrpSpPr/>
                <p:nvPr/>
              </p:nvGrpSpPr>
              <p:grpSpPr>
                <a:xfrm>
                  <a:off x="783616" y="2206303"/>
                  <a:ext cx="182880" cy="182880"/>
                  <a:chOff x="2152749" y="2210806"/>
                  <a:chExt cx="182880" cy="182880"/>
                </a:xfrm>
              </p:grpSpPr>
              <p:cxnSp>
                <p:nvCxnSpPr>
                  <p:cNvPr id="222" name="Straight Connector 221">
                    <a:extLst>
                      <a:ext uri="{FF2B5EF4-FFF2-40B4-BE49-F238E27FC236}">
                        <a16:creationId xmlns:a16="http://schemas.microsoft.com/office/drawing/2014/main" id="{C301CAFA-5957-DA4C-88DC-61A53D466A42}"/>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D3FC562-48BC-B14B-A01A-E05C26D94D8E}"/>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B6C0D2FC-8CDF-E74D-A044-C2A646A6C715}"/>
                    </a:ext>
                  </a:extLst>
                </p:cNvPr>
                <p:cNvGrpSpPr/>
                <p:nvPr/>
              </p:nvGrpSpPr>
              <p:grpSpPr>
                <a:xfrm>
                  <a:off x="1282390" y="2017908"/>
                  <a:ext cx="182880" cy="182880"/>
                  <a:chOff x="2152749" y="2210806"/>
                  <a:chExt cx="182880" cy="182880"/>
                </a:xfrm>
              </p:grpSpPr>
              <p:cxnSp>
                <p:nvCxnSpPr>
                  <p:cNvPr id="220" name="Straight Connector 219">
                    <a:extLst>
                      <a:ext uri="{FF2B5EF4-FFF2-40B4-BE49-F238E27FC236}">
                        <a16:creationId xmlns:a16="http://schemas.microsoft.com/office/drawing/2014/main" id="{5C1691B2-08E6-7E44-B915-C91408ED8112}"/>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8275080-B42C-E047-8A7D-8FE0E4B1ED0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3" name="Oval 192">
                  <a:extLst>
                    <a:ext uri="{FF2B5EF4-FFF2-40B4-BE49-F238E27FC236}">
                      <a16:creationId xmlns:a16="http://schemas.microsoft.com/office/drawing/2014/main" id="{F960367B-614E-B64A-806F-F5EB5E694D1F}"/>
                    </a:ext>
                  </a:extLst>
                </p:cNvPr>
                <p:cNvSpPr/>
                <p:nvPr/>
              </p:nvSpPr>
              <p:spPr>
                <a:xfrm>
                  <a:off x="894046" y="272830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52FAB3A7-F2F1-FA46-AA19-92AFACEE5A31}"/>
                    </a:ext>
                  </a:extLst>
                </p:cNvPr>
                <p:cNvGrpSpPr/>
                <p:nvPr/>
              </p:nvGrpSpPr>
              <p:grpSpPr>
                <a:xfrm>
                  <a:off x="1663993" y="1903613"/>
                  <a:ext cx="182880" cy="182880"/>
                  <a:chOff x="2152749" y="2210806"/>
                  <a:chExt cx="182880" cy="182880"/>
                </a:xfrm>
              </p:grpSpPr>
              <p:cxnSp>
                <p:nvCxnSpPr>
                  <p:cNvPr id="218" name="Straight Connector 217">
                    <a:extLst>
                      <a:ext uri="{FF2B5EF4-FFF2-40B4-BE49-F238E27FC236}">
                        <a16:creationId xmlns:a16="http://schemas.microsoft.com/office/drawing/2014/main" id="{9BAEBD77-E3F9-894B-B66A-839DE0FA0259}"/>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E6E032F-6C24-E649-8476-9EA34F924DB3}"/>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079B4A41-E914-1844-8ADB-A57DE9358814}"/>
                    </a:ext>
                  </a:extLst>
                </p:cNvPr>
                <p:cNvGrpSpPr/>
                <p:nvPr/>
              </p:nvGrpSpPr>
              <p:grpSpPr>
                <a:xfrm>
                  <a:off x="1043350" y="2377056"/>
                  <a:ext cx="182880" cy="182880"/>
                  <a:chOff x="2152749" y="2210806"/>
                  <a:chExt cx="182880" cy="182880"/>
                </a:xfrm>
              </p:grpSpPr>
              <p:cxnSp>
                <p:nvCxnSpPr>
                  <p:cNvPr id="216" name="Straight Connector 215">
                    <a:extLst>
                      <a:ext uri="{FF2B5EF4-FFF2-40B4-BE49-F238E27FC236}">
                        <a16:creationId xmlns:a16="http://schemas.microsoft.com/office/drawing/2014/main" id="{22E9AAE8-85AB-0644-9379-D6B08DC7399D}"/>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12F1A5C-3A6D-CE47-8DC8-89AA3FD55B58}"/>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6" name="Oval 195">
                  <a:extLst>
                    <a:ext uri="{FF2B5EF4-FFF2-40B4-BE49-F238E27FC236}">
                      <a16:creationId xmlns:a16="http://schemas.microsoft.com/office/drawing/2014/main" id="{630AD70A-D7B9-5E41-B996-8A045F164C80}"/>
                    </a:ext>
                  </a:extLst>
                </p:cNvPr>
                <p:cNvSpPr/>
                <p:nvPr/>
              </p:nvSpPr>
              <p:spPr>
                <a:xfrm>
                  <a:off x="695874" y="2885970"/>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 name="Group 196">
                  <a:extLst>
                    <a:ext uri="{FF2B5EF4-FFF2-40B4-BE49-F238E27FC236}">
                      <a16:creationId xmlns:a16="http://schemas.microsoft.com/office/drawing/2014/main" id="{B4736020-A908-6A4D-B94C-91668244D229}"/>
                    </a:ext>
                  </a:extLst>
                </p:cNvPr>
                <p:cNvGrpSpPr/>
                <p:nvPr/>
              </p:nvGrpSpPr>
              <p:grpSpPr>
                <a:xfrm>
                  <a:off x="782185" y="2461239"/>
                  <a:ext cx="182880" cy="182880"/>
                  <a:chOff x="2152749" y="2210806"/>
                  <a:chExt cx="182880" cy="182880"/>
                </a:xfrm>
              </p:grpSpPr>
              <p:cxnSp>
                <p:nvCxnSpPr>
                  <p:cNvPr id="214" name="Straight Connector 213">
                    <a:extLst>
                      <a:ext uri="{FF2B5EF4-FFF2-40B4-BE49-F238E27FC236}">
                        <a16:creationId xmlns:a16="http://schemas.microsoft.com/office/drawing/2014/main" id="{005740B0-AF6D-7A44-A4C5-2F0A363BA1AB}"/>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A0C4FBF-55AA-3749-8B47-2BB3719FED14}"/>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8" name="Group 197">
                  <a:extLst>
                    <a:ext uri="{FF2B5EF4-FFF2-40B4-BE49-F238E27FC236}">
                      <a16:creationId xmlns:a16="http://schemas.microsoft.com/office/drawing/2014/main" id="{DE7C3F03-6ACE-9845-95F6-2463DD73533C}"/>
                    </a:ext>
                  </a:extLst>
                </p:cNvPr>
                <p:cNvGrpSpPr/>
                <p:nvPr/>
              </p:nvGrpSpPr>
              <p:grpSpPr>
                <a:xfrm>
                  <a:off x="1958038" y="3783570"/>
                  <a:ext cx="182880" cy="182880"/>
                  <a:chOff x="2152749" y="2210806"/>
                  <a:chExt cx="182880" cy="182880"/>
                </a:xfrm>
              </p:grpSpPr>
              <p:cxnSp>
                <p:nvCxnSpPr>
                  <p:cNvPr id="212" name="Straight Connector 211">
                    <a:extLst>
                      <a:ext uri="{FF2B5EF4-FFF2-40B4-BE49-F238E27FC236}">
                        <a16:creationId xmlns:a16="http://schemas.microsoft.com/office/drawing/2014/main" id="{53233EF2-57DC-C947-9553-6A973D1CCD70}"/>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B0ED2C0-3607-E647-8233-4431585AC74F}"/>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9" name="Oval 198">
                  <a:extLst>
                    <a:ext uri="{FF2B5EF4-FFF2-40B4-BE49-F238E27FC236}">
                      <a16:creationId xmlns:a16="http://schemas.microsoft.com/office/drawing/2014/main" id="{9D06C5B9-5A7E-D34A-B768-6A3E11B5732E}"/>
                    </a:ext>
                  </a:extLst>
                </p:cNvPr>
                <p:cNvSpPr/>
                <p:nvPr/>
              </p:nvSpPr>
              <p:spPr>
                <a:xfrm>
                  <a:off x="1704195" y="3178392"/>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a:extLst>
                    <a:ext uri="{FF2B5EF4-FFF2-40B4-BE49-F238E27FC236}">
                      <a16:creationId xmlns:a16="http://schemas.microsoft.com/office/drawing/2014/main" id="{ADA6AC30-FB05-0248-B8FD-15373BD8FF8D}"/>
                    </a:ext>
                  </a:extLst>
                </p:cNvPr>
                <p:cNvGrpSpPr/>
                <p:nvPr/>
              </p:nvGrpSpPr>
              <p:grpSpPr>
                <a:xfrm>
                  <a:off x="1734991" y="2515049"/>
                  <a:ext cx="182880" cy="182880"/>
                  <a:chOff x="2152749" y="2210806"/>
                  <a:chExt cx="182880" cy="182880"/>
                </a:xfrm>
              </p:grpSpPr>
              <p:cxnSp>
                <p:nvCxnSpPr>
                  <p:cNvPr id="210" name="Straight Connector 209">
                    <a:extLst>
                      <a:ext uri="{FF2B5EF4-FFF2-40B4-BE49-F238E27FC236}">
                        <a16:creationId xmlns:a16="http://schemas.microsoft.com/office/drawing/2014/main" id="{9115C88C-9658-7944-8EF0-13F1116B258D}"/>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F24CE81F-E641-CE46-9E0C-3C849F171A3C}"/>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F45C2649-31F0-B747-BBAA-51B0F040EC55}"/>
                    </a:ext>
                  </a:extLst>
                </p:cNvPr>
                <p:cNvGrpSpPr/>
                <p:nvPr/>
              </p:nvGrpSpPr>
              <p:grpSpPr>
                <a:xfrm>
                  <a:off x="1940329" y="2784817"/>
                  <a:ext cx="182880" cy="182880"/>
                  <a:chOff x="2152749" y="2210806"/>
                  <a:chExt cx="182880" cy="182880"/>
                </a:xfrm>
              </p:grpSpPr>
              <p:cxnSp>
                <p:nvCxnSpPr>
                  <p:cNvPr id="208" name="Straight Connector 207">
                    <a:extLst>
                      <a:ext uri="{FF2B5EF4-FFF2-40B4-BE49-F238E27FC236}">
                        <a16:creationId xmlns:a16="http://schemas.microsoft.com/office/drawing/2014/main" id="{3644CBA0-2822-D842-A0A3-5A5B853EE036}"/>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041301D-6FEA-994D-8433-B1E0B4561CB2}"/>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3934609-3FE9-C145-864F-A7447D0F1F2E}"/>
                    </a:ext>
                  </a:extLst>
                </p:cNvPr>
                <p:cNvGrpSpPr/>
                <p:nvPr/>
              </p:nvGrpSpPr>
              <p:grpSpPr>
                <a:xfrm>
                  <a:off x="2193114" y="3837581"/>
                  <a:ext cx="182880" cy="182880"/>
                  <a:chOff x="2152749" y="2210806"/>
                  <a:chExt cx="182880" cy="182880"/>
                </a:xfrm>
              </p:grpSpPr>
              <p:cxnSp>
                <p:nvCxnSpPr>
                  <p:cNvPr id="206" name="Straight Connector 205">
                    <a:extLst>
                      <a:ext uri="{FF2B5EF4-FFF2-40B4-BE49-F238E27FC236}">
                        <a16:creationId xmlns:a16="http://schemas.microsoft.com/office/drawing/2014/main" id="{BEF0D279-F081-2C46-85AC-F7E5763E763C}"/>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6FCC472-3F48-2749-9F27-9CCC6B126569}"/>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F1B215DC-C010-1440-BECA-FD4C848A47F0}"/>
                    </a:ext>
                  </a:extLst>
                </p:cNvPr>
                <p:cNvGrpSpPr/>
                <p:nvPr/>
              </p:nvGrpSpPr>
              <p:grpSpPr>
                <a:xfrm>
                  <a:off x="1862719" y="3944321"/>
                  <a:ext cx="182880" cy="182880"/>
                  <a:chOff x="2152749" y="2210806"/>
                  <a:chExt cx="182880" cy="182880"/>
                </a:xfrm>
              </p:grpSpPr>
              <p:cxnSp>
                <p:nvCxnSpPr>
                  <p:cNvPr id="204" name="Straight Connector 203">
                    <a:extLst>
                      <a:ext uri="{FF2B5EF4-FFF2-40B4-BE49-F238E27FC236}">
                        <a16:creationId xmlns:a16="http://schemas.microsoft.com/office/drawing/2014/main" id="{B843570D-6D46-3641-9C5B-BC1D489A9310}"/>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4A87121-7330-FF41-85B3-45E6C3EC4E22}"/>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grpSp>
          <p:nvGrpSpPr>
            <p:cNvPr id="230" name="Group 229">
              <a:extLst>
                <a:ext uri="{FF2B5EF4-FFF2-40B4-BE49-F238E27FC236}">
                  <a16:creationId xmlns:a16="http://schemas.microsoft.com/office/drawing/2014/main" id="{9B641443-5DCC-5A4B-81A8-A4C38D15ED9D}"/>
                </a:ext>
              </a:extLst>
            </p:cNvPr>
            <p:cNvGrpSpPr/>
            <p:nvPr/>
          </p:nvGrpSpPr>
          <p:grpSpPr>
            <a:xfrm>
              <a:off x="4431941" y="1417638"/>
              <a:ext cx="3128322" cy="2844285"/>
              <a:chOff x="407807" y="1903613"/>
              <a:chExt cx="3128322" cy="2844285"/>
            </a:xfrm>
          </p:grpSpPr>
          <p:cxnSp>
            <p:nvCxnSpPr>
              <p:cNvPr id="231" name="Straight Arrow Connector 230">
                <a:extLst>
                  <a:ext uri="{FF2B5EF4-FFF2-40B4-BE49-F238E27FC236}">
                    <a16:creationId xmlns:a16="http://schemas.microsoft.com/office/drawing/2014/main" id="{993B96AB-71F7-D247-8650-2453B143F481}"/>
                  </a:ext>
                </a:extLst>
              </p:cNvPr>
              <p:cNvCxnSpPr/>
              <p:nvPr/>
            </p:nvCxnSpPr>
            <p:spPr>
              <a:xfrm>
                <a:off x="407807" y="4080816"/>
                <a:ext cx="3128322" cy="155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C27365F4-6207-6342-80A3-16C189012AF7}"/>
                  </a:ext>
                </a:extLst>
              </p:cNvPr>
              <p:cNvGrpSpPr/>
              <p:nvPr/>
            </p:nvGrpSpPr>
            <p:grpSpPr>
              <a:xfrm>
                <a:off x="682546" y="1903613"/>
                <a:ext cx="2473547" cy="2844285"/>
                <a:chOff x="682546" y="1903613"/>
                <a:chExt cx="2473547" cy="2844285"/>
              </a:xfrm>
            </p:grpSpPr>
            <p:cxnSp>
              <p:nvCxnSpPr>
                <p:cNvPr id="233" name="Straight Arrow Connector 232">
                  <a:extLst>
                    <a:ext uri="{FF2B5EF4-FFF2-40B4-BE49-F238E27FC236}">
                      <a16:creationId xmlns:a16="http://schemas.microsoft.com/office/drawing/2014/main" id="{11C38A93-E4C9-3841-A03D-E1CC8C69405C}"/>
                    </a:ext>
                  </a:extLst>
                </p:cNvPr>
                <p:cNvCxnSpPr/>
                <p:nvPr/>
              </p:nvCxnSpPr>
              <p:spPr>
                <a:xfrm flipV="1">
                  <a:off x="682546" y="2080952"/>
                  <a:ext cx="0" cy="22020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3B67B270-BAAE-4A4B-8F71-A7AF9EBF0102}"/>
                    </a:ext>
                  </a:extLst>
                </p:cNvPr>
                <p:cNvSpPr/>
                <p:nvPr/>
              </p:nvSpPr>
              <p:spPr>
                <a:xfrm>
                  <a:off x="1084738" y="3367108"/>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B5328D1B-0D64-714D-8B6E-0F5B38A2E820}"/>
                    </a:ext>
                  </a:extLst>
                </p:cNvPr>
                <p:cNvSpPr/>
                <p:nvPr/>
              </p:nvSpPr>
              <p:spPr>
                <a:xfrm>
                  <a:off x="1182075" y="274655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603A21DB-2288-A84E-8320-16950E280C56}"/>
                    </a:ext>
                  </a:extLst>
                </p:cNvPr>
                <p:cNvSpPr/>
                <p:nvPr/>
              </p:nvSpPr>
              <p:spPr>
                <a:xfrm>
                  <a:off x="980327" y="301643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FD81AA4F-6766-E94D-8963-DFAC935D47C8}"/>
                    </a:ext>
                  </a:extLst>
                </p:cNvPr>
                <p:cNvSpPr/>
                <p:nvPr/>
              </p:nvSpPr>
              <p:spPr>
                <a:xfrm>
                  <a:off x="900761" y="359434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CC67DE59-BCFB-7943-AB54-30EDAA5C319E}"/>
                    </a:ext>
                  </a:extLst>
                </p:cNvPr>
                <p:cNvSpPr/>
                <p:nvPr/>
              </p:nvSpPr>
              <p:spPr>
                <a:xfrm>
                  <a:off x="1374706" y="287491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68F1159-5D3F-FA4C-B5B1-FCD68F9400EC}"/>
                    </a:ext>
                  </a:extLst>
                </p:cNvPr>
                <p:cNvSpPr/>
                <p:nvPr/>
              </p:nvSpPr>
              <p:spPr>
                <a:xfrm>
                  <a:off x="1682171" y="3533327"/>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0B1D23F2-4C5C-174E-A9E3-FED51D574FD0}"/>
                    </a:ext>
                  </a:extLst>
                </p:cNvPr>
                <p:cNvSpPr/>
                <p:nvPr/>
              </p:nvSpPr>
              <p:spPr>
                <a:xfrm>
                  <a:off x="1455574" y="370061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0E5F2F12-EF12-B44E-A761-9AC5CBE8ECF2}"/>
                    </a:ext>
                  </a:extLst>
                </p:cNvPr>
                <p:cNvSpPr/>
                <p:nvPr/>
              </p:nvSpPr>
              <p:spPr>
                <a:xfrm>
                  <a:off x="2025416" y="2442979"/>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Straight Connector 241">
                  <a:extLst>
                    <a:ext uri="{FF2B5EF4-FFF2-40B4-BE49-F238E27FC236}">
                      <a16:creationId xmlns:a16="http://schemas.microsoft.com/office/drawing/2014/main" id="{53F533E0-A955-3642-9E93-6FA2A7033A1B}"/>
                    </a:ext>
                  </a:extLst>
                </p:cNvPr>
                <p:cNvCxnSpPr/>
                <p:nvPr/>
              </p:nvCxnSpPr>
              <p:spPr>
                <a:xfrm>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D9BA2DB-95ED-4D4D-9F86-BEBF385E7458}"/>
                    </a:ext>
                  </a:extLst>
                </p:cNvPr>
                <p:cNvCxnSpPr/>
                <p:nvPr/>
              </p:nvCxnSpPr>
              <p:spPr>
                <a:xfrm flipV="1">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44" name="Group 243">
                  <a:extLst>
                    <a:ext uri="{FF2B5EF4-FFF2-40B4-BE49-F238E27FC236}">
                      <a16:creationId xmlns:a16="http://schemas.microsoft.com/office/drawing/2014/main" id="{9392019F-64AC-A845-8603-26002E7FD073}"/>
                    </a:ext>
                  </a:extLst>
                </p:cNvPr>
                <p:cNvGrpSpPr/>
                <p:nvPr/>
              </p:nvGrpSpPr>
              <p:grpSpPr>
                <a:xfrm>
                  <a:off x="2002486" y="3494576"/>
                  <a:ext cx="182880" cy="182880"/>
                  <a:chOff x="1975282" y="3391159"/>
                  <a:chExt cx="182880" cy="182880"/>
                </a:xfrm>
              </p:grpSpPr>
              <p:cxnSp>
                <p:nvCxnSpPr>
                  <p:cNvPr id="303" name="Straight Connector 302">
                    <a:extLst>
                      <a:ext uri="{FF2B5EF4-FFF2-40B4-BE49-F238E27FC236}">
                        <a16:creationId xmlns:a16="http://schemas.microsoft.com/office/drawing/2014/main" id="{2E6FD270-E5C6-7B41-ACC0-CDBD35EEC9A8}"/>
                      </a:ext>
                    </a:extLst>
                  </p:cNvPr>
                  <p:cNvCxnSpPr/>
                  <p:nvPr/>
                </p:nvCxnSpPr>
                <p:spPr>
                  <a:xfrm>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CAC460B5-E1F8-754B-AE51-B9CF0B1EC185}"/>
                      </a:ext>
                    </a:extLst>
                  </p:cNvPr>
                  <p:cNvCxnSpPr/>
                  <p:nvPr/>
                </p:nvCxnSpPr>
                <p:spPr>
                  <a:xfrm flipV="1">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9F6A537D-8A6A-1D40-B576-243B80FCB59A}"/>
                    </a:ext>
                  </a:extLst>
                </p:cNvPr>
                <p:cNvCxnSpPr/>
                <p:nvPr/>
              </p:nvCxnSpPr>
              <p:spPr>
                <a:xfrm>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0C16C561-8879-FE44-8940-DE4F465D481B}"/>
                    </a:ext>
                  </a:extLst>
                </p:cNvPr>
                <p:cNvCxnSpPr/>
                <p:nvPr/>
              </p:nvCxnSpPr>
              <p:spPr>
                <a:xfrm flipV="1">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940A997-81DF-6D48-A479-E301B042B246}"/>
                    </a:ext>
                  </a:extLst>
                </p:cNvPr>
                <p:cNvCxnSpPr/>
                <p:nvPr/>
              </p:nvCxnSpPr>
              <p:spPr>
                <a:xfrm>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5202E60-D14F-C340-9433-53B2820B89FB}"/>
                    </a:ext>
                  </a:extLst>
                </p:cNvPr>
                <p:cNvCxnSpPr/>
                <p:nvPr/>
              </p:nvCxnSpPr>
              <p:spPr>
                <a:xfrm flipV="1">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9DEF156-DF75-4847-BC8E-A3DD3426FF9F}"/>
                    </a:ext>
                  </a:extLst>
                </p:cNvPr>
                <p:cNvCxnSpPr/>
                <p:nvPr/>
              </p:nvCxnSpPr>
              <p:spPr>
                <a:xfrm>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B120538-8E4A-0843-B1A7-A1429A545770}"/>
                    </a:ext>
                  </a:extLst>
                </p:cNvPr>
                <p:cNvCxnSpPr/>
                <p:nvPr/>
              </p:nvCxnSpPr>
              <p:spPr>
                <a:xfrm flipV="1">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A23A8C8-825E-C448-913B-61C35B515642}"/>
                    </a:ext>
                  </a:extLst>
                </p:cNvPr>
                <p:cNvCxnSpPr/>
                <p:nvPr/>
              </p:nvCxnSpPr>
              <p:spPr>
                <a:xfrm>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2B3B29A-22C2-144E-843F-86BF873A7719}"/>
                    </a:ext>
                  </a:extLst>
                </p:cNvPr>
                <p:cNvCxnSpPr/>
                <p:nvPr/>
              </p:nvCxnSpPr>
              <p:spPr>
                <a:xfrm flipV="1">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B82406C-C025-6F46-A2CF-2ECA1FC6D24A}"/>
                    </a:ext>
                  </a:extLst>
                </p:cNvPr>
                <p:cNvCxnSpPr/>
                <p:nvPr/>
              </p:nvCxnSpPr>
              <p:spPr>
                <a:xfrm>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C2386D7-F759-774E-AB87-DD8839C952BF}"/>
                    </a:ext>
                  </a:extLst>
                </p:cNvPr>
                <p:cNvCxnSpPr/>
                <p:nvPr/>
              </p:nvCxnSpPr>
              <p:spPr>
                <a:xfrm flipV="1">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C54F3B6-AE65-A54F-8546-66E085F6D5E5}"/>
                    </a:ext>
                  </a:extLst>
                </p:cNvPr>
                <p:cNvCxnSpPr/>
                <p:nvPr/>
              </p:nvCxnSpPr>
              <p:spPr>
                <a:xfrm>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B11C2B2-8812-5141-9D20-097434789CC6}"/>
                    </a:ext>
                  </a:extLst>
                </p:cNvPr>
                <p:cNvCxnSpPr/>
                <p:nvPr/>
              </p:nvCxnSpPr>
              <p:spPr>
                <a:xfrm flipV="1">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57" name="Oval 256">
                  <a:extLst>
                    <a:ext uri="{FF2B5EF4-FFF2-40B4-BE49-F238E27FC236}">
                      <a16:creationId xmlns:a16="http://schemas.microsoft.com/office/drawing/2014/main" id="{EF5175A0-937E-5544-BCCB-46438CDFE3FB}"/>
                    </a:ext>
                  </a:extLst>
                </p:cNvPr>
                <p:cNvSpPr/>
                <p:nvPr/>
              </p:nvSpPr>
              <p:spPr>
                <a:xfrm>
                  <a:off x="1106304" y="377133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3D90BDFD-2A06-BF4D-BD8F-3D32E7A7A8D2}"/>
                    </a:ext>
                  </a:extLst>
                </p:cNvPr>
                <p:cNvSpPr/>
                <p:nvPr/>
              </p:nvSpPr>
              <p:spPr>
                <a:xfrm>
                  <a:off x="1262874" y="350290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Straight Connector 258">
                  <a:extLst>
                    <a:ext uri="{FF2B5EF4-FFF2-40B4-BE49-F238E27FC236}">
                      <a16:creationId xmlns:a16="http://schemas.microsoft.com/office/drawing/2014/main" id="{62E9CB22-1C8C-8B42-8CBD-3E90CC6C05A7}"/>
                    </a:ext>
                  </a:extLst>
                </p:cNvPr>
                <p:cNvCxnSpPr/>
                <p:nvPr/>
              </p:nvCxnSpPr>
              <p:spPr>
                <a:xfrm>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5AD6350B-A52A-6849-941A-A540B7799214}"/>
                    </a:ext>
                  </a:extLst>
                </p:cNvPr>
                <p:cNvCxnSpPr/>
                <p:nvPr/>
              </p:nvCxnSpPr>
              <p:spPr>
                <a:xfrm flipV="1">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DAEFA660-5207-7945-8BF4-97DA16198669}"/>
                    </a:ext>
                  </a:extLst>
                </p:cNvPr>
                <p:cNvGrpSpPr/>
                <p:nvPr/>
              </p:nvGrpSpPr>
              <p:grpSpPr>
                <a:xfrm>
                  <a:off x="2054341" y="2182104"/>
                  <a:ext cx="182880" cy="182880"/>
                  <a:chOff x="2152749" y="2210806"/>
                  <a:chExt cx="182880" cy="182880"/>
                </a:xfrm>
              </p:grpSpPr>
              <p:cxnSp>
                <p:nvCxnSpPr>
                  <p:cNvPr id="301" name="Straight Connector 300">
                    <a:extLst>
                      <a:ext uri="{FF2B5EF4-FFF2-40B4-BE49-F238E27FC236}">
                        <a16:creationId xmlns:a16="http://schemas.microsoft.com/office/drawing/2014/main" id="{AB0B7FFA-59A3-3745-823C-A391E8A0614E}"/>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C99A7BF9-7A38-3A4F-909D-993A02F367E4}"/>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62" name="Straight Connector 261">
                  <a:extLst>
                    <a:ext uri="{FF2B5EF4-FFF2-40B4-BE49-F238E27FC236}">
                      <a16:creationId xmlns:a16="http://schemas.microsoft.com/office/drawing/2014/main" id="{9FB572FC-0284-DD43-A4F5-4F5B6DF54FBB}"/>
                    </a:ext>
                  </a:extLst>
                </p:cNvPr>
                <p:cNvCxnSpPr/>
                <p:nvPr/>
              </p:nvCxnSpPr>
              <p:spPr>
                <a:xfrm>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266A1FA-CCAF-C64A-B082-A33DCC27518A}"/>
                    </a:ext>
                  </a:extLst>
                </p:cNvPr>
                <p:cNvCxnSpPr/>
                <p:nvPr/>
              </p:nvCxnSpPr>
              <p:spPr>
                <a:xfrm flipV="1">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64" name="TextBox 263">
                  <a:extLst>
                    <a:ext uri="{FF2B5EF4-FFF2-40B4-BE49-F238E27FC236}">
                      <a16:creationId xmlns:a16="http://schemas.microsoft.com/office/drawing/2014/main" id="{DAF12F6F-553E-0F45-B569-C423DDF911BF}"/>
                    </a:ext>
                  </a:extLst>
                </p:cNvPr>
                <p:cNvSpPr txBox="1"/>
                <p:nvPr/>
              </p:nvSpPr>
              <p:spPr>
                <a:xfrm>
                  <a:off x="1137592" y="4224678"/>
                  <a:ext cx="2018501"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“just right”</a:t>
                  </a:r>
                </a:p>
              </p:txBody>
            </p:sp>
            <p:grpSp>
              <p:nvGrpSpPr>
                <p:cNvPr id="265" name="Group 264">
                  <a:extLst>
                    <a:ext uri="{FF2B5EF4-FFF2-40B4-BE49-F238E27FC236}">
                      <a16:creationId xmlns:a16="http://schemas.microsoft.com/office/drawing/2014/main" id="{C0CF6424-458C-B447-8EE1-E50479DF9551}"/>
                    </a:ext>
                  </a:extLst>
                </p:cNvPr>
                <p:cNvGrpSpPr/>
                <p:nvPr/>
              </p:nvGrpSpPr>
              <p:grpSpPr>
                <a:xfrm>
                  <a:off x="2305149" y="2363206"/>
                  <a:ext cx="182880" cy="182880"/>
                  <a:chOff x="2152749" y="2210806"/>
                  <a:chExt cx="182880" cy="182880"/>
                </a:xfrm>
              </p:grpSpPr>
              <p:cxnSp>
                <p:nvCxnSpPr>
                  <p:cNvPr id="299" name="Straight Connector 298">
                    <a:extLst>
                      <a:ext uri="{FF2B5EF4-FFF2-40B4-BE49-F238E27FC236}">
                        <a16:creationId xmlns:a16="http://schemas.microsoft.com/office/drawing/2014/main" id="{F2A75777-4CEA-004B-8C4B-DA75104BA7DE}"/>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AC3EA47-934E-CB4D-BB0B-404F31C7BD53}"/>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6" name="Group 265">
                  <a:extLst>
                    <a:ext uri="{FF2B5EF4-FFF2-40B4-BE49-F238E27FC236}">
                      <a16:creationId xmlns:a16="http://schemas.microsoft.com/office/drawing/2014/main" id="{6741DBC9-2025-894A-A097-AC17637D46A9}"/>
                    </a:ext>
                  </a:extLst>
                </p:cNvPr>
                <p:cNvGrpSpPr/>
                <p:nvPr/>
              </p:nvGrpSpPr>
              <p:grpSpPr>
                <a:xfrm>
                  <a:off x="783616" y="2206303"/>
                  <a:ext cx="182880" cy="182880"/>
                  <a:chOff x="2152749" y="2210806"/>
                  <a:chExt cx="182880" cy="182880"/>
                </a:xfrm>
              </p:grpSpPr>
              <p:cxnSp>
                <p:nvCxnSpPr>
                  <p:cNvPr id="297" name="Straight Connector 296">
                    <a:extLst>
                      <a:ext uri="{FF2B5EF4-FFF2-40B4-BE49-F238E27FC236}">
                        <a16:creationId xmlns:a16="http://schemas.microsoft.com/office/drawing/2014/main" id="{275E6A3C-623D-CB42-86A6-1D1B8B6CA57F}"/>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3837C75-61A5-274E-88A1-DC464819C5B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7" name="Group 266">
                  <a:extLst>
                    <a:ext uri="{FF2B5EF4-FFF2-40B4-BE49-F238E27FC236}">
                      <a16:creationId xmlns:a16="http://schemas.microsoft.com/office/drawing/2014/main" id="{D91CB950-C9BB-2E42-ABF7-840E25C9881F}"/>
                    </a:ext>
                  </a:extLst>
                </p:cNvPr>
                <p:cNvGrpSpPr/>
                <p:nvPr/>
              </p:nvGrpSpPr>
              <p:grpSpPr>
                <a:xfrm>
                  <a:off x="1282390" y="2017908"/>
                  <a:ext cx="182880" cy="182880"/>
                  <a:chOff x="2152749" y="2210806"/>
                  <a:chExt cx="182880" cy="182880"/>
                </a:xfrm>
              </p:grpSpPr>
              <p:cxnSp>
                <p:nvCxnSpPr>
                  <p:cNvPr id="295" name="Straight Connector 294">
                    <a:extLst>
                      <a:ext uri="{FF2B5EF4-FFF2-40B4-BE49-F238E27FC236}">
                        <a16:creationId xmlns:a16="http://schemas.microsoft.com/office/drawing/2014/main" id="{F407D20D-5FC6-A243-A89C-67D8FFD78186}"/>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3736972-D946-9944-AB84-EB929C8E74DC}"/>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8" name="Oval 267">
                  <a:extLst>
                    <a:ext uri="{FF2B5EF4-FFF2-40B4-BE49-F238E27FC236}">
                      <a16:creationId xmlns:a16="http://schemas.microsoft.com/office/drawing/2014/main" id="{7DC64870-BE06-2D4B-B56D-A0F5C74E9691}"/>
                    </a:ext>
                  </a:extLst>
                </p:cNvPr>
                <p:cNvSpPr/>
                <p:nvPr/>
              </p:nvSpPr>
              <p:spPr>
                <a:xfrm>
                  <a:off x="894046" y="272830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9" name="Group 268">
                  <a:extLst>
                    <a:ext uri="{FF2B5EF4-FFF2-40B4-BE49-F238E27FC236}">
                      <a16:creationId xmlns:a16="http://schemas.microsoft.com/office/drawing/2014/main" id="{EEE90D0F-6626-224E-91AD-592D93E98B5C}"/>
                    </a:ext>
                  </a:extLst>
                </p:cNvPr>
                <p:cNvGrpSpPr/>
                <p:nvPr/>
              </p:nvGrpSpPr>
              <p:grpSpPr>
                <a:xfrm>
                  <a:off x="1663993" y="1903613"/>
                  <a:ext cx="182880" cy="182880"/>
                  <a:chOff x="2152749" y="2210806"/>
                  <a:chExt cx="182880" cy="182880"/>
                </a:xfrm>
              </p:grpSpPr>
              <p:cxnSp>
                <p:nvCxnSpPr>
                  <p:cNvPr id="293" name="Straight Connector 292">
                    <a:extLst>
                      <a:ext uri="{FF2B5EF4-FFF2-40B4-BE49-F238E27FC236}">
                        <a16:creationId xmlns:a16="http://schemas.microsoft.com/office/drawing/2014/main" id="{17E5942D-525B-F940-8664-817EC009A0DB}"/>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81502AB-C9D0-7E47-8577-9F320735C8BF}"/>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A6CBF739-7E6F-7848-8FD6-200A9766C902}"/>
                    </a:ext>
                  </a:extLst>
                </p:cNvPr>
                <p:cNvGrpSpPr/>
                <p:nvPr/>
              </p:nvGrpSpPr>
              <p:grpSpPr>
                <a:xfrm>
                  <a:off x="1043350" y="2377056"/>
                  <a:ext cx="182880" cy="182880"/>
                  <a:chOff x="2152749" y="2210806"/>
                  <a:chExt cx="182880" cy="182880"/>
                </a:xfrm>
              </p:grpSpPr>
              <p:cxnSp>
                <p:nvCxnSpPr>
                  <p:cNvPr id="291" name="Straight Connector 290">
                    <a:extLst>
                      <a:ext uri="{FF2B5EF4-FFF2-40B4-BE49-F238E27FC236}">
                        <a16:creationId xmlns:a16="http://schemas.microsoft.com/office/drawing/2014/main" id="{12E20DD1-B542-EF4E-9CC0-C8AC171FB092}"/>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F836D66E-CCFC-964E-B1F1-B6E65320E50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74B482C5-836B-FB45-AFD3-B1C47D6A85B9}"/>
                    </a:ext>
                  </a:extLst>
                </p:cNvPr>
                <p:cNvSpPr/>
                <p:nvPr/>
              </p:nvSpPr>
              <p:spPr>
                <a:xfrm>
                  <a:off x="695874" y="2885970"/>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2" name="Group 271">
                  <a:extLst>
                    <a:ext uri="{FF2B5EF4-FFF2-40B4-BE49-F238E27FC236}">
                      <a16:creationId xmlns:a16="http://schemas.microsoft.com/office/drawing/2014/main" id="{3AE85DC8-4545-5945-A62D-46F612928DA0}"/>
                    </a:ext>
                  </a:extLst>
                </p:cNvPr>
                <p:cNvGrpSpPr/>
                <p:nvPr/>
              </p:nvGrpSpPr>
              <p:grpSpPr>
                <a:xfrm>
                  <a:off x="782185" y="2461239"/>
                  <a:ext cx="182880" cy="182880"/>
                  <a:chOff x="2152749" y="2210806"/>
                  <a:chExt cx="182880" cy="182880"/>
                </a:xfrm>
              </p:grpSpPr>
              <p:cxnSp>
                <p:nvCxnSpPr>
                  <p:cNvPr id="289" name="Straight Connector 288">
                    <a:extLst>
                      <a:ext uri="{FF2B5EF4-FFF2-40B4-BE49-F238E27FC236}">
                        <a16:creationId xmlns:a16="http://schemas.microsoft.com/office/drawing/2014/main" id="{DF21F925-7D46-BB4F-9BB0-917593761C13}"/>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64623D0-F0D5-E149-8254-518665E181BF}"/>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B4180D52-D235-424C-AC1C-111C7624775C}"/>
                    </a:ext>
                  </a:extLst>
                </p:cNvPr>
                <p:cNvGrpSpPr/>
                <p:nvPr/>
              </p:nvGrpSpPr>
              <p:grpSpPr>
                <a:xfrm>
                  <a:off x="1958038" y="3783570"/>
                  <a:ext cx="182880" cy="182880"/>
                  <a:chOff x="2152749" y="2210806"/>
                  <a:chExt cx="182880" cy="182880"/>
                </a:xfrm>
              </p:grpSpPr>
              <p:cxnSp>
                <p:nvCxnSpPr>
                  <p:cNvPr id="287" name="Straight Connector 286">
                    <a:extLst>
                      <a:ext uri="{FF2B5EF4-FFF2-40B4-BE49-F238E27FC236}">
                        <a16:creationId xmlns:a16="http://schemas.microsoft.com/office/drawing/2014/main" id="{2EB7BC48-8E40-2E41-853F-D30F2DEA8566}"/>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69C5BAE-D5C5-C14F-B811-1DE662EF3B5B}"/>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74" name="Oval 273">
                  <a:extLst>
                    <a:ext uri="{FF2B5EF4-FFF2-40B4-BE49-F238E27FC236}">
                      <a16:creationId xmlns:a16="http://schemas.microsoft.com/office/drawing/2014/main" id="{1D8C7B6C-0C20-064D-AE0E-ED5D8C971CF5}"/>
                    </a:ext>
                  </a:extLst>
                </p:cNvPr>
                <p:cNvSpPr/>
                <p:nvPr/>
              </p:nvSpPr>
              <p:spPr>
                <a:xfrm>
                  <a:off x="1704195" y="3178392"/>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5" name="Group 274">
                  <a:extLst>
                    <a:ext uri="{FF2B5EF4-FFF2-40B4-BE49-F238E27FC236}">
                      <a16:creationId xmlns:a16="http://schemas.microsoft.com/office/drawing/2014/main" id="{A6E23C10-81DE-9046-A4BD-9EDA69C463A1}"/>
                    </a:ext>
                  </a:extLst>
                </p:cNvPr>
                <p:cNvGrpSpPr/>
                <p:nvPr/>
              </p:nvGrpSpPr>
              <p:grpSpPr>
                <a:xfrm>
                  <a:off x="1734991" y="2515049"/>
                  <a:ext cx="182880" cy="182880"/>
                  <a:chOff x="2152749" y="2210806"/>
                  <a:chExt cx="182880" cy="182880"/>
                </a:xfrm>
              </p:grpSpPr>
              <p:cxnSp>
                <p:nvCxnSpPr>
                  <p:cNvPr id="285" name="Straight Connector 284">
                    <a:extLst>
                      <a:ext uri="{FF2B5EF4-FFF2-40B4-BE49-F238E27FC236}">
                        <a16:creationId xmlns:a16="http://schemas.microsoft.com/office/drawing/2014/main" id="{24926371-2854-1949-A2DF-1BE9993295B2}"/>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F4A2D52-9F08-EF49-BAB2-D689061A9FF3}"/>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66FF0BAF-D59F-A74B-A1B9-AA3FF94CD4D4}"/>
                    </a:ext>
                  </a:extLst>
                </p:cNvPr>
                <p:cNvGrpSpPr/>
                <p:nvPr/>
              </p:nvGrpSpPr>
              <p:grpSpPr>
                <a:xfrm>
                  <a:off x="1940329" y="2784817"/>
                  <a:ext cx="182880" cy="182880"/>
                  <a:chOff x="2152749" y="2210806"/>
                  <a:chExt cx="182880" cy="182880"/>
                </a:xfrm>
              </p:grpSpPr>
              <p:cxnSp>
                <p:nvCxnSpPr>
                  <p:cNvPr id="283" name="Straight Connector 282">
                    <a:extLst>
                      <a:ext uri="{FF2B5EF4-FFF2-40B4-BE49-F238E27FC236}">
                        <a16:creationId xmlns:a16="http://schemas.microsoft.com/office/drawing/2014/main" id="{AD016D8A-64D4-DF4B-8815-68D9D9C9200C}"/>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3FB93A-8975-DB4B-BB1A-07C5D7D222B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5DDE3652-79D6-1743-9311-2B445D122919}"/>
                    </a:ext>
                  </a:extLst>
                </p:cNvPr>
                <p:cNvGrpSpPr/>
                <p:nvPr/>
              </p:nvGrpSpPr>
              <p:grpSpPr>
                <a:xfrm>
                  <a:off x="2193114" y="3837581"/>
                  <a:ext cx="182880" cy="182880"/>
                  <a:chOff x="2152749" y="2210806"/>
                  <a:chExt cx="182880" cy="182880"/>
                </a:xfrm>
              </p:grpSpPr>
              <p:cxnSp>
                <p:nvCxnSpPr>
                  <p:cNvPr id="281" name="Straight Connector 280">
                    <a:extLst>
                      <a:ext uri="{FF2B5EF4-FFF2-40B4-BE49-F238E27FC236}">
                        <a16:creationId xmlns:a16="http://schemas.microsoft.com/office/drawing/2014/main" id="{38C145ED-037F-1343-82E1-8395A2660F14}"/>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F127D82C-3E97-4242-B096-51140B7256C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8" name="Group 277">
                  <a:extLst>
                    <a:ext uri="{FF2B5EF4-FFF2-40B4-BE49-F238E27FC236}">
                      <a16:creationId xmlns:a16="http://schemas.microsoft.com/office/drawing/2014/main" id="{C060197D-F543-1B4E-9597-AE022AE204C7}"/>
                    </a:ext>
                  </a:extLst>
                </p:cNvPr>
                <p:cNvGrpSpPr/>
                <p:nvPr/>
              </p:nvGrpSpPr>
              <p:grpSpPr>
                <a:xfrm>
                  <a:off x="1862719" y="3944321"/>
                  <a:ext cx="182880" cy="182880"/>
                  <a:chOff x="2152749" y="2210806"/>
                  <a:chExt cx="182880" cy="182880"/>
                </a:xfrm>
              </p:grpSpPr>
              <p:cxnSp>
                <p:nvCxnSpPr>
                  <p:cNvPr id="279" name="Straight Connector 278">
                    <a:extLst>
                      <a:ext uri="{FF2B5EF4-FFF2-40B4-BE49-F238E27FC236}">
                        <a16:creationId xmlns:a16="http://schemas.microsoft.com/office/drawing/2014/main" id="{95BAAB9C-DCCD-E345-BC76-6EEF435D63C8}"/>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91A6F486-ACFE-EF45-9C37-73FFDF3FAF49}"/>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grpSp>
          <p:nvGrpSpPr>
            <p:cNvPr id="305" name="Group 304">
              <a:extLst>
                <a:ext uri="{FF2B5EF4-FFF2-40B4-BE49-F238E27FC236}">
                  <a16:creationId xmlns:a16="http://schemas.microsoft.com/office/drawing/2014/main" id="{736F0882-9068-BF4C-8051-54512D01CABD}"/>
                </a:ext>
              </a:extLst>
            </p:cNvPr>
            <p:cNvGrpSpPr/>
            <p:nvPr/>
          </p:nvGrpSpPr>
          <p:grpSpPr>
            <a:xfrm>
              <a:off x="8666979" y="1417300"/>
              <a:ext cx="3128322" cy="2844623"/>
              <a:chOff x="407807" y="1903613"/>
              <a:chExt cx="3128322" cy="2844623"/>
            </a:xfrm>
          </p:grpSpPr>
          <p:cxnSp>
            <p:nvCxnSpPr>
              <p:cNvPr id="306" name="Straight Arrow Connector 305">
                <a:extLst>
                  <a:ext uri="{FF2B5EF4-FFF2-40B4-BE49-F238E27FC236}">
                    <a16:creationId xmlns:a16="http://schemas.microsoft.com/office/drawing/2014/main" id="{FBD9F77B-9045-5647-9B1F-C60137F027AB}"/>
                  </a:ext>
                </a:extLst>
              </p:cNvPr>
              <p:cNvCxnSpPr/>
              <p:nvPr/>
            </p:nvCxnSpPr>
            <p:spPr>
              <a:xfrm>
                <a:off x="407807" y="4080816"/>
                <a:ext cx="3128322" cy="155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307" name="Group 306">
                <a:extLst>
                  <a:ext uri="{FF2B5EF4-FFF2-40B4-BE49-F238E27FC236}">
                    <a16:creationId xmlns:a16="http://schemas.microsoft.com/office/drawing/2014/main" id="{0D5D0C51-8138-094F-8F6A-6B6CCB3C7836}"/>
                  </a:ext>
                </a:extLst>
              </p:cNvPr>
              <p:cNvGrpSpPr/>
              <p:nvPr/>
            </p:nvGrpSpPr>
            <p:grpSpPr>
              <a:xfrm>
                <a:off x="682546" y="1903613"/>
                <a:ext cx="2581956" cy="2844623"/>
                <a:chOff x="682546" y="1903613"/>
                <a:chExt cx="2581956" cy="2844623"/>
              </a:xfrm>
            </p:grpSpPr>
            <p:cxnSp>
              <p:nvCxnSpPr>
                <p:cNvPr id="308" name="Straight Arrow Connector 307">
                  <a:extLst>
                    <a:ext uri="{FF2B5EF4-FFF2-40B4-BE49-F238E27FC236}">
                      <a16:creationId xmlns:a16="http://schemas.microsoft.com/office/drawing/2014/main" id="{FE0A9167-C6D5-C04B-BF03-8800F1809AA1}"/>
                    </a:ext>
                  </a:extLst>
                </p:cNvPr>
                <p:cNvCxnSpPr/>
                <p:nvPr/>
              </p:nvCxnSpPr>
              <p:spPr>
                <a:xfrm flipV="1">
                  <a:off x="682546" y="2080952"/>
                  <a:ext cx="0" cy="22020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09" name="Oval 308">
                  <a:extLst>
                    <a:ext uri="{FF2B5EF4-FFF2-40B4-BE49-F238E27FC236}">
                      <a16:creationId xmlns:a16="http://schemas.microsoft.com/office/drawing/2014/main" id="{3718306E-1B3B-D743-8D69-F2FCFC03F34B}"/>
                    </a:ext>
                  </a:extLst>
                </p:cNvPr>
                <p:cNvSpPr/>
                <p:nvPr/>
              </p:nvSpPr>
              <p:spPr>
                <a:xfrm>
                  <a:off x="1084738" y="3367108"/>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77B1BE69-A636-1341-93D5-CBB100AEB42D}"/>
                    </a:ext>
                  </a:extLst>
                </p:cNvPr>
                <p:cNvSpPr/>
                <p:nvPr/>
              </p:nvSpPr>
              <p:spPr>
                <a:xfrm>
                  <a:off x="1182075" y="274655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6B286767-BFE1-7B42-9039-D48ACE52BAAA}"/>
                    </a:ext>
                  </a:extLst>
                </p:cNvPr>
                <p:cNvSpPr/>
                <p:nvPr/>
              </p:nvSpPr>
              <p:spPr>
                <a:xfrm>
                  <a:off x="980327" y="301643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DC0F214E-B592-0D45-A0FE-AE5C1924E37A}"/>
                    </a:ext>
                  </a:extLst>
                </p:cNvPr>
                <p:cNvSpPr/>
                <p:nvPr/>
              </p:nvSpPr>
              <p:spPr>
                <a:xfrm>
                  <a:off x="900761" y="359434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0C5D7EC1-6787-6546-AC77-507443CBAD88}"/>
                    </a:ext>
                  </a:extLst>
                </p:cNvPr>
                <p:cNvSpPr/>
                <p:nvPr/>
              </p:nvSpPr>
              <p:spPr>
                <a:xfrm>
                  <a:off x="1374706" y="287491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81A238DF-66C6-1F49-A121-2978E1EA1111}"/>
                    </a:ext>
                  </a:extLst>
                </p:cNvPr>
                <p:cNvSpPr/>
                <p:nvPr/>
              </p:nvSpPr>
              <p:spPr>
                <a:xfrm>
                  <a:off x="1682171" y="3533327"/>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7135D053-8369-784D-8876-E85C8F3B24F4}"/>
                    </a:ext>
                  </a:extLst>
                </p:cNvPr>
                <p:cNvSpPr/>
                <p:nvPr/>
              </p:nvSpPr>
              <p:spPr>
                <a:xfrm>
                  <a:off x="1455574" y="370061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E810D5CE-E12E-594F-B280-2D0F2D663583}"/>
                    </a:ext>
                  </a:extLst>
                </p:cNvPr>
                <p:cNvSpPr/>
                <p:nvPr/>
              </p:nvSpPr>
              <p:spPr>
                <a:xfrm>
                  <a:off x="2025416" y="2442979"/>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7" name="Straight Connector 316">
                  <a:extLst>
                    <a:ext uri="{FF2B5EF4-FFF2-40B4-BE49-F238E27FC236}">
                      <a16:creationId xmlns:a16="http://schemas.microsoft.com/office/drawing/2014/main" id="{5F0FF70C-5B2E-A449-BC43-B8C6597A69D3}"/>
                    </a:ext>
                  </a:extLst>
                </p:cNvPr>
                <p:cNvCxnSpPr/>
                <p:nvPr/>
              </p:nvCxnSpPr>
              <p:spPr>
                <a:xfrm>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B883165A-4183-F04C-B440-F18149D1DFF4}"/>
                    </a:ext>
                  </a:extLst>
                </p:cNvPr>
                <p:cNvCxnSpPr/>
                <p:nvPr/>
              </p:nvCxnSpPr>
              <p:spPr>
                <a:xfrm flipV="1">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19" name="Group 318">
                  <a:extLst>
                    <a:ext uri="{FF2B5EF4-FFF2-40B4-BE49-F238E27FC236}">
                      <a16:creationId xmlns:a16="http://schemas.microsoft.com/office/drawing/2014/main" id="{22F6EB0B-B939-8D40-A372-A3C0B1B203CE}"/>
                    </a:ext>
                  </a:extLst>
                </p:cNvPr>
                <p:cNvGrpSpPr/>
                <p:nvPr/>
              </p:nvGrpSpPr>
              <p:grpSpPr>
                <a:xfrm>
                  <a:off x="2002486" y="3494576"/>
                  <a:ext cx="182880" cy="182880"/>
                  <a:chOff x="1975282" y="3391159"/>
                  <a:chExt cx="182880" cy="182880"/>
                </a:xfrm>
              </p:grpSpPr>
              <p:cxnSp>
                <p:nvCxnSpPr>
                  <p:cNvPr id="378" name="Straight Connector 377">
                    <a:extLst>
                      <a:ext uri="{FF2B5EF4-FFF2-40B4-BE49-F238E27FC236}">
                        <a16:creationId xmlns:a16="http://schemas.microsoft.com/office/drawing/2014/main" id="{0842DD97-D780-6347-8DE7-8B88449A4023}"/>
                      </a:ext>
                    </a:extLst>
                  </p:cNvPr>
                  <p:cNvCxnSpPr/>
                  <p:nvPr/>
                </p:nvCxnSpPr>
                <p:spPr>
                  <a:xfrm>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E4D2DB5D-235B-3647-B117-FACB10773F2B}"/>
                      </a:ext>
                    </a:extLst>
                  </p:cNvPr>
                  <p:cNvCxnSpPr/>
                  <p:nvPr/>
                </p:nvCxnSpPr>
                <p:spPr>
                  <a:xfrm flipV="1">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20" name="Straight Connector 319">
                  <a:extLst>
                    <a:ext uri="{FF2B5EF4-FFF2-40B4-BE49-F238E27FC236}">
                      <a16:creationId xmlns:a16="http://schemas.microsoft.com/office/drawing/2014/main" id="{0AB1D964-85B7-1549-8C60-E01EBBCE675C}"/>
                    </a:ext>
                  </a:extLst>
                </p:cNvPr>
                <p:cNvCxnSpPr/>
                <p:nvPr/>
              </p:nvCxnSpPr>
              <p:spPr>
                <a:xfrm>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9A0BB0-0EB5-7A4E-9F4F-8F272E75DA3E}"/>
                    </a:ext>
                  </a:extLst>
                </p:cNvPr>
                <p:cNvCxnSpPr/>
                <p:nvPr/>
              </p:nvCxnSpPr>
              <p:spPr>
                <a:xfrm flipV="1">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8D7F76D-014C-7245-9273-6ECAA8E5F388}"/>
                    </a:ext>
                  </a:extLst>
                </p:cNvPr>
                <p:cNvCxnSpPr/>
                <p:nvPr/>
              </p:nvCxnSpPr>
              <p:spPr>
                <a:xfrm>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00F4DEE2-32A1-FC4D-BCAA-DAF2D6D56186}"/>
                    </a:ext>
                  </a:extLst>
                </p:cNvPr>
                <p:cNvCxnSpPr/>
                <p:nvPr/>
              </p:nvCxnSpPr>
              <p:spPr>
                <a:xfrm flipV="1">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3B66E0F-80BF-3E4D-923C-AF29A531F29B}"/>
                    </a:ext>
                  </a:extLst>
                </p:cNvPr>
                <p:cNvCxnSpPr/>
                <p:nvPr/>
              </p:nvCxnSpPr>
              <p:spPr>
                <a:xfrm>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64CC936-B192-1E4F-9D25-4D934CCCC506}"/>
                    </a:ext>
                  </a:extLst>
                </p:cNvPr>
                <p:cNvCxnSpPr/>
                <p:nvPr/>
              </p:nvCxnSpPr>
              <p:spPr>
                <a:xfrm flipV="1">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B6A25C91-8868-1F49-9458-4DFCF74BAC69}"/>
                    </a:ext>
                  </a:extLst>
                </p:cNvPr>
                <p:cNvCxnSpPr/>
                <p:nvPr/>
              </p:nvCxnSpPr>
              <p:spPr>
                <a:xfrm>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B2F9ACF9-0AA8-8B4F-9282-E356B5AC9105}"/>
                    </a:ext>
                  </a:extLst>
                </p:cNvPr>
                <p:cNvCxnSpPr/>
                <p:nvPr/>
              </p:nvCxnSpPr>
              <p:spPr>
                <a:xfrm flipV="1">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B4540810-C3A0-164C-8BF3-B1B269B12215}"/>
                    </a:ext>
                  </a:extLst>
                </p:cNvPr>
                <p:cNvCxnSpPr/>
                <p:nvPr/>
              </p:nvCxnSpPr>
              <p:spPr>
                <a:xfrm>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7250434-BF39-9243-ACB6-87E2587E5002}"/>
                    </a:ext>
                  </a:extLst>
                </p:cNvPr>
                <p:cNvCxnSpPr/>
                <p:nvPr/>
              </p:nvCxnSpPr>
              <p:spPr>
                <a:xfrm flipV="1">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527D4E9-0624-D949-AA70-2C362108FC29}"/>
                    </a:ext>
                  </a:extLst>
                </p:cNvPr>
                <p:cNvCxnSpPr/>
                <p:nvPr/>
              </p:nvCxnSpPr>
              <p:spPr>
                <a:xfrm>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B5C1439D-BB0F-684E-A09A-EDD02F62F46A}"/>
                    </a:ext>
                  </a:extLst>
                </p:cNvPr>
                <p:cNvCxnSpPr/>
                <p:nvPr/>
              </p:nvCxnSpPr>
              <p:spPr>
                <a:xfrm flipV="1">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A65411FC-73BA-8A43-8E62-6AEF57114925}"/>
                    </a:ext>
                  </a:extLst>
                </p:cNvPr>
                <p:cNvSpPr/>
                <p:nvPr/>
              </p:nvSpPr>
              <p:spPr>
                <a:xfrm>
                  <a:off x="1106304" y="377133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2F0EC609-EDFA-6548-9481-9FD9DBAB1D39}"/>
                    </a:ext>
                  </a:extLst>
                </p:cNvPr>
                <p:cNvSpPr/>
                <p:nvPr/>
              </p:nvSpPr>
              <p:spPr>
                <a:xfrm>
                  <a:off x="1262874" y="350290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4" name="Straight Connector 333">
                  <a:extLst>
                    <a:ext uri="{FF2B5EF4-FFF2-40B4-BE49-F238E27FC236}">
                      <a16:creationId xmlns:a16="http://schemas.microsoft.com/office/drawing/2014/main" id="{23968B8F-8E29-A945-9898-F2D9F168EB2C}"/>
                    </a:ext>
                  </a:extLst>
                </p:cNvPr>
                <p:cNvCxnSpPr/>
                <p:nvPr/>
              </p:nvCxnSpPr>
              <p:spPr>
                <a:xfrm>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4409A151-505A-E943-A6F2-B7508F582E44}"/>
                    </a:ext>
                  </a:extLst>
                </p:cNvPr>
                <p:cNvCxnSpPr/>
                <p:nvPr/>
              </p:nvCxnSpPr>
              <p:spPr>
                <a:xfrm flipV="1">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36" name="Group 335">
                  <a:extLst>
                    <a:ext uri="{FF2B5EF4-FFF2-40B4-BE49-F238E27FC236}">
                      <a16:creationId xmlns:a16="http://schemas.microsoft.com/office/drawing/2014/main" id="{05C57374-7BB0-CB4B-8B18-5CE15703D63A}"/>
                    </a:ext>
                  </a:extLst>
                </p:cNvPr>
                <p:cNvGrpSpPr/>
                <p:nvPr/>
              </p:nvGrpSpPr>
              <p:grpSpPr>
                <a:xfrm>
                  <a:off x="2054341" y="2182104"/>
                  <a:ext cx="182880" cy="182880"/>
                  <a:chOff x="2152749" y="2210806"/>
                  <a:chExt cx="182880" cy="182880"/>
                </a:xfrm>
              </p:grpSpPr>
              <p:cxnSp>
                <p:nvCxnSpPr>
                  <p:cNvPr id="376" name="Straight Connector 375">
                    <a:extLst>
                      <a:ext uri="{FF2B5EF4-FFF2-40B4-BE49-F238E27FC236}">
                        <a16:creationId xmlns:a16="http://schemas.microsoft.com/office/drawing/2014/main" id="{67D0F3F0-BA8C-1E4D-89CA-6D666A36ABC8}"/>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C548D14C-38E7-F245-8EF7-3599A3876EFC}"/>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37" name="Straight Connector 336">
                  <a:extLst>
                    <a:ext uri="{FF2B5EF4-FFF2-40B4-BE49-F238E27FC236}">
                      <a16:creationId xmlns:a16="http://schemas.microsoft.com/office/drawing/2014/main" id="{D0578306-02F8-9649-AD77-CC6C5374109C}"/>
                    </a:ext>
                  </a:extLst>
                </p:cNvPr>
                <p:cNvCxnSpPr/>
                <p:nvPr/>
              </p:nvCxnSpPr>
              <p:spPr>
                <a:xfrm>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AC15AEFF-0A5F-154C-A4DB-AE2DFFB31776}"/>
                    </a:ext>
                  </a:extLst>
                </p:cNvPr>
                <p:cNvCxnSpPr/>
                <p:nvPr/>
              </p:nvCxnSpPr>
              <p:spPr>
                <a:xfrm flipV="1">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55E814DE-D2B2-314D-8EA0-292AC9CA72C6}"/>
                    </a:ext>
                  </a:extLst>
                </p:cNvPr>
                <p:cNvSpPr txBox="1"/>
                <p:nvPr/>
              </p:nvSpPr>
              <p:spPr>
                <a:xfrm>
                  <a:off x="811586" y="4225016"/>
                  <a:ext cx="2452916"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high variance</a:t>
                  </a:r>
                </a:p>
              </p:txBody>
            </p:sp>
            <p:grpSp>
              <p:nvGrpSpPr>
                <p:cNvPr id="340" name="Group 339">
                  <a:extLst>
                    <a:ext uri="{FF2B5EF4-FFF2-40B4-BE49-F238E27FC236}">
                      <a16:creationId xmlns:a16="http://schemas.microsoft.com/office/drawing/2014/main" id="{6171F6C4-9E45-1C4D-A100-A6246588F4A7}"/>
                    </a:ext>
                  </a:extLst>
                </p:cNvPr>
                <p:cNvGrpSpPr/>
                <p:nvPr/>
              </p:nvGrpSpPr>
              <p:grpSpPr>
                <a:xfrm>
                  <a:off x="2305149" y="2363206"/>
                  <a:ext cx="182880" cy="182880"/>
                  <a:chOff x="2152749" y="2210806"/>
                  <a:chExt cx="182880" cy="182880"/>
                </a:xfrm>
              </p:grpSpPr>
              <p:cxnSp>
                <p:nvCxnSpPr>
                  <p:cNvPr id="374" name="Straight Connector 373">
                    <a:extLst>
                      <a:ext uri="{FF2B5EF4-FFF2-40B4-BE49-F238E27FC236}">
                        <a16:creationId xmlns:a16="http://schemas.microsoft.com/office/drawing/2014/main" id="{D21CD5EA-1896-6A4A-9698-B4088C04361F}"/>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305B6F55-ABB1-DA4B-B3FB-2DD71570E4C7}"/>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1" name="Group 340">
                  <a:extLst>
                    <a:ext uri="{FF2B5EF4-FFF2-40B4-BE49-F238E27FC236}">
                      <a16:creationId xmlns:a16="http://schemas.microsoft.com/office/drawing/2014/main" id="{161355A1-6D0F-3543-AB57-456375DE8E9B}"/>
                    </a:ext>
                  </a:extLst>
                </p:cNvPr>
                <p:cNvGrpSpPr/>
                <p:nvPr/>
              </p:nvGrpSpPr>
              <p:grpSpPr>
                <a:xfrm>
                  <a:off x="783616" y="2206303"/>
                  <a:ext cx="182880" cy="182880"/>
                  <a:chOff x="2152749" y="2210806"/>
                  <a:chExt cx="182880" cy="182880"/>
                </a:xfrm>
              </p:grpSpPr>
              <p:cxnSp>
                <p:nvCxnSpPr>
                  <p:cNvPr id="372" name="Straight Connector 371">
                    <a:extLst>
                      <a:ext uri="{FF2B5EF4-FFF2-40B4-BE49-F238E27FC236}">
                        <a16:creationId xmlns:a16="http://schemas.microsoft.com/office/drawing/2014/main" id="{5AF404CA-8337-B34B-ACE7-DF6F3A055E52}"/>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56C0050A-FADE-0449-B627-43089A5D4B38}"/>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2" name="Group 341">
                  <a:extLst>
                    <a:ext uri="{FF2B5EF4-FFF2-40B4-BE49-F238E27FC236}">
                      <a16:creationId xmlns:a16="http://schemas.microsoft.com/office/drawing/2014/main" id="{AE690D31-9827-8C4F-B432-B41D86069489}"/>
                    </a:ext>
                  </a:extLst>
                </p:cNvPr>
                <p:cNvGrpSpPr/>
                <p:nvPr/>
              </p:nvGrpSpPr>
              <p:grpSpPr>
                <a:xfrm>
                  <a:off x="1282390" y="2017908"/>
                  <a:ext cx="182880" cy="182880"/>
                  <a:chOff x="2152749" y="2210806"/>
                  <a:chExt cx="182880" cy="182880"/>
                </a:xfrm>
              </p:grpSpPr>
              <p:cxnSp>
                <p:nvCxnSpPr>
                  <p:cNvPr id="370" name="Straight Connector 369">
                    <a:extLst>
                      <a:ext uri="{FF2B5EF4-FFF2-40B4-BE49-F238E27FC236}">
                        <a16:creationId xmlns:a16="http://schemas.microsoft.com/office/drawing/2014/main" id="{F39ED230-3D3F-1242-A549-BCB2E0276091}"/>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E66B19E9-B58A-F74E-A476-05D7BCA1A117}"/>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3" name="Oval 342">
                  <a:extLst>
                    <a:ext uri="{FF2B5EF4-FFF2-40B4-BE49-F238E27FC236}">
                      <a16:creationId xmlns:a16="http://schemas.microsoft.com/office/drawing/2014/main" id="{E6BB6E18-466C-394A-B198-A26E10987769}"/>
                    </a:ext>
                  </a:extLst>
                </p:cNvPr>
                <p:cNvSpPr/>
                <p:nvPr/>
              </p:nvSpPr>
              <p:spPr>
                <a:xfrm>
                  <a:off x="894046" y="272830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4" name="Group 343">
                  <a:extLst>
                    <a:ext uri="{FF2B5EF4-FFF2-40B4-BE49-F238E27FC236}">
                      <a16:creationId xmlns:a16="http://schemas.microsoft.com/office/drawing/2014/main" id="{8CD108B9-40E6-5948-A3E0-22FCF0258D2F}"/>
                    </a:ext>
                  </a:extLst>
                </p:cNvPr>
                <p:cNvGrpSpPr/>
                <p:nvPr/>
              </p:nvGrpSpPr>
              <p:grpSpPr>
                <a:xfrm>
                  <a:off x="1663993" y="1903613"/>
                  <a:ext cx="182880" cy="182880"/>
                  <a:chOff x="2152749" y="2210806"/>
                  <a:chExt cx="182880" cy="182880"/>
                </a:xfrm>
              </p:grpSpPr>
              <p:cxnSp>
                <p:nvCxnSpPr>
                  <p:cNvPr id="368" name="Straight Connector 367">
                    <a:extLst>
                      <a:ext uri="{FF2B5EF4-FFF2-40B4-BE49-F238E27FC236}">
                        <a16:creationId xmlns:a16="http://schemas.microsoft.com/office/drawing/2014/main" id="{9CAA30E7-FA29-BA41-AAC9-50447C4A5FCC}"/>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6CAB9964-5C91-E74A-8B08-D98458EDAFB5}"/>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733EE8B7-44B4-864D-A970-2E2E3EDF13A8}"/>
                    </a:ext>
                  </a:extLst>
                </p:cNvPr>
                <p:cNvGrpSpPr/>
                <p:nvPr/>
              </p:nvGrpSpPr>
              <p:grpSpPr>
                <a:xfrm>
                  <a:off x="1043350" y="2377056"/>
                  <a:ext cx="182880" cy="182880"/>
                  <a:chOff x="2152749" y="2210806"/>
                  <a:chExt cx="182880" cy="182880"/>
                </a:xfrm>
              </p:grpSpPr>
              <p:cxnSp>
                <p:nvCxnSpPr>
                  <p:cNvPr id="366" name="Straight Connector 365">
                    <a:extLst>
                      <a:ext uri="{FF2B5EF4-FFF2-40B4-BE49-F238E27FC236}">
                        <a16:creationId xmlns:a16="http://schemas.microsoft.com/office/drawing/2014/main" id="{A185E844-477F-E54F-8271-F4E998F60E1C}"/>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5A28557C-9341-BF4C-B2A0-732262861471}"/>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6" name="Oval 345">
                  <a:extLst>
                    <a:ext uri="{FF2B5EF4-FFF2-40B4-BE49-F238E27FC236}">
                      <a16:creationId xmlns:a16="http://schemas.microsoft.com/office/drawing/2014/main" id="{23A13CC3-C8EB-434D-BBA6-BBB6176819ED}"/>
                    </a:ext>
                  </a:extLst>
                </p:cNvPr>
                <p:cNvSpPr/>
                <p:nvPr/>
              </p:nvSpPr>
              <p:spPr>
                <a:xfrm>
                  <a:off x="695874" y="2885970"/>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7" name="Group 346">
                  <a:extLst>
                    <a:ext uri="{FF2B5EF4-FFF2-40B4-BE49-F238E27FC236}">
                      <a16:creationId xmlns:a16="http://schemas.microsoft.com/office/drawing/2014/main" id="{B59B3452-BDEF-1C43-AF50-9DCA583D5FD5}"/>
                    </a:ext>
                  </a:extLst>
                </p:cNvPr>
                <p:cNvGrpSpPr/>
                <p:nvPr/>
              </p:nvGrpSpPr>
              <p:grpSpPr>
                <a:xfrm>
                  <a:off x="782185" y="2461239"/>
                  <a:ext cx="182880" cy="182880"/>
                  <a:chOff x="2152749" y="2210806"/>
                  <a:chExt cx="182880" cy="182880"/>
                </a:xfrm>
              </p:grpSpPr>
              <p:cxnSp>
                <p:nvCxnSpPr>
                  <p:cNvPr id="364" name="Straight Connector 363">
                    <a:extLst>
                      <a:ext uri="{FF2B5EF4-FFF2-40B4-BE49-F238E27FC236}">
                        <a16:creationId xmlns:a16="http://schemas.microsoft.com/office/drawing/2014/main" id="{44B04EE5-46CE-EE41-BD95-C19A0E1D9231}"/>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59642163-7BCF-5644-B92C-F1CE246DE87B}"/>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55ABCAE5-5C97-3F47-8753-AA8616FC1E2D}"/>
                    </a:ext>
                  </a:extLst>
                </p:cNvPr>
                <p:cNvGrpSpPr/>
                <p:nvPr/>
              </p:nvGrpSpPr>
              <p:grpSpPr>
                <a:xfrm>
                  <a:off x="1958038" y="3783570"/>
                  <a:ext cx="182880" cy="182880"/>
                  <a:chOff x="2152749" y="2210806"/>
                  <a:chExt cx="182880" cy="182880"/>
                </a:xfrm>
              </p:grpSpPr>
              <p:cxnSp>
                <p:nvCxnSpPr>
                  <p:cNvPr id="362" name="Straight Connector 361">
                    <a:extLst>
                      <a:ext uri="{FF2B5EF4-FFF2-40B4-BE49-F238E27FC236}">
                        <a16:creationId xmlns:a16="http://schemas.microsoft.com/office/drawing/2014/main" id="{4C1211F0-4CDE-124D-986A-F0182C5C4902}"/>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A42C242-EA66-EE4F-B51D-004C546741A7}"/>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9" name="Oval 348">
                  <a:extLst>
                    <a:ext uri="{FF2B5EF4-FFF2-40B4-BE49-F238E27FC236}">
                      <a16:creationId xmlns:a16="http://schemas.microsoft.com/office/drawing/2014/main" id="{4FD32F1C-AFC4-824D-8EB7-34B0C450EA5E}"/>
                    </a:ext>
                  </a:extLst>
                </p:cNvPr>
                <p:cNvSpPr/>
                <p:nvPr/>
              </p:nvSpPr>
              <p:spPr>
                <a:xfrm>
                  <a:off x="1704195" y="3178392"/>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0" name="Group 349">
                  <a:extLst>
                    <a:ext uri="{FF2B5EF4-FFF2-40B4-BE49-F238E27FC236}">
                      <a16:creationId xmlns:a16="http://schemas.microsoft.com/office/drawing/2014/main" id="{59FBAF26-AE93-134A-A37C-32347547FEC7}"/>
                    </a:ext>
                  </a:extLst>
                </p:cNvPr>
                <p:cNvGrpSpPr/>
                <p:nvPr/>
              </p:nvGrpSpPr>
              <p:grpSpPr>
                <a:xfrm>
                  <a:off x="1734991" y="2515049"/>
                  <a:ext cx="182880" cy="182880"/>
                  <a:chOff x="2152749" y="2210806"/>
                  <a:chExt cx="182880" cy="182880"/>
                </a:xfrm>
              </p:grpSpPr>
              <p:cxnSp>
                <p:nvCxnSpPr>
                  <p:cNvPr id="360" name="Straight Connector 359">
                    <a:extLst>
                      <a:ext uri="{FF2B5EF4-FFF2-40B4-BE49-F238E27FC236}">
                        <a16:creationId xmlns:a16="http://schemas.microsoft.com/office/drawing/2014/main" id="{7E5CF721-FD44-FF40-8000-36D8B22E58A5}"/>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6AB881B-AFD3-5B43-8CFA-6CB8657354BE}"/>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1" name="Group 350">
                  <a:extLst>
                    <a:ext uri="{FF2B5EF4-FFF2-40B4-BE49-F238E27FC236}">
                      <a16:creationId xmlns:a16="http://schemas.microsoft.com/office/drawing/2014/main" id="{994C2E86-6B55-8D44-BC24-F19BEFEA78C2}"/>
                    </a:ext>
                  </a:extLst>
                </p:cNvPr>
                <p:cNvGrpSpPr/>
                <p:nvPr/>
              </p:nvGrpSpPr>
              <p:grpSpPr>
                <a:xfrm>
                  <a:off x="1940329" y="2784817"/>
                  <a:ext cx="182880" cy="182880"/>
                  <a:chOff x="2152749" y="2210806"/>
                  <a:chExt cx="182880" cy="182880"/>
                </a:xfrm>
              </p:grpSpPr>
              <p:cxnSp>
                <p:nvCxnSpPr>
                  <p:cNvPr id="358" name="Straight Connector 357">
                    <a:extLst>
                      <a:ext uri="{FF2B5EF4-FFF2-40B4-BE49-F238E27FC236}">
                        <a16:creationId xmlns:a16="http://schemas.microsoft.com/office/drawing/2014/main" id="{27F6D3AA-9688-774C-B37E-A9069365963A}"/>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E14ACFC-42B7-DC4E-AB5D-A17D122E4D1D}"/>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2" name="Group 351">
                  <a:extLst>
                    <a:ext uri="{FF2B5EF4-FFF2-40B4-BE49-F238E27FC236}">
                      <a16:creationId xmlns:a16="http://schemas.microsoft.com/office/drawing/2014/main" id="{C345CD09-2092-3144-877E-EF3CA9660F8C}"/>
                    </a:ext>
                  </a:extLst>
                </p:cNvPr>
                <p:cNvGrpSpPr/>
                <p:nvPr/>
              </p:nvGrpSpPr>
              <p:grpSpPr>
                <a:xfrm>
                  <a:off x="2193114" y="3837581"/>
                  <a:ext cx="182880" cy="182880"/>
                  <a:chOff x="2152749" y="2210806"/>
                  <a:chExt cx="182880" cy="182880"/>
                </a:xfrm>
              </p:grpSpPr>
              <p:cxnSp>
                <p:nvCxnSpPr>
                  <p:cNvPr id="356" name="Straight Connector 355">
                    <a:extLst>
                      <a:ext uri="{FF2B5EF4-FFF2-40B4-BE49-F238E27FC236}">
                        <a16:creationId xmlns:a16="http://schemas.microsoft.com/office/drawing/2014/main" id="{B9D78F9C-7A7E-0C4C-9173-6E9578C6B523}"/>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BFCC6596-CF7B-564B-A867-AE0E2312484D}"/>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3" name="Group 352">
                  <a:extLst>
                    <a:ext uri="{FF2B5EF4-FFF2-40B4-BE49-F238E27FC236}">
                      <a16:creationId xmlns:a16="http://schemas.microsoft.com/office/drawing/2014/main" id="{0391822D-679B-0C40-A144-DE9C686B20DF}"/>
                    </a:ext>
                  </a:extLst>
                </p:cNvPr>
                <p:cNvGrpSpPr/>
                <p:nvPr/>
              </p:nvGrpSpPr>
              <p:grpSpPr>
                <a:xfrm>
                  <a:off x="1862719" y="3944321"/>
                  <a:ext cx="182880" cy="182880"/>
                  <a:chOff x="2152749" y="2210806"/>
                  <a:chExt cx="182880" cy="182880"/>
                </a:xfrm>
              </p:grpSpPr>
              <p:cxnSp>
                <p:nvCxnSpPr>
                  <p:cNvPr id="354" name="Straight Connector 353">
                    <a:extLst>
                      <a:ext uri="{FF2B5EF4-FFF2-40B4-BE49-F238E27FC236}">
                        <a16:creationId xmlns:a16="http://schemas.microsoft.com/office/drawing/2014/main" id="{4FF4E368-596E-5B47-A1CD-3828776A71EA}"/>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B3A6C1CD-45C4-CE40-BEED-EEE74DCE30B5}"/>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p14="http://schemas.microsoft.com/office/powerpoint/2010/main">
          <mc:Choice Requires="p14">
            <p:contentPart p14:bwMode="auto" r:id="rId2">
              <p14:nvContentPartPr>
                <p14:cNvPr id="380" name="Ink 379">
                  <a:extLst>
                    <a:ext uri="{FF2B5EF4-FFF2-40B4-BE49-F238E27FC236}">
                      <a16:creationId xmlns:a16="http://schemas.microsoft.com/office/drawing/2014/main" id="{629F810D-5361-0640-B9DF-4C7B26351AAB}"/>
                    </a:ext>
                  </a:extLst>
                </p14:cNvPr>
                <p14:cNvContentPartPr/>
                <p14:nvPr/>
              </p14:nvContentPartPr>
              <p14:xfrm>
                <a:off x="277188" y="1510003"/>
                <a:ext cx="10211040" cy="3289680"/>
              </p14:xfrm>
            </p:contentPart>
          </mc:Choice>
          <mc:Fallback xmlns="">
            <p:pic>
              <p:nvPicPr>
                <p:cNvPr id="380" name="Ink 379">
                  <a:extLst>
                    <a:ext uri="{FF2B5EF4-FFF2-40B4-BE49-F238E27FC236}">
                      <a16:creationId xmlns:a16="http://schemas.microsoft.com/office/drawing/2014/main" id="{629F810D-5361-0640-B9DF-4C7B26351AAB}"/>
                    </a:ext>
                  </a:extLst>
                </p:cNvPr>
                <p:cNvPicPr/>
                <p:nvPr/>
              </p:nvPicPr>
              <p:blipFill>
                <a:blip r:embed="rId3"/>
                <a:stretch>
                  <a:fillRect/>
                </a:stretch>
              </p:blipFill>
              <p:spPr>
                <a:xfrm>
                  <a:off x="267828" y="1500643"/>
                  <a:ext cx="10229760" cy="3308400"/>
                </a:xfrm>
                <a:prstGeom prst="rect">
                  <a:avLst/>
                </a:prstGeom>
              </p:spPr>
            </p:pic>
          </mc:Fallback>
        </mc:AlternateContent>
      </p:grpSp>
      <p:sp>
        <p:nvSpPr>
          <p:cNvPr id="381" name="TextBox 380">
            <a:extLst>
              <a:ext uri="{FF2B5EF4-FFF2-40B4-BE49-F238E27FC236}">
                <a16:creationId xmlns:a16="http://schemas.microsoft.com/office/drawing/2014/main" id="{D0D6E58F-AAE0-C440-A06D-EDEAB1A03582}"/>
              </a:ext>
            </a:extLst>
          </p:cNvPr>
          <p:cNvSpPr txBox="1"/>
          <p:nvPr/>
        </p:nvSpPr>
        <p:spPr>
          <a:xfrm>
            <a:off x="452860" y="4760843"/>
            <a:ext cx="3457257" cy="1323439"/>
          </a:xfrm>
          <a:prstGeom prst="rect">
            <a:avLst/>
          </a:prstGeom>
          <a:noFill/>
        </p:spPr>
        <p:txBody>
          <a:bodyPr wrap="square" rtlCol="0">
            <a:spAutoFit/>
          </a:bodyPr>
          <a:lstStyle/>
          <a:p>
            <a:r>
              <a:rPr lang="en-US" sz="2000">
                <a:solidFill>
                  <a:srgbClr val="FF0000"/>
                </a:solidFill>
              </a:rPr>
              <a:t>Underfiting</a:t>
            </a:r>
            <a:r>
              <a:rPr lang="en-US" sz="2000"/>
              <a:t>: </a:t>
            </a:r>
            <a:r>
              <a:rPr lang="en-US" sz="2000">
                <a:solidFill>
                  <a:srgbClr val="0066FF"/>
                </a:solidFill>
              </a:rPr>
              <a:t>Đường thẳng dự đoán không khớp với lại dữ liệu dự đoán </a:t>
            </a:r>
            <a:r>
              <a:rPr lang="en-US" sz="2000">
                <a:solidFill>
                  <a:srgbClr val="0066FF"/>
                </a:solidFill>
                <a:sym typeface="Wingdings" pitchFamily="2" charset="2"/>
              </a:rPr>
              <a:t> không tổng quát được trên dữ liệu.</a:t>
            </a:r>
            <a:endParaRPr lang="en-US" sz="2000">
              <a:solidFill>
                <a:srgbClr val="0066FF"/>
              </a:solidFill>
            </a:endParaRPr>
          </a:p>
        </p:txBody>
      </p:sp>
      <p:sp>
        <p:nvSpPr>
          <p:cNvPr id="382" name="TextBox 381">
            <a:extLst>
              <a:ext uri="{FF2B5EF4-FFF2-40B4-BE49-F238E27FC236}">
                <a16:creationId xmlns:a16="http://schemas.microsoft.com/office/drawing/2014/main" id="{56B2F75E-A4BC-E74D-B776-F6B86791AAA8}"/>
              </a:ext>
            </a:extLst>
          </p:cNvPr>
          <p:cNvSpPr txBox="1"/>
          <p:nvPr/>
        </p:nvSpPr>
        <p:spPr>
          <a:xfrm>
            <a:off x="8415251" y="4865503"/>
            <a:ext cx="3631777" cy="1015663"/>
          </a:xfrm>
          <a:prstGeom prst="rect">
            <a:avLst/>
          </a:prstGeom>
          <a:noFill/>
        </p:spPr>
        <p:txBody>
          <a:bodyPr wrap="square" rtlCol="0">
            <a:spAutoFit/>
          </a:bodyPr>
          <a:lstStyle/>
          <a:p>
            <a:r>
              <a:rPr lang="en-US" sz="2000">
                <a:solidFill>
                  <a:srgbClr val="FF0000"/>
                </a:solidFill>
              </a:rPr>
              <a:t>Overfiting</a:t>
            </a:r>
            <a:r>
              <a:rPr lang="en-US" sz="2000"/>
              <a:t>:</a:t>
            </a:r>
            <a:r>
              <a:rPr lang="en-US" sz="2000">
                <a:solidFill>
                  <a:srgbClr val="0066FF"/>
                </a:solidFill>
              </a:rPr>
              <a:t> Đường thẳng dự đoán quá khớp với lại dữ liệu dự đoán (kể cả nhiễu).</a:t>
            </a:r>
          </a:p>
        </p:txBody>
      </p:sp>
    </p:spTree>
    <p:extLst>
      <p:ext uri="{BB962C8B-B14F-4D97-AF65-F5344CB8AC3E}">
        <p14:creationId xmlns:p14="http://schemas.microsoft.com/office/powerpoint/2010/main" val="20751063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A8B7-ED51-2845-AA02-8B79281C6543}"/>
              </a:ext>
            </a:extLst>
          </p:cNvPr>
          <p:cNvSpPr>
            <a:spLocks noGrp="1"/>
          </p:cNvSpPr>
          <p:nvPr>
            <p:ph type="title"/>
          </p:nvPr>
        </p:nvSpPr>
        <p:spPr/>
        <p:txBody>
          <a:bodyPr/>
          <a:lstStyle/>
          <a:p>
            <a:r>
              <a:rPr lang="en-US"/>
              <a:t>Ví dụ</a:t>
            </a:r>
          </a:p>
        </p:txBody>
      </p:sp>
      <p:sp>
        <p:nvSpPr>
          <p:cNvPr id="4" name="TextBox 3">
            <a:extLst>
              <a:ext uri="{FF2B5EF4-FFF2-40B4-BE49-F238E27FC236}">
                <a16:creationId xmlns:a16="http://schemas.microsoft.com/office/drawing/2014/main" id="{6DD0933F-D24F-AE4B-92F4-7914DC10FC64}"/>
              </a:ext>
            </a:extLst>
          </p:cNvPr>
          <p:cNvSpPr txBox="1"/>
          <p:nvPr/>
        </p:nvSpPr>
        <p:spPr>
          <a:xfrm>
            <a:off x="1814380" y="1925201"/>
            <a:ext cx="3456395"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Cat classification</a:t>
            </a:r>
          </a:p>
        </p:txBody>
      </p:sp>
      <p:pic>
        <p:nvPicPr>
          <p:cNvPr id="5" name="Picture 4">
            <a:extLst>
              <a:ext uri="{FF2B5EF4-FFF2-40B4-BE49-F238E27FC236}">
                <a16:creationId xmlns:a16="http://schemas.microsoft.com/office/drawing/2014/main" id="{10293707-452E-8749-942C-B6D10DF16D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562600" y="1443038"/>
            <a:ext cx="1385571" cy="1549102"/>
          </a:xfrm>
          <a:prstGeom prst="rect">
            <a:avLst/>
          </a:prstGeom>
        </p:spPr>
      </p:pic>
      <p:pic>
        <p:nvPicPr>
          <p:cNvPr id="6" name="Picture 5">
            <a:extLst>
              <a:ext uri="{FF2B5EF4-FFF2-40B4-BE49-F238E27FC236}">
                <a16:creationId xmlns:a16="http://schemas.microsoft.com/office/drawing/2014/main" id="{073DDBD9-A202-1849-B806-6F47EE30A1C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39996" y="1443038"/>
            <a:ext cx="1473203" cy="1549102"/>
          </a:xfrm>
          <a:prstGeom prst="rect">
            <a:avLst/>
          </a:prstGeom>
        </p:spPr>
      </p:pic>
      <p:sp>
        <p:nvSpPr>
          <p:cNvPr id="7" name="TextBox 6">
            <a:extLst>
              <a:ext uri="{FF2B5EF4-FFF2-40B4-BE49-F238E27FC236}">
                <a16:creationId xmlns:a16="http://schemas.microsoft.com/office/drawing/2014/main" id="{9D476957-6B10-DA4D-AAF9-5C97863F0EA1}"/>
              </a:ext>
            </a:extLst>
          </p:cNvPr>
          <p:cNvSpPr txBox="1"/>
          <p:nvPr/>
        </p:nvSpPr>
        <p:spPr>
          <a:xfrm>
            <a:off x="1814380" y="3332312"/>
            <a:ext cx="2834430" cy="523220"/>
          </a:xfrm>
          <a:prstGeom prst="rect">
            <a:avLst/>
          </a:prstGeom>
          <a:noFill/>
        </p:spPr>
        <p:txBody>
          <a:bodyPr wrap="none" rtlCol="0">
            <a:spAutoFit/>
          </a:bodyPr>
          <a:lstStyle/>
          <a:p>
            <a:r>
              <a:rPr lang="en-US" sz="2800" dirty="0">
                <a:solidFill>
                  <a:srgbClr val="0066FF"/>
                </a:solidFill>
                <a:latin typeface="Century Schoolbook" charset="0"/>
                <a:ea typeface="Century Schoolbook" charset="0"/>
                <a:cs typeface="Century Schoolbook" charset="0"/>
              </a:rPr>
              <a:t>Train set error: </a:t>
            </a:r>
          </a:p>
        </p:txBody>
      </p:sp>
      <p:sp>
        <p:nvSpPr>
          <p:cNvPr id="8" name="TextBox 7">
            <a:extLst>
              <a:ext uri="{FF2B5EF4-FFF2-40B4-BE49-F238E27FC236}">
                <a16:creationId xmlns:a16="http://schemas.microsoft.com/office/drawing/2014/main" id="{8042B804-26FB-2C41-A921-B132F34DE02A}"/>
              </a:ext>
            </a:extLst>
          </p:cNvPr>
          <p:cNvSpPr txBox="1"/>
          <p:nvPr/>
        </p:nvSpPr>
        <p:spPr>
          <a:xfrm>
            <a:off x="1814380" y="4055637"/>
            <a:ext cx="2553904" cy="523220"/>
          </a:xfrm>
          <a:prstGeom prst="rect">
            <a:avLst/>
          </a:prstGeom>
          <a:noFill/>
        </p:spPr>
        <p:txBody>
          <a:bodyPr wrap="none" rtlCol="0">
            <a:spAutoFit/>
          </a:bodyPr>
          <a:lstStyle/>
          <a:p>
            <a:r>
              <a:rPr lang="en-US" sz="2800" dirty="0">
                <a:solidFill>
                  <a:srgbClr val="FF0000"/>
                </a:solidFill>
                <a:latin typeface="Century Schoolbook" charset="0"/>
                <a:ea typeface="Century Schoolbook" charset="0"/>
                <a:cs typeface="Century Schoolbook" charset="0"/>
              </a:rPr>
              <a:t>Dev set error: </a:t>
            </a:r>
          </a:p>
        </p:txBody>
      </p:sp>
      <p:sp>
        <p:nvSpPr>
          <p:cNvPr id="9" name="TextBox 8">
            <a:extLst>
              <a:ext uri="{FF2B5EF4-FFF2-40B4-BE49-F238E27FC236}">
                <a16:creationId xmlns:a16="http://schemas.microsoft.com/office/drawing/2014/main" id="{39232153-E039-7A4E-B0CB-558C0FEB9547}"/>
              </a:ext>
            </a:extLst>
          </p:cNvPr>
          <p:cNvSpPr txBox="1"/>
          <p:nvPr/>
        </p:nvSpPr>
        <p:spPr>
          <a:xfrm>
            <a:off x="5105400" y="3332312"/>
            <a:ext cx="704039" cy="523220"/>
          </a:xfrm>
          <a:prstGeom prst="rect">
            <a:avLst/>
          </a:prstGeom>
          <a:noFill/>
        </p:spPr>
        <p:txBody>
          <a:bodyPr wrap="none" rtlCol="0">
            <a:spAutoFit/>
          </a:bodyPr>
          <a:lstStyle/>
          <a:p>
            <a:r>
              <a:rPr lang="en-US" sz="2800">
                <a:solidFill>
                  <a:srgbClr val="0066FF"/>
                </a:solidFill>
              </a:rPr>
              <a:t>1%</a:t>
            </a:r>
          </a:p>
        </p:txBody>
      </p:sp>
      <p:sp>
        <p:nvSpPr>
          <p:cNvPr id="10" name="TextBox 9">
            <a:extLst>
              <a:ext uri="{FF2B5EF4-FFF2-40B4-BE49-F238E27FC236}">
                <a16:creationId xmlns:a16="http://schemas.microsoft.com/office/drawing/2014/main" id="{E41B823B-C24F-CA45-B406-8AA79A1C1549}"/>
              </a:ext>
            </a:extLst>
          </p:cNvPr>
          <p:cNvSpPr txBox="1"/>
          <p:nvPr/>
        </p:nvSpPr>
        <p:spPr>
          <a:xfrm>
            <a:off x="5105400" y="4086415"/>
            <a:ext cx="877741" cy="523220"/>
          </a:xfrm>
          <a:prstGeom prst="rect">
            <a:avLst/>
          </a:prstGeom>
          <a:noFill/>
        </p:spPr>
        <p:txBody>
          <a:bodyPr wrap="none" rtlCol="0">
            <a:spAutoFit/>
          </a:bodyPr>
          <a:lstStyle/>
          <a:p>
            <a:r>
              <a:rPr lang="en-US" sz="2800">
                <a:solidFill>
                  <a:srgbClr val="FF0000"/>
                </a:solidFill>
              </a:rPr>
              <a:t>11%</a:t>
            </a:r>
          </a:p>
        </p:txBody>
      </p:sp>
      <p:sp>
        <p:nvSpPr>
          <p:cNvPr id="11" name="TextBox 10">
            <a:extLst>
              <a:ext uri="{FF2B5EF4-FFF2-40B4-BE49-F238E27FC236}">
                <a16:creationId xmlns:a16="http://schemas.microsoft.com/office/drawing/2014/main" id="{85098553-56A1-8E49-A212-9F42DAC4E722}"/>
              </a:ext>
            </a:extLst>
          </p:cNvPr>
          <p:cNvSpPr txBox="1"/>
          <p:nvPr/>
        </p:nvSpPr>
        <p:spPr>
          <a:xfrm>
            <a:off x="6852012" y="3332312"/>
            <a:ext cx="904415" cy="523220"/>
          </a:xfrm>
          <a:prstGeom prst="rect">
            <a:avLst/>
          </a:prstGeom>
          <a:noFill/>
        </p:spPr>
        <p:txBody>
          <a:bodyPr wrap="none" rtlCol="0">
            <a:spAutoFit/>
          </a:bodyPr>
          <a:lstStyle/>
          <a:p>
            <a:r>
              <a:rPr lang="en-US" sz="2800">
                <a:solidFill>
                  <a:srgbClr val="0066FF"/>
                </a:solidFill>
              </a:rPr>
              <a:t>15%</a:t>
            </a:r>
          </a:p>
        </p:txBody>
      </p:sp>
      <p:sp>
        <p:nvSpPr>
          <p:cNvPr id="12" name="TextBox 11">
            <a:extLst>
              <a:ext uri="{FF2B5EF4-FFF2-40B4-BE49-F238E27FC236}">
                <a16:creationId xmlns:a16="http://schemas.microsoft.com/office/drawing/2014/main" id="{AFEAFD7D-6D19-5F40-8497-C64655B75CEE}"/>
              </a:ext>
            </a:extLst>
          </p:cNvPr>
          <p:cNvSpPr txBox="1"/>
          <p:nvPr/>
        </p:nvSpPr>
        <p:spPr>
          <a:xfrm>
            <a:off x="6852012" y="4086415"/>
            <a:ext cx="904415" cy="523220"/>
          </a:xfrm>
          <a:prstGeom prst="rect">
            <a:avLst/>
          </a:prstGeom>
          <a:noFill/>
        </p:spPr>
        <p:txBody>
          <a:bodyPr wrap="none" rtlCol="0">
            <a:spAutoFit/>
          </a:bodyPr>
          <a:lstStyle/>
          <a:p>
            <a:r>
              <a:rPr lang="en-US" sz="2800">
                <a:solidFill>
                  <a:srgbClr val="FF0000"/>
                </a:solidFill>
              </a:rPr>
              <a:t>16%</a:t>
            </a:r>
          </a:p>
        </p:txBody>
      </p:sp>
      <p:sp>
        <p:nvSpPr>
          <p:cNvPr id="13" name="TextBox 12">
            <a:extLst>
              <a:ext uri="{FF2B5EF4-FFF2-40B4-BE49-F238E27FC236}">
                <a16:creationId xmlns:a16="http://schemas.microsoft.com/office/drawing/2014/main" id="{58F98F04-E8A6-3744-B735-EF9B9209E803}"/>
              </a:ext>
            </a:extLst>
          </p:cNvPr>
          <p:cNvSpPr txBox="1"/>
          <p:nvPr/>
        </p:nvSpPr>
        <p:spPr>
          <a:xfrm>
            <a:off x="8625298" y="3319434"/>
            <a:ext cx="904415" cy="523220"/>
          </a:xfrm>
          <a:prstGeom prst="rect">
            <a:avLst/>
          </a:prstGeom>
          <a:noFill/>
        </p:spPr>
        <p:txBody>
          <a:bodyPr wrap="none" rtlCol="0">
            <a:spAutoFit/>
          </a:bodyPr>
          <a:lstStyle/>
          <a:p>
            <a:r>
              <a:rPr lang="en-US" sz="2800">
                <a:solidFill>
                  <a:srgbClr val="0066FF"/>
                </a:solidFill>
              </a:rPr>
              <a:t>15%</a:t>
            </a:r>
          </a:p>
        </p:txBody>
      </p:sp>
      <p:sp>
        <p:nvSpPr>
          <p:cNvPr id="14" name="TextBox 13">
            <a:extLst>
              <a:ext uri="{FF2B5EF4-FFF2-40B4-BE49-F238E27FC236}">
                <a16:creationId xmlns:a16="http://schemas.microsoft.com/office/drawing/2014/main" id="{52A3405E-2897-E14E-AD1E-8F5839861292}"/>
              </a:ext>
            </a:extLst>
          </p:cNvPr>
          <p:cNvSpPr txBox="1"/>
          <p:nvPr/>
        </p:nvSpPr>
        <p:spPr>
          <a:xfrm>
            <a:off x="8625298" y="4073537"/>
            <a:ext cx="904415" cy="523220"/>
          </a:xfrm>
          <a:prstGeom prst="rect">
            <a:avLst/>
          </a:prstGeom>
          <a:noFill/>
        </p:spPr>
        <p:txBody>
          <a:bodyPr wrap="none" rtlCol="0">
            <a:spAutoFit/>
          </a:bodyPr>
          <a:lstStyle/>
          <a:p>
            <a:r>
              <a:rPr lang="en-US" sz="2800">
                <a:solidFill>
                  <a:srgbClr val="FF0000"/>
                </a:solidFill>
              </a:rPr>
              <a:t>30%</a:t>
            </a:r>
          </a:p>
        </p:txBody>
      </p:sp>
      <p:sp>
        <p:nvSpPr>
          <p:cNvPr id="15" name="Rectangle 14">
            <a:extLst>
              <a:ext uri="{FF2B5EF4-FFF2-40B4-BE49-F238E27FC236}">
                <a16:creationId xmlns:a16="http://schemas.microsoft.com/office/drawing/2014/main" id="{0136F06F-48D9-F24D-800F-2A93C51F25BA}"/>
              </a:ext>
            </a:extLst>
          </p:cNvPr>
          <p:cNvSpPr/>
          <p:nvPr/>
        </p:nvSpPr>
        <p:spPr>
          <a:xfrm>
            <a:off x="5105400" y="3319434"/>
            <a:ext cx="877741" cy="140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3D7518A-3A3D-1940-8C0C-F30010D9C26F}"/>
              </a:ext>
            </a:extLst>
          </p:cNvPr>
          <p:cNvSpPr txBox="1"/>
          <p:nvPr/>
        </p:nvSpPr>
        <p:spPr>
          <a:xfrm>
            <a:off x="4544660" y="4976506"/>
            <a:ext cx="1710725" cy="400110"/>
          </a:xfrm>
          <a:prstGeom prst="rect">
            <a:avLst/>
          </a:prstGeom>
          <a:noFill/>
        </p:spPr>
        <p:txBody>
          <a:bodyPr wrap="none" rtlCol="0">
            <a:spAutoFit/>
          </a:bodyPr>
          <a:lstStyle/>
          <a:p>
            <a:r>
              <a:rPr lang="en-US" sz="2000">
                <a:solidFill>
                  <a:srgbClr val="0066FF"/>
                </a:solidFill>
              </a:rPr>
              <a:t>high variance</a:t>
            </a:r>
          </a:p>
        </p:txBody>
      </p:sp>
      <p:sp>
        <p:nvSpPr>
          <p:cNvPr id="17" name="Rectangle 16">
            <a:extLst>
              <a:ext uri="{FF2B5EF4-FFF2-40B4-BE49-F238E27FC236}">
                <a16:creationId xmlns:a16="http://schemas.microsoft.com/office/drawing/2014/main" id="{BC682A8A-F31C-9347-922C-DB1200AFC271}"/>
              </a:ext>
            </a:extLst>
          </p:cNvPr>
          <p:cNvSpPr/>
          <p:nvPr/>
        </p:nvSpPr>
        <p:spPr>
          <a:xfrm>
            <a:off x="6874251" y="3332312"/>
            <a:ext cx="877741" cy="140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80A809-0270-3547-8659-43FF4C4B8016}"/>
              </a:ext>
            </a:extLst>
          </p:cNvPr>
          <p:cNvSpPr/>
          <p:nvPr/>
        </p:nvSpPr>
        <p:spPr>
          <a:xfrm>
            <a:off x="8618864" y="3306734"/>
            <a:ext cx="877741" cy="1404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6FF"/>
              </a:solidFill>
            </a:endParaRPr>
          </a:p>
        </p:txBody>
      </p:sp>
      <p:sp>
        <p:nvSpPr>
          <p:cNvPr id="19" name="TextBox 18">
            <a:extLst>
              <a:ext uri="{FF2B5EF4-FFF2-40B4-BE49-F238E27FC236}">
                <a16:creationId xmlns:a16="http://schemas.microsoft.com/office/drawing/2014/main" id="{E268E314-C75D-5547-8EFB-EE9FD9D23E0A}"/>
              </a:ext>
            </a:extLst>
          </p:cNvPr>
          <p:cNvSpPr txBox="1"/>
          <p:nvPr/>
        </p:nvSpPr>
        <p:spPr>
          <a:xfrm>
            <a:off x="6707025" y="4976506"/>
            <a:ext cx="1212191" cy="400110"/>
          </a:xfrm>
          <a:prstGeom prst="rect">
            <a:avLst/>
          </a:prstGeom>
          <a:noFill/>
        </p:spPr>
        <p:txBody>
          <a:bodyPr wrap="none" rtlCol="0">
            <a:spAutoFit/>
          </a:bodyPr>
          <a:lstStyle/>
          <a:p>
            <a:r>
              <a:rPr lang="en-US" sz="2000">
                <a:solidFill>
                  <a:srgbClr val="0066FF"/>
                </a:solidFill>
              </a:rPr>
              <a:t>high bias</a:t>
            </a:r>
          </a:p>
        </p:txBody>
      </p:sp>
      <p:sp>
        <p:nvSpPr>
          <p:cNvPr id="20" name="TextBox 19">
            <a:extLst>
              <a:ext uri="{FF2B5EF4-FFF2-40B4-BE49-F238E27FC236}">
                <a16:creationId xmlns:a16="http://schemas.microsoft.com/office/drawing/2014/main" id="{73D4BB54-3E94-6E4B-9570-CEEF30D5A83C}"/>
              </a:ext>
            </a:extLst>
          </p:cNvPr>
          <p:cNvSpPr txBox="1"/>
          <p:nvPr/>
        </p:nvSpPr>
        <p:spPr>
          <a:xfrm>
            <a:off x="8370856" y="4974612"/>
            <a:ext cx="1930337" cy="707886"/>
          </a:xfrm>
          <a:prstGeom prst="rect">
            <a:avLst/>
          </a:prstGeom>
          <a:noFill/>
        </p:spPr>
        <p:txBody>
          <a:bodyPr wrap="none" rtlCol="0">
            <a:spAutoFit/>
          </a:bodyPr>
          <a:lstStyle/>
          <a:p>
            <a:r>
              <a:rPr lang="en-US" sz="2000">
                <a:solidFill>
                  <a:srgbClr val="0066FF"/>
                </a:solidFill>
              </a:rPr>
              <a:t>high bias </a:t>
            </a:r>
          </a:p>
          <a:p>
            <a:r>
              <a:rPr lang="en-US" sz="2000">
                <a:solidFill>
                  <a:srgbClr val="0066FF"/>
                </a:solidFill>
              </a:rPr>
              <a:t>+ high variance</a:t>
            </a:r>
          </a:p>
        </p:txBody>
      </p:sp>
      <p:sp>
        <p:nvSpPr>
          <p:cNvPr id="21" name="TextBox 20">
            <a:extLst>
              <a:ext uri="{FF2B5EF4-FFF2-40B4-BE49-F238E27FC236}">
                <a16:creationId xmlns:a16="http://schemas.microsoft.com/office/drawing/2014/main" id="{BBAFFF8D-DF0F-A144-B068-EC97B88EAADF}"/>
              </a:ext>
            </a:extLst>
          </p:cNvPr>
          <p:cNvSpPr txBox="1"/>
          <p:nvPr/>
        </p:nvSpPr>
        <p:spPr>
          <a:xfrm>
            <a:off x="10669998" y="3319434"/>
            <a:ext cx="704039" cy="523220"/>
          </a:xfrm>
          <a:prstGeom prst="rect">
            <a:avLst/>
          </a:prstGeom>
          <a:noFill/>
        </p:spPr>
        <p:txBody>
          <a:bodyPr wrap="none" rtlCol="0">
            <a:spAutoFit/>
          </a:bodyPr>
          <a:lstStyle/>
          <a:p>
            <a:r>
              <a:rPr lang="en-US" sz="2800">
                <a:solidFill>
                  <a:srgbClr val="0066FF"/>
                </a:solidFill>
              </a:rPr>
              <a:t>1%</a:t>
            </a:r>
          </a:p>
        </p:txBody>
      </p:sp>
      <p:sp>
        <p:nvSpPr>
          <p:cNvPr id="22" name="TextBox 21">
            <a:extLst>
              <a:ext uri="{FF2B5EF4-FFF2-40B4-BE49-F238E27FC236}">
                <a16:creationId xmlns:a16="http://schemas.microsoft.com/office/drawing/2014/main" id="{7D40FA8B-2167-AF4D-AEB5-2BCAC340A89E}"/>
              </a:ext>
            </a:extLst>
          </p:cNvPr>
          <p:cNvSpPr txBox="1"/>
          <p:nvPr/>
        </p:nvSpPr>
        <p:spPr>
          <a:xfrm>
            <a:off x="10669998" y="4073537"/>
            <a:ext cx="1003801" cy="523220"/>
          </a:xfrm>
          <a:prstGeom prst="rect">
            <a:avLst/>
          </a:prstGeom>
          <a:noFill/>
        </p:spPr>
        <p:txBody>
          <a:bodyPr wrap="none" rtlCol="0">
            <a:spAutoFit/>
          </a:bodyPr>
          <a:lstStyle/>
          <a:p>
            <a:r>
              <a:rPr lang="en-US" sz="2800">
                <a:solidFill>
                  <a:srgbClr val="FF0000"/>
                </a:solidFill>
              </a:rPr>
              <a:t>0.5%</a:t>
            </a:r>
          </a:p>
        </p:txBody>
      </p:sp>
      <p:sp>
        <p:nvSpPr>
          <p:cNvPr id="23" name="Rectangle 22">
            <a:extLst>
              <a:ext uri="{FF2B5EF4-FFF2-40B4-BE49-F238E27FC236}">
                <a16:creationId xmlns:a16="http://schemas.microsoft.com/office/drawing/2014/main" id="{EDB57440-F938-6642-A49E-4ECD41781322}"/>
              </a:ext>
            </a:extLst>
          </p:cNvPr>
          <p:cNvSpPr/>
          <p:nvPr/>
        </p:nvSpPr>
        <p:spPr>
          <a:xfrm>
            <a:off x="10663564" y="3306734"/>
            <a:ext cx="877741" cy="1404966"/>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99"/>
              </a:solidFill>
            </a:endParaRPr>
          </a:p>
        </p:txBody>
      </p:sp>
      <p:sp>
        <p:nvSpPr>
          <p:cNvPr id="24" name="TextBox 23">
            <a:extLst>
              <a:ext uri="{FF2B5EF4-FFF2-40B4-BE49-F238E27FC236}">
                <a16:creationId xmlns:a16="http://schemas.microsoft.com/office/drawing/2014/main" id="{DA53F1B6-1669-0846-B739-8C74AA8A65FD}"/>
              </a:ext>
            </a:extLst>
          </p:cNvPr>
          <p:cNvSpPr txBox="1"/>
          <p:nvPr/>
        </p:nvSpPr>
        <p:spPr>
          <a:xfrm>
            <a:off x="10361050" y="4974612"/>
            <a:ext cx="1830950" cy="707886"/>
          </a:xfrm>
          <a:prstGeom prst="rect">
            <a:avLst/>
          </a:prstGeom>
          <a:noFill/>
        </p:spPr>
        <p:txBody>
          <a:bodyPr wrap="square" rtlCol="0">
            <a:spAutoFit/>
          </a:bodyPr>
          <a:lstStyle/>
          <a:p>
            <a:r>
              <a:rPr lang="en-US" sz="2000">
                <a:solidFill>
                  <a:srgbClr val="008000"/>
                </a:solidFill>
              </a:rPr>
              <a:t>low bias </a:t>
            </a:r>
          </a:p>
          <a:p>
            <a:r>
              <a:rPr lang="en-US" sz="2000">
                <a:solidFill>
                  <a:srgbClr val="008000"/>
                </a:solidFill>
              </a:rPr>
              <a:t>+ low variance</a:t>
            </a:r>
          </a:p>
        </p:txBody>
      </p:sp>
    </p:spTree>
    <p:extLst>
      <p:ext uri="{BB962C8B-B14F-4D97-AF65-F5344CB8AC3E}">
        <p14:creationId xmlns:p14="http://schemas.microsoft.com/office/powerpoint/2010/main" val="9657996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A880-0F88-3B4E-9EC5-CF35DC9571B7}"/>
              </a:ext>
            </a:extLst>
          </p:cNvPr>
          <p:cNvSpPr>
            <a:spLocks noGrp="1"/>
          </p:cNvSpPr>
          <p:nvPr>
            <p:ph type="title"/>
          </p:nvPr>
        </p:nvSpPr>
        <p:spPr>
          <a:xfrm>
            <a:off x="12700" y="152401"/>
            <a:ext cx="6324600" cy="1066800"/>
          </a:xfrm>
        </p:spPr>
        <p:txBody>
          <a:bodyPr/>
          <a:lstStyle/>
          <a:p>
            <a:r>
              <a:rPr lang="en-US"/>
              <a:t>Quy trình tối ưu cho mô hình</a:t>
            </a:r>
          </a:p>
        </p:txBody>
      </p:sp>
      <p:sp>
        <p:nvSpPr>
          <p:cNvPr id="4" name="Oval 3">
            <a:extLst>
              <a:ext uri="{FF2B5EF4-FFF2-40B4-BE49-F238E27FC236}">
                <a16:creationId xmlns:a16="http://schemas.microsoft.com/office/drawing/2014/main" id="{80C469C3-6D08-D84F-9B64-833DFA5589AC}"/>
              </a:ext>
            </a:extLst>
          </p:cNvPr>
          <p:cNvSpPr/>
          <p:nvPr/>
        </p:nvSpPr>
        <p:spPr>
          <a:xfrm>
            <a:off x="457200" y="1524000"/>
            <a:ext cx="2209800" cy="609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Training data</a:t>
            </a:r>
          </a:p>
        </p:txBody>
      </p:sp>
      <p:sp>
        <p:nvSpPr>
          <p:cNvPr id="5" name="Rectangle 4">
            <a:extLst>
              <a:ext uri="{FF2B5EF4-FFF2-40B4-BE49-F238E27FC236}">
                <a16:creationId xmlns:a16="http://schemas.microsoft.com/office/drawing/2014/main" id="{E2CFC2A6-56F9-304C-A596-E8F08E0C0B33}"/>
              </a:ext>
            </a:extLst>
          </p:cNvPr>
          <p:cNvSpPr/>
          <p:nvPr/>
        </p:nvSpPr>
        <p:spPr>
          <a:xfrm>
            <a:off x="4800600" y="1676400"/>
            <a:ext cx="23622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Training model </a:t>
            </a:r>
          </a:p>
        </p:txBody>
      </p:sp>
      <p:sp>
        <p:nvSpPr>
          <p:cNvPr id="6" name="Diamond 5">
            <a:extLst>
              <a:ext uri="{FF2B5EF4-FFF2-40B4-BE49-F238E27FC236}">
                <a16:creationId xmlns:a16="http://schemas.microsoft.com/office/drawing/2014/main" id="{A5129E87-69AA-9F4C-8A5B-79CE7A2D0FEF}"/>
              </a:ext>
            </a:extLst>
          </p:cNvPr>
          <p:cNvSpPr/>
          <p:nvPr/>
        </p:nvSpPr>
        <p:spPr>
          <a:xfrm>
            <a:off x="4572000" y="3213100"/>
            <a:ext cx="2857500" cy="91440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High bias ?</a:t>
            </a:r>
          </a:p>
        </p:txBody>
      </p:sp>
      <p:sp>
        <p:nvSpPr>
          <p:cNvPr id="7" name="Rectangle 6">
            <a:extLst>
              <a:ext uri="{FF2B5EF4-FFF2-40B4-BE49-F238E27FC236}">
                <a16:creationId xmlns:a16="http://schemas.microsoft.com/office/drawing/2014/main" id="{EF899586-1635-CD44-8C09-C16E287EED60}"/>
              </a:ext>
            </a:extLst>
          </p:cNvPr>
          <p:cNvSpPr/>
          <p:nvPr/>
        </p:nvSpPr>
        <p:spPr>
          <a:xfrm>
            <a:off x="8915400" y="3124200"/>
            <a:ext cx="2667000" cy="1066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Tx/>
              <a:buChar char="-"/>
            </a:pPr>
            <a:r>
              <a:rPr lang="en-US">
                <a:solidFill>
                  <a:srgbClr val="FF0000"/>
                </a:solidFill>
              </a:rPr>
              <a:t>Tăng unint.</a:t>
            </a:r>
          </a:p>
          <a:p>
            <a:pPr marL="285750" indent="-285750">
              <a:buFontTx/>
              <a:buChar char="-"/>
            </a:pPr>
            <a:r>
              <a:rPr lang="en-US">
                <a:solidFill>
                  <a:srgbClr val="FF0000"/>
                </a:solidFill>
              </a:rPr>
              <a:t>Tăng hidden layer.</a:t>
            </a:r>
          </a:p>
          <a:p>
            <a:pPr marL="285750" indent="-285750">
              <a:buFontTx/>
              <a:buChar char="-"/>
            </a:pPr>
            <a:r>
              <a:rPr lang="en-US"/>
              <a:t>Tăng iteration.</a:t>
            </a:r>
          </a:p>
          <a:p>
            <a:pPr marL="285750" indent="-285750">
              <a:buFontTx/>
              <a:buChar char="-"/>
            </a:pPr>
            <a:r>
              <a:rPr lang="en-US"/>
              <a:t>Chọn mô hình khác</a:t>
            </a:r>
          </a:p>
        </p:txBody>
      </p:sp>
      <p:sp>
        <p:nvSpPr>
          <p:cNvPr id="8" name="Diamond 7">
            <a:extLst>
              <a:ext uri="{FF2B5EF4-FFF2-40B4-BE49-F238E27FC236}">
                <a16:creationId xmlns:a16="http://schemas.microsoft.com/office/drawing/2014/main" id="{6C2241AF-B180-D94C-825B-18F220A1373B}"/>
              </a:ext>
            </a:extLst>
          </p:cNvPr>
          <p:cNvSpPr/>
          <p:nvPr/>
        </p:nvSpPr>
        <p:spPr>
          <a:xfrm>
            <a:off x="4572000" y="4978400"/>
            <a:ext cx="2857500" cy="91440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High variance ?</a:t>
            </a:r>
          </a:p>
        </p:txBody>
      </p:sp>
      <p:sp>
        <p:nvSpPr>
          <p:cNvPr id="9" name="Rectangle 8">
            <a:extLst>
              <a:ext uri="{FF2B5EF4-FFF2-40B4-BE49-F238E27FC236}">
                <a16:creationId xmlns:a16="http://schemas.microsoft.com/office/drawing/2014/main" id="{0FCE686E-0A8D-7541-8D99-5785B2617157}"/>
              </a:ext>
            </a:extLst>
          </p:cNvPr>
          <p:cNvSpPr/>
          <p:nvPr/>
        </p:nvSpPr>
        <p:spPr>
          <a:xfrm>
            <a:off x="457200" y="4876800"/>
            <a:ext cx="3009900" cy="1066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Tx/>
              <a:buChar char="-"/>
            </a:pPr>
            <a:r>
              <a:rPr lang="en-US">
                <a:solidFill>
                  <a:srgbClr val="FF0000"/>
                </a:solidFill>
              </a:rPr>
              <a:t>Tăng data.</a:t>
            </a:r>
          </a:p>
          <a:p>
            <a:pPr marL="285750" indent="-285750">
              <a:buFontTx/>
              <a:buChar char="-"/>
            </a:pPr>
            <a:r>
              <a:rPr lang="en-US"/>
              <a:t>Chuẩn hoá (regulazation).</a:t>
            </a:r>
          </a:p>
          <a:p>
            <a:pPr marL="285750" indent="-285750">
              <a:buFontTx/>
              <a:buChar char="-"/>
            </a:pPr>
            <a:r>
              <a:rPr lang="en-US"/>
              <a:t>Tìm mô hình tối ưu hơn</a:t>
            </a:r>
          </a:p>
        </p:txBody>
      </p:sp>
      <p:cxnSp>
        <p:nvCxnSpPr>
          <p:cNvPr id="11" name="Straight Arrow Connector 10">
            <a:extLst>
              <a:ext uri="{FF2B5EF4-FFF2-40B4-BE49-F238E27FC236}">
                <a16:creationId xmlns:a16="http://schemas.microsoft.com/office/drawing/2014/main" id="{BFCDB399-2D08-C844-9A13-405D01CB05C6}"/>
              </a:ext>
            </a:extLst>
          </p:cNvPr>
          <p:cNvCxnSpPr>
            <a:cxnSpLocks/>
          </p:cNvCxnSpPr>
          <p:nvPr/>
        </p:nvCxnSpPr>
        <p:spPr>
          <a:xfrm>
            <a:off x="2667000" y="1840984"/>
            <a:ext cx="2133600" cy="224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FA98664-AFDE-7A49-8B39-EEF8A6E83672}"/>
              </a:ext>
            </a:extLst>
          </p:cNvPr>
          <p:cNvCxnSpPr>
            <a:stCxn id="5" idx="2"/>
            <a:endCxn id="6" idx="0"/>
          </p:cNvCxnSpPr>
          <p:nvPr/>
        </p:nvCxnSpPr>
        <p:spPr>
          <a:xfrm>
            <a:off x="5981700" y="2362200"/>
            <a:ext cx="19050" cy="8509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E32D2AE-90DB-E14A-B82E-9DED7071F621}"/>
              </a:ext>
            </a:extLst>
          </p:cNvPr>
          <p:cNvCxnSpPr>
            <a:stCxn id="6" idx="3"/>
          </p:cNvCxnSpPr>
          <p:nvPr/>
        </p:nvCxnSpPr>
        <p:spPr>
          <a:xfrm>
            <a:off x="7429500" y="3670300"/>
            <a:ext cx="14859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Elbow Connector 19">
            <a:extLst>
              <a:ext uri="{FF2B5EF4-FFF2-40B4-BE49-F238E27FC236}">
                <a16:creationId xmlns:a16="http://schemas.microsoft.com/office/drawing/2014/main" id="{45392332-F023-0A49-9802-2B6DB9A53DCF}"/>
              </a:ext>
            </a:extLst>
          </p:cNvPr>
          <p:cNvCxnSpPr>
            <a:stCxn id="7" idx="0"/>
            <a:endCxn id="5" idx="3"/>
          </p:cNvCxnSpPr>
          <p:nvPr/>
        </p:nvCxnSpPr>
        <p:spPr>
          <a:xfrm rot="16200000" flipV="1">
            <a:off x="8153400" y="1028700"/>
            <a:ext cx="1104900" cy="308610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AFF5458D-17CA-9341-A690-382B040A2B88}"/>
              </a:ext>
            </a:extLst>
          </p:cNvPr>
          <p:cNvSpPr txBox="1"/>
          <p:nvPr/>
        </p:nvSpPr>
        <p:spPr>
          <a:xfrm>
            <a:off x="7771275" y="3244334"/>
            <a:ext cx="561051" cy="369332"/>
          </a:xfrm>
          <a:prstGeom prst="rect">
            <a:avLst/>
          </a:prstGeom>
          <a:noFill/>
        </p:spPr>
        <p:txBody>
          <a:bodyPr wrap="none" rtlCol="0">
            <a:spAutoFit/>
          </a:bodyPr>
          <a:lstStyle/>
          <a:p>
            <a:r>
              <a:rPr lang="en-US">
                <a:solidFill>
                  <a:srgbClr val="FF0000"/>
                </a:solidFill>
              </a:rPr>
              <a:t>Yes</a:t>
            </a:r>
          </a:p>
        </p:txBody>
      </p:sp>
      <p:cxnSp>
        <p:nvCxnSpPr>
          <p:cNvPr id="23" name="Straight Arrow Connector 22">
            <a:extLst>
              <a:ext uri="{FF2B5EF4-FFF2-40B4-BE49-F238E27FC236}">
                <a16:creationId xmlns:a16="http://schemas.microsoft.com/office/drawing/2014/main" id="{1992CC6C-2B22-C645-AFD2-CC78CBE50C07}"/>
              </a:ext>
            </a:extLst>
          </p:cNvPr>
          <p:cNvCxnSpPr>
            <a:stCxn id="6" idx="2"/>
            <a:endCxn id="8" idx="0"/>
          </p:cNvCxnSpPr>
          <p:nvPr/>
        </p:nvCxnSpPr>
        <p:spPr>
          <a:xfrm>
            <a:off x="6000750" y="4127500"/>
            <a:ext cx="0" cy="8509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4E3BDE8C-BBDE-6C4E-917A-88ED7C315246}"/>
              </a:ext>
            </a:extLst>
          </p:cNvPr>
          <p:cNvSpPr txBox="1"/>
          <p:nvPr/>
        </p:nvSpPr>
        <p:spPr>
          <a:xfrm>
            <a:off x="6167341" y="4191000"/>
            <a:ext cx="479618" cy="369332"/>
          </a:xfrm>
          <a:prstGeom prst="rect">
            <a:avLst/>
          </a:prstGeom>
          <a:noFill/>
        </p:spPr>
        <p:txBody>
          <a:bodyPr wrap="none" rtlCol="0">
            <a:spAutoFit/>
          </a:bodyPr>
          <a:lstStyle/>
          <a:p>
            <a:r>
              <a:rPr lang="en-US">
                <a:solidFill>
                  <a:srgbClr val="FF0000"/>
                </a:solidFill>
              </a:rPr>
              <a:t>No</a:t>
            </a:r>
          </a:p>
        </p:txBody>
      </p:sp>
      <p:cxnSp>
        <p:nvCxnSpPr>
          <p:cNvPr id="26" name="Straight Arrow Connector 25">
            <a:extLst>
              <a:ext uri="{FF2B5EF4-FFF2-40B4-BE49-F238E27FC236}">
                <a16:creationId xmlns:a16="http://schemas.microsoft.com/office/drawing/2014/main" id="{AC1F6A62-3312-CD49-AF28-CAAF85E91648}"/>
              </a:ext>
            </a:extLst>
          </p:cNvPr>
          <p:cNvCxnSpPr>
            <a:stCxn id="8" idx="1"/>
          </p:cNvCxnSpPr>
          <p:nvPr/>
        </p:nvCxnSpPr>
        <p:spPr>
          <a:xfrm flipH="1">
            <a:off x="3467100" y="5435600"/>
            <a:ext cx="11049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48D6C047-12FD-604D-99C0-ABD724676499}"/>
              </a:ext>
            </a:extLst>
          </p:cNvPr>
          <p:cNvSpPr txBox="1"/>
          <p:nvPr/>
        </p:nvSpPr>
        <p:spPr>
          <a:xfrm>
            <a:off x="3833149" y="4914901"/>
            <a:ext cx="561051" cy="369332"/>
          </a:xfrm>
          <a:prstGeom prst="rect">
            <a:avLst/>
          </a:prstGeom>
          <a:noFill/>
        </p:spPr>
        <p:txBody>
          <a:bodyPr wrap="none" rtlCol="0">
            <a:spAutoFit/>
          </a:bodyPr>
          <a:lstStyle/>
          <a:p>
            <a:r>
              <a:rPr lang="en-US">
                <a:solidFill>
                  <a:srgbClr val="FF0000"/>
                </a:solidFill>
              </a:rPr>
              <a:t>Yes</a:t>
            </a:r>
          </a:p>
        </p:txBody>
      </p:sp>
      <p:cxnSp>
        <p:nvCxnSpPr>
          <p:cNvPr id="29" name="Elbow Connector 28">
            <a:extLst>
              <a:ext uri="{FF2B5EF4-FFF2-40B4-BE49-F238E27FC236}">
                <a16:creationId xmlns:a16="http://schemas.microsoft.com/office/drawing/2014/main" id="{4911CD86-6D2A-5A49-BC48-8AC4736E88AD}"/>
              </a:ext>
            </a:extLst>
          </p:cNvPr>
          <p:cNvCxnSpPr>
            <a:stCxn id="9" idx="0"/>
          </p:cNvCxnSpPr>
          <p:nvPr/>
        </p:nvCxnSpPr>
        <p:spPr>
          <a:xfrm rot="5400000" flipH="1" flipV="1">
            <a:off x="2088892" y="2165092"/>
            <a:ext cx="2584966" cy="283845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1" name="Oval 30">
            <a:extLst>
              <a:ext uri="{FF2B5EF4-FFF2-40B4-BE49-F238E27FC236}">
                <a16:creationId xmlns:a16="http://schemas.microsoft.com/office/drawing/2014/main" id="{8C9350B2-821C-B842-8DFA-1C4D733A1A86}"/>
              </a:ext>
            </a:extLst>
          </p:cNvPr>
          <p:cNvSpPr/>
          <p:nvPr/>
        </p:nvSpPr>
        <p:spPr>
          <a:xfrm>
            <a:off x="8915400" y="5130800"/>
            <a:ext cx="2209800" cy="609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FF0000"/>
                </a:solidFill>
              </a:rPr>
              <a:t>Done</a:t>
            </a:r>
          </a:p>
        </p:txBody>
      </p:sp>
      <p:cxnSp>
        <p:nvCxnSpPr>
          <p:cNvPr id="33" name="Straight Arrow Connector 32">
            <a:extLst>
              <a:ext uri="{FF2B5EF4-FFF2-40B4-BE49-F238E27FC236}">
                <a16:creationId xmlns:a16="http://schemas.microsoft.com/office/drawing/2014/main" id="{F0DC022B-C33A-B441-A717-82C7FC99AA9E}"/>
              </a:ext>
            </a:extLst>
          </p:cNvPr>
          <p:cNvCxnSpPr>
            <a:stCxn id="8" idx="3"/>
            <a:endCxn id="31" idx="2"/>
          </p:cNvCxnSpPr>
          <p:nvPr/>
        </p:nvCxnSpPr>
        <p:spPr>
          <a:xfrm>
            <a:off x="7429500" y="5435600"/>
            <a:ext cx="14859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C2AD8B11-74F2-F242-9EA8-2F516D5B11B7}"/>
              </a:ext>
            </a:extLst>
          </p:cNvPr>
          <p:cNvSpPr txBox="1"/>
          <p:nvPr/>
        </p:nvSpPr>
        <p:spPr>
          <a:xfrm>
            <a:off x="7607300" y="5029200"/>
            <a:ext cx="479618" cy="369332"/>
          </a:xfrm>
          <a:prstGeom prst="rect">
            <a:avLst/>
          </a:prstGeom>
          <a:noFill/>
        </p:spPr>
        <p:txBody>
          <a:bodyPr wrap="none" rtlCol="0">
            <a:spAutoFit/>
          </a:bodyPr>
          <a:lstStyle/>
          <a:p>
            <a:r>
              <a:rPr lang="en-US">
                <a:solidFill>
                  <a:srgbClr val="FF0000"/>
                </a:solidFill>
              </a:rPr>
              <a:t>No</a:t>
            </a:r>
          </a:p>
        </p:txBody>
      </p:sp>
    </p:spTree>
    <p:extLst>
      <p:ext uri="{BB962C8B-B14F-4D97-AF65-F5344CB8AC3E}">
        <p14:creationId xmlns:p14="http://schemas.microsoft.com/office/powerpoint/2010/main" val="54183818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76E46-D507-7842-8FC9-DCEC4507A136}"/>
              </a:ext>
            </a:extLst>
          </p:cNvPr>
          <p:cNvSpPr>
            <a:spLocks noGrp="1"/>
          </p:cNvSpPr>
          <p:nvPr>
            <p:ph type="title"/>
          </p:nvPr>
        </p:nvSpPr>
        <p:spPr/>
        <p:txBody>
          <a:bodyPr/>
          <a:lstStyle/>
          <a:p>
            <a:r>
              <a:rPr lang="en-US"/>
              <a:t>Bias and Variance trade off</a:t>
            </a:r>
          </a:p>
        </p:txBody>
      </p:sp>
      <p:sp>
        <p:nvSpPr>
          <p:cNvPr id="7" name="Content Placeholder 6">
            <a:extLst>
              <a:ext uri="{FF2B5EF4-FFF2-40B4-BE49-F238E27FC236}">
                <a16:creationId xmlns:a16="http://schemas.microsoft.com/office/drawing/2014/main" id="{CBE195BC-6692-C145-A3B0-978503605BF8}"/>
              </a:ext>
            </a:extLst>
          </p:cNvPr>
          <p:cNvSpPr>
            <a:spLocks noGrp="1"/>
          </p:cNvSpPr>
          <p:nvPr>
            <p:ph idx="1"/>
          </p:nvPr>
        </p:nvSpPr>
        <p:spPr/>
        <p:txBody>
          <a:bodyPr/>
          <a:lstStyle/>
          <a:p>
            <a:r>
              <a:rPr lang="en-US"/>
              <a:t>Đối với máy học truyền thống, Bias và Variance </a:t>
            </a:r>
            <a:r>
              <a:rPr lang="en-US">
                <a:solidFill>
                  <a:srgbClr val="FF0000"/>
                </a:solidFill>
              </a:rPr>
              <a:t>tỉ lệ nghịch </a:t>
            </a:r>
            <a:r>
              <a:rPr lang="en-US"/>
              <a:t>với nhau:</a:t>
            </a:r>
          </a:p>
          <a:p>
            <a:pPr lvl="1"/>
            <a:r>
              <a:rPr lang="en-US">
                <a:solidFill>
                  <a:srgbClr val="FF0000"/>
                </a:solidFill>
              </a:rPr>
              <a:t>Tăng bias </a:t>
            </a:r>
            <a:r>
              <a:rPr lang="en-US"/>
              <a:t>sẽ làm </a:t>
            </a:r>
            <a:r>
              <a:rPr lang="en-US">
                <a:solidFill>
                  <a:srgbClr val="FF0000"/>
                </a:solidFill>
              </a:rPr>
              <a:t>giảm variance</a:t>
            </a:r>
            <a:r>
              <a:rPr lang="en-US"/>
              <a:t>.</a:t>
            </a:r>
          </a:p>
          <a:p>
            <a:pPr lvl="1"/>
            <a:r>
              <a:rPr lang="en-US">
                <a:solidFill>
                  <a:srgbClr val="FF0000"/>
                </a:solidFill>
              </a:rPr>
              <a:t>Giảm bias </a:t>
            </a:r>
            <a:r>
              <a:rPr lang="en-US"/>
              <a:t>sẽ làm </a:t>
            </a:r>
            <a:r>
              <a:rPr lang="en-US">
                <a:solidFill>
                  <a:srgbClr val="FF0000"/>
                </a:solidFill>
              </a:rPr>
              <a:t>tăng variance.</a:t>
            </a:r>
          </a:p>
          <a:p>
            <a:r>
              <a:rPr lang="en-US"/>
              <a:t>Tuy nhiên, trong kỹ nguyên Big data và deep learning:</a:t>
            </a:r>
          </a:p>
          <a:p>
            <a:pPr lvl="1"/>
            <a:r>
              <a:rPr lang="en-US">
                <a:solidFill>
                  <a:srgbClr val="FF0000"/>
                </a:solidFill>
              </a:rPr>
              <a:t>Tăng kích thước mạng neural </a:t>
            </a:r>
            <a:r>
              <a:rPr lang="en-US"/>
              <a:t>(số lớp ẩn, số unit) sẽ làm </a:t>
            </a:r>
            <a:r>
              <a:rPr lang="en-US" i="1">
                <a:highlight>
                  <a:srgbClr val="FFFF00"/>
                </a:highlight>
              </a:rPr>
              <a:t>giảm bias mà không ảnh hưởng nhiều tới variance</a:t>
            </a:r>
            <a:r>
              <a:rPr lang="en-US"/>
              <a:t>.</a:t>
            </a:r>
          </a:p>
          <a:p>
            <a:pPr lvl="1"/>
            <a:r>
              <a:rPr lang="en-US">
                <a:solidFill>
                  <a:srgbClr val="FF0000"/>
                </a:solidFill>
              </a:rPr>
              <a:t>Tăng dữ liệu sẽ làm giảm variance </a:t>
            </a:r>
            <a:r>
              <a:rPr lang="en-US"/>
              <a:t>mà </a:t>
            </a:r>
            <a:r>
              <a:rPr lang="en-US">
                <a:highlight>
                  <a:srgbClr val="FFFF00"/>
                </a:highlight>
              </a:rPr>
              <a:t>không ảnh hưởng nhiều tới bias</a:t>
            </a:r>
            <a:r>
              <a:rPr lang="en-US"/>
              <a:t>.</a:t>
            </a:r>
          </a:p>
        </p:txBody>
      </p:sp>
    </p:spTree>
    <p:extLst>
      <p:ext uri="{BB962C8B-B14F-4D97-AF65-F5344CB8AC3E}">
        <p14:creationId xmlns:p14="http://schemas.microsoft.com/office/powerpoint/2010/main" val="321681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CAD9-5874-1842-A777-C8E33D9D8DBD}"/>
              </a:ext>
            </a:extLst>
          </p:cNvPr>
          <p:cNvSpPr>
            <a:spLocks noGrp="1"/>
          </p:cNvSpPr>
          <p:nvPr>
            <p:ph type="title"/>
          </p:nvPr>
        </p:nvSpPr>
        <p:spPr>
          <a:xfrm>
            <a:off x="609600" y="3962400"/>
            <a:ext cx="10972800" cy="1143000"/>
          </a:xfrm>
        </p:spPr>
        <p:txBody>
          <a:bodyPr/>
          <a:lstStyle/>
          <a:p>
            <a:pPr algn="l"/>
            <a:r>
              <a:rPr lang="en-US"/>
              <a:t>CHUẨN HOÁ MẠNG NEURAL – GIẢM DEEP LEARNING ERROR: OVERFITING </a:t>
            </a:r>
          </a:p>
        </p:txBody>
      </p:sp>
    </p:spTree>
    <p:extLst>
      <p:ext uri="{BB962C8B-B14F-4D97-AF65-F5344CB8AC3E}">
        <p14:creationId xmlns:p14="http://schemas.microsoft.com/office/powerpoint/2010/main" val="16052350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E508D-0CA9-6E47-9B70-652F741ADB59}"/>
              </a:ext>
            </a:extLst>
          </p:cNvPr>
          <p:cNvSpPr>
            <a:spLocks noGrp="1"/>
          </p:cNvSpPr>
          <p:nvPr>
            <p:ph type="title"/>
          </p:nvPr>
        </p:nvSpPr>
        <p:spPr/>
        <p:txBody>
          <a:bodyPr/>
          <a:lstStyle/>
          <a:p>
            <a:r>
              <a:rPr lang="en-US"/>
              <a:t>Regularzation</a:t>
            </a:r>
          </a:p>
        </p:txBody>
      </p:sp>
      <p:sp>
        <p:nvSpPr>
          <p:cNvPr id="3" name="Content Placeholder 2">
            <a:extLst>
              <a:ext uri="{FF2B5EF4-FFF2-40B4-BE49-F238E27FC236}">
                <a16:creationId xmlns:a16="http://schemas.microsoft.com/office/drawing/2014/main" id="{D331438F-41C1-794F-AE36-BB1273BD1140}"/>
              </a:ext>
            </a:extLst>
          </p:cNvPr>
          <p:cNvSpPr>
            <a:spLocks noGrp="1"/>
          </p:cNvSpPr>
          <p:nvPr>
            <p:ph idx="1"/>
          </p:nvPr>
        </p:nvSpPr>
        <p:spPr/>
        <p:txBody>
          <a:bodyPr/>
          <a:lstStyle/>
          <a:p>
            <a:r>
              <a:rPr lang="en-US"/>
              <a:t>Để hạn chế việc </a:t>
            </a:r>
            <a:r>
              <a:rPr lang="en-US">
                <a:solidFill>
                  <a:srgbClr val="FF0000"/>
                </a:solidFill>
              </a:rPr>
              <a:t>overfiting (high variance)</a:t>
            </a:r>
            <a:r>
              <a:rPr lang="en-US"/>
              <a:t> trên mô hình, ta có các kỹ thuật sau:</a:t>
            </a:r>
          </a:p>
          <a:p>
            <a:pPr lvl="1"/>
            <a:r>
              <a:rPr lang="en-US"/>
              <a:t>Tăng cường data.</a:t>
            </a:r>
          </a:p>
          <a:p>
            <a:pPr lvl="1"/>
            <a:r>
              <a:rPr lang="en-US">
                <a:solidFill>
                  <a:srgbClr val="FF0000"/>
                </a:solidFill>
              </a:rPr>
              <a:t>Chuẩn hoá mô hình mạng neural (regularzation).</a:t>
            </a:r>
          </a:p>
          <a:p>
            <a:r>
              <a:rPr lang="en-US">
                <a:solidFill>
                  <a:srgbClr val="FF0000"/>
                </a:solidFill>
              </a:rPr>
              <a:t>Regularzation là một kỹ thuật điều chỉnh tham số </a:t>
            </a:r>
            <a:r>
              <a:rPr lang="en-US"/>
              <a:t>cho mạng neural nhằm giải quyết quá trình overfiting.</a:t>
            </a:r>
          </a:p>
        </p:txBody>
      </p:sp>
    </p:spTree>
    <p:extLst>
      <p:ext uri="{BB962C8B-B14F-4D97-AF65-F5344CB8AC3E}">
        <p14:creationId xmlns:p14="http://schemas.microsoft.com/office/powerpoint/2010/main" val="332191159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C49C-F979-9943-935C-0F35539DF8F9}"/>
              </a:ext>
            </a:extLst>
          </p:cNvPr>
          <p:cNvSpPr>
            <a:spLocks noGrp="1"/>
          </p:cNvSpPr>
          <p:nvPr>
            <p:ph type="title"/>
          </p:nvPr>
        </p:nvSpPr>
        <p:spPr/>
        <p:txBody>
          <a:bodyPr/>
          <a:lstStyle/>
          <a:p>
            <a:r>
              <a:rPr lang="en-US"/>
              <a:t>Nhắn lại về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F5B1B-2C40-C046-B7DF-152A905C2B32}"/>
                  </a:ext>
                </a:extLst>
              </p:cNvPr>
              <p:cNvSpPr>
                <a:spLocks noGrp="1"/>
              </p:cNvSpPr>
              <p:nvPr>
                <p:ph idx="1"/>
              </p:nvPr>
            </p:nvSpPr>
            <p:spPr/>
            <p:txBody>
              <a:bodyPr/>
              <a:lstStyle/>
              <a:p>
                <a:r>
                  <a:rPr lang="en-US"/>
                  <a:t>Hàm chi phí:</a:t>
                </a:r>
              </a:p>
              <a:p>
                <a:pPr marL="0" indent="0" algn="ctr">
                  <a:buNone/>
                </a:pPr>
                <a:r>
                  <a:rPr lang="en-US">
                    <a:solidFill>
                      <a:srgbClr val="FF0000"/>
                    </a:solidFill>
                  </a:rPr>
                  <a:t>J(w,b)</a:t>
                </a:r>
                <a:r>
                  <a:rPr lang="en-US"/>
                  <a:t> = </a:t>
                </a:r>
                <a14:m>
                  <m:oMath xmlns:m="http://schemas.openxmlformats.org/officeDocument/2006/math">
                    <m:f>
                      <m:fPr>
                        <m:ctrlPr>
                          <a:rPr lang="en-US" i="1">
                            <a:latin typeface="Cambria Math" panose="02040503050406030204" pitchFamily="18" charset="0"/>
                          </a:rPr>
                        </m:ctrlPr>
                      </m:fPr>
                      <m:num>
                        <m:r>
                          <a:rPr lang="vi-VN" i="1">
                            <a:latin typeface="Cambria Math" panose="02040503050406030204" pitchFamily="18" charset="0"/>
                          </a:rPr>
                          <m:t>1</m:t>
                        </m:r>
                      </m:num>
                      <m:den>
                        <m:r>
                          <m:rPr>
                            <m:sty m:val="p"/>
                          </m:rPr>
                          <a:rPr lang="en-US" i="1">
                            <a:latin typeface="Cambria Math" panose="02040503050406030204" pitchFamily="18" charset="0"/>
                          </a:rPr>
                          <m:t>m</m:t>
                        </m:r>
                      </m:den>
                    </m:f>
                    <m:nary>
                      <m:naryPr>
                        <m:chr m:val="∑"/>
                        <m:ctrlPr>
                          <a:rPr lang="en-US" i="1">
                            <a:latin typeface="Cambria Math" panose="02040503050406030204" pitchFamily="18" charset="0"/>
                          </a:rPr>
                        </m:ctrlPr>
                      </m:naryPr>
                      <m:sub>
                        <m:r>
                          <m:rPr>
                            <m:sty m:val="p"/>
                            <m:brk m:alnAt="23"/>
                          </m:rPr>
                          <a:rPr lang="en-US" i="1">
                            <a:latin typeface="Cambria Math" panose="02040503050406030204" pitchFamily="18" charset="0"/>
                          </a:rPr>
                          <m:t>i</m:t>
                        </m:r>
                        <m:r>
                          <a:rPr lang="vi-VN" i="1">
                            <a:latin typeface="Cambria Math" panose="02040503050406030204" pitchFamily="18" charset="0"/>
                          </a:rPr>
                          <m:t>=1</m:t>
                        </m:r>
                      </m:sub>
                      <m:sup>
                        <m:r>
                          <m:rPr>
                            <m:sty m:val="p"/>
                          </m:rPr>
                          <a:rPr lang="en-US" i="1">
                            <a:latin typeface="Cambria Math" panose="02040503050406030204" pitchFamily="18" charset="0"/>
                          </a:rPr>
                          <m:t>m</m:t>
                        </m:r>
                      </m:sup>
                      <m:e>
                        <m:r>
                          <m:rPr>
                            <m:sty m:val="p"/>
                          </m:rPr>
                          <a:rPr lang="en-US" i="1">
                            <a:latin typeface="Cambria Math" panose="02040503050406030204" pitchFamily="18" charset="0"/>
                          </a:rPr>
                          <m:t>L</m:t>
                        </m:r>
                        <m:r>
                          <a:rPr lang="vi-VN" i="1">
                            <a:latin typeface="Cambria Math" panose="02040503050406030204" pitchFamily="18" charset="0"/>
                          </a:rPr>
                          <m:t>(</m:t>
                        </m:r>
                        <m:sSup>
                          <m:sSupPr>
                            <m:ctrlPr>
                              <a:rPr lang="vi-VN" i="1">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m:rPr>
                                    <m:sty m:val="p"/>
                                  </m:rPr>
                                  <a:rPr lang="vi-VN">
                                    <a:solidFill>
                                      <a:srgbClr val="FF0000"/>
                                    </a:solidFill>
                                    <a:latin typeface="Cambria Math" panose="02040503050406030204" pitchFamily="18" charset="0"/>
                                  </a:rPr>
                                  <m:t>y</m:t>
                                </m:r>
                              </m:e>
                            </m:acc>
                          </m:e>
                          <m:sup>
                            <m:r>
                              <a:rPr lang="vi-VN" i="1">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i</m:t>
                            </m:r>
                            <m:r>
                              <a:rPr lang="vi-VN" i="1">
                                <a:solidFill>
                                  <a:srgbClr val="FF0000"/>
                                </a:solidFill>
                                <a:latin typeface="Cambria Math" panose="02040503050406030204" pitchFamily="18" charset="0"/>
                              </a:rPr>
                              <m:t>)</m:t>
                            </m:r>
                          </m:sup>
                        </m:sSup>
                        <m:r>
                          <m:rPr>
                            <m:nor/>
                          </m:rPr>
                          <a:rPr lang="en-US">
                            <a:solidFill>
                              <a:srgbClr val="FF0000"/>
                            </a:solidFill>
                          </a:rPr>
                          <m:t>, </m:t>
                        </m:r>
                        <m:sSup>
                          <m:sSupPr>
                            <m:ctrlPr>
                              <a:rPr lang="en-US" i="1">
                                <a:solidFill>
                                  <a:srgbClr val="FF0000"/>
                                </a:solidFill>
                                <a:latin typeface="Cambria Math" panose="02040503050406030204" pitchFamily="18" charset="0"/>
                              </a:rPr>
                            </m:ctrlPr>
                          </m:sSupPr>
                          <m:e>
                            <m:r>
                              <m:rPr>
                                <m:nor/>
                              </m:rPr>
                              <a:rPr lang="en-US">
                                <a:solidFill>
                                  <a:srgbClr val="FF0000"/>
                                </a:solidFill>
                              </a:rPr>
                              <m:t>y</m:t>
                            </m:r>
                          </m:e>
                          <m:sup>
                            <m:r>
                              <a:rPr lang="vi-VN" i="1">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i</m:t>
                            </m:r>
                            <m:r>
                              <a:rPr lang="vi-VN" i="1">
                                <a:solidFill>
                                  <a:srgbClr val="FF0000"/>
                                </a:solidFill>
                                <a:latin typeface="Cambria Math" panose="02040503050406030204" pitchFamily="18" charset="0"/>
                              </a:rPr>
                              <m:t>)</m:t>
                            </m:r>
                          </m:sup>
                        </m:sSup>
                        <m:r>
                          <a:rPr lang="vi-VN" i="1">
                            <a:latin typeface="Cambria Math" panose="02040503050406030204" pitchFamily="18" charset="0"/>
                          </a:rPr>
                          <m:t>)</m:t>
                        </m:r>
                      </m:e>
                    </m:nary>
                  </m:oMath>
                </a14:m>
                <a:r>
                  <a:rPr lang="en-US"/>
                  <a:t> </a:t>
                </a:r>
              </a:p>
              <a:p>
                <a:pPr marL="0" indent="0">
                  <a:buNone/>
                </a:pPr>
                <a:r>
                  <a:rPr lang="en-US"/>
                  <a:t>Trong đó:</a:t>
                </a:r>
              </a:p>
              <a:p>
                <a:pPr marL="0" indent="0">
                  <a:buNone/>
                </a:pPr>
                <a:r>
                  <a:rPr lang="en-US"/>
                  <a:t>	</a:t>
                </a:r>
                <a:r>
                  <a:rPr lang="en-US">
                    <a:solidFill>
                      <a:srgbClr val="FF0000"/>
                    </a:solidFill>
                  </a:rPr>
                  <a:t>W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en-US">
                    <a:solidFill>
                      <a:srgbClr val="FF0000"/>
                    </a:solidFill>
                  </a:rPr>
                  <a:t> R</a:t>
                </a:r>
                <a:r>
                  <a:rPr lang="en-US" baseline="30000">
                    <a:solidFill>
                      <a:srgbClr val="FF0000"/>
                    </a:solidFill>
                  </a:rPr>
                  <a:t>nx</a:t>
                </a:r>
                <a:r>
                  <a:rPr lang="en-US">
                    <a:solidFill>
                      <a:srgbClr val="FF0000"/>
                    </a:solidFill>
                  </a:rPr>
                  <a:t>, b </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en-US">
                    <a:solidFill>
                      <a:srgbClr val="FF0000"/>
                    </a:solidFill>
                  </a:rPr>
                  <a:t> R.</a:t>
                </a:r>
                <a:endParaRPr lang="en-US"/>
              </a:p>
            </p:txBody>
          </p:sp>
        </mc:Choice>
        <mc:Fallback xmlns="">
          <p:sp>
            <p:nvSpPr>
              <p:cNvPr id="3" name="Content Placeholder 2">
                <a:extLst>
                  <a:ext uri="{FF2B5EF4-FFF2-40B4-BE49-F238E27FC236}">
                    <a16:creationId xmlns:a16="http://schemas.microsoft.com/office/drawing/2014/main" id="{E6AF5B1B-2C40-C046-B7DF-152A905C2B32}"/>
                  </a:ext>
                </a:extLst>
              </p:cNvPr>
              <p:cNvSpPr>
                <a:spLocks noGrp="1" noRot="1" noChangeAspect="1" noMove="1" noResize="1" noEditPoints="1" noAdjustHandles="1" noChangeArrowheads="1" noChangeShapeType="1" noTextEdit="1"/>
              </p:cNvSpPr>
              <p:nvPr>
                <p:ph idx="1"/>
              </p:nvPr>
            </p:nvSpPr>
            <p:spPr>
              <a:blipFill>
                <a:blip r:embed="rId2"/>
                <a:stretch>
                  <a:fillRect l="-1273" t="-1401"/>
                </a:stretch>
              </a:blipFill>
            </p:spPr>
            <p:txBody>
              <a:bodyPr/>
              <a:lstStyle/>
              <a:p>
                <a:r>
                  <a:rPr lang="en-US">
                    <a:noFill/>
                  </a:rPr>
                  <a:t> </a:t>
                </a:r>
              </a:p>
            </p:txBody>
          </p:sp>
        </mc:Fallback>
      </mc:AlternateContent>
    </p:spTree>
    <p:extLst>
      <p:ext uri="{BB962C8B-B14F-4D97-AF65-F5344CB8AC3E}">
        <p14:creationId xmlns:p14="http://schemas.microsoft.com/office/powerpoint/2010/main" val="388775885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0BB5-34B5-FE45-BE09-A7C0CB0CA79D}"/>
              </a:ext>
            </a:extLst>
          </p:cNvPr>
          <p:cNvSpPr>
            <a:spLocks noGrp="1"/>
          </p:cNvSpPr>
          <p:nvPr>
            <p:ph type="title"/>
          </p:nvPr>
        </p:nvSpPr>
        <p:spPr/>
        <p:txBody>
          <a:bodyPr/>
          <a:lstStyle/>
          <a:p>
            <a:r>
              <a:rPr lang="en-US"/>
              <a:t>Chuẩn hoá L2 cho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1FC9B0-A0F4-F949-85CD-1FCDA647F7FF}"/>
                  </a:ext>
                </a:extLst>
              </p:cNvPr>
              <p:cNvSpPr>
                <a:spLocks noGrp="1"/>
              </p:cNvSpPr>
              <p:nvPr>
                <p:ph idx="1"/>
              </p:nvPr>
            </p:nvSpPr>
            <p:spPr/>
            <p:txBody>
              <a:bodyPr/>
              <a:lstStyle/>
              <a:p>
                <a:pPr marL="0" indent="0" algn="ctr">
                  <a:buNone/>
                </a:pPr>
                <a:r>
                  <a:rPr lang="en-US">
                    <a:solidFill>
                      <a:srgbClr val="FF0000"/>
                    </a:solidFill>
                  </a:rPr>
                  <a:t>J(w,b)</a:t>
                </a:r>
                <a:r>
                  <a:rPr lang="en-US"/>
                  <a:t> = </a:t>
                </a:r>
                <a14:m>
                  <m:oMath xmlns:m="http://schemas.openxmlformats.org/officeDocument/2006/math">
                    <m:f>
                      <m:fPr>
                        <m:ctrlPr>
                          <a:rPr lang="en-US" i="1">
                            <a:latin typeface="Cambria Math" panose="02040503050406030204" pitchFamily="18" charset="0"/>
                          </a:rPr>
                        </m:ctrlPr>
                      </m:fPr>
                      <m:num>
                        <m:r>
                          <a:rPr lang="vi-VN" i="1">
                            <a:latin typeface="Cambria Math" panose="02040503050406030204" pitchFamily="18" charset="0"/>
                          </a:rPr>
                          <m:t>1</m:t>
                        </m:r>
                      </m:num>
                      <m:den>
                        <m:r>
                          <m:rPr>
                            <m:sty m:val="p"/>
                          </m:rPr>
                          <a:rPr lang="en-US" i="1">
                            <a:latin typeface="Cambria Math" panose="02040503050406030204" pitchFamily="18" charset="0"/>
                          </a:rPr>
                          <m:t>m</m:t>
                        </m:r>
                      </m:den>
                    </m:f>
                    <m:nary>
                      <m:naryPr>
                        <m:chr m:val="∑"/>
                        <m:ctrlPr>
                          <a:rPr lang="en-US" i="1">
                            <a:latin typeface="Cambria Math" panose="02040503050406030204" pitchFamily="18" charset="0"/>
                          </a:rPr>
                        </m:ctrlPr>
                      </m:naryPr>
                      <m:sub>
                        <m:r>
                          <m:rPr>
                            <m:sty m:val="p"/>
                            <m:brk m:alnAt="23"/>
                          </m:rPr>
                          <a:rPr lang="en-US" i="1">
                            <a:latin typeface="Cambria Math" panose="02040503050406030204" pitchFamily="18" charset="0"/>
                          </a:rPr>
                          <m:t>i</m:t>
                        </m:r>
                        <m:r>
                          <a:rPr lang="vi-VN" i="1">
                            <a:latin typeface="Cambria Math" panose="02040503050406030204" pitchFamily="18" charset="0"/>
                          </a:rPr>
                          <m:t>=1</m:t>
                        </m:r>
                      </m:sub>
                      <m:sup>
                        <m:r>
                          <m:rPr>
                            <m:sty m:val="p"/>
                          </m:rPr>
                          <a:rPr lang="en-US" i="1">
                            <a:latin typeface="Cambria Math" panose="02040503050406030204" pitchFamily="18" charset="0"/>
                          </a:rPr>
                          <m:t>m</m:t>
                        </m:r>
                      </m:sup>
                      <m:e>
                        <m:r>
                          <m:rPr>
                            <m:sty m:val="p"/>
                          </m:rPr>
                          <a:rPr lang="en-US" i="1">
                            <a:latin typeface="Cambria Math" panose="02040503050406030204" pitchFamily="18" charset="0"/>
                          </a:rPr>
                          <m:t>L</m:t>
                        </m:r>
                        <m:r>
                          <a:rPr lang="vi-VN" i="1">
                            <a:latin typeface="Cambria Math" panose="02040503050406030204" pitchFamily="18" charset="0"/>
                          </a:rPr>
                          <m:t>(</m:t>
                        </m:r>
                        <m:sSup>
                          <m:sSupPr>
                            <m:ctrlPr>
                              <a:rPr lang="vi-VN" i="1">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m:rPr>
                                    <m:sty m:val="p"/>
                                  </m:rPr>
                                  <a:rPr lang="vi-VN">
                                    <a:solidFill>
                                      <a:srgbClr val="FF0000"/>
                                    </a:solidFill>
                                    <a:latin typeface="Cambria Math" panose="02040503050406030204" pitchFamily="18" charset="0"/>
                                  </a:rPr>
                                  <m:t>y</m:t>
                                </m:r>
                              </m:e>
                            </m:acc>
                          </m:e>
                          <m:sup>
                            <m:r>
                              <a:rPr lang="vi-VN" i="1">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i</m:t>
                            </m:r>
                            <m:r>
                              <a:rPr lang="vi-VN" i="1">
                                <a:solidFill>
                                  <a:srgbClr val="FF0000"/>
                                </a:solidFill>
                                <a:latin typeface="Cambria Math" panose="02040503050406030204" pitchFamily="18" charset="0"/>
                              </a:rPr>
                              <m:t>)</m:t>
                            </m:r>
                          </m:sup>
                        </m:sSup>
                        <m:r>
                          <m:rPr>
                            <m:nor/>
                          </m:rPr>
                          <a:rPr lang="en-US">
                            <a:solidFill>
                              <a:srgbClr val="FF0000"/>
                            </a:solidFill>
                          </a:rPr>
                          <m:t>, </m:t>
                        </m:r>
                        <m:sSup>
                          <m:sSupPr>
                            <m:ctrlPr>
                              <a:rPr lang="en-US" i="1">
                                <a:solidFill>
                                  <a:srgbClr val="FF0000"/>
                                </a:solidFill>
                                <a:latin typeface="Cambria Math" panose="02040503050406030204" pitchFamily="18" charset="0"/>
                              </a:rPr>
                            </m:ctrlPr>
                          </m:sSupPr>
                          <m:e>
                            <m:r>
                              <m:rPr>
                                <m:nor/>
                              </m:rPr>
                              <a:rPr lang="en-US">
                                <a:solidFill>
                                  <a:srgbClr val="FF0000"/>
                                </a:solidFill>
                              </a:rPr>
                              <m:t>y</m:t>
                            </m:r>
                          </m:e>
                          <m:sup>
                            <m:r>
                              <a:rPr lang="vi-VN" i="1">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i</m:t>
                            </m:r>
                            <m:r>
                              <a:rPr lang="vi-VN" i="1">
                                <a:solidFill>
                                  <a:srgbClr val="FF0000"/>
                                </a:solidFill>
                                <a:latin typeface="Cambria Math" panose="02040503050406030204" pitchFamily="18" charset="0"/>
                              </a:rPr>
                              <m:t>)</m:t>
                            </m:r>
                          </m:sup>
                        </m:sSup>
                        <m:r>
                          <a:rPr lang="vi-VN" i="1">
                            <a:latin typeface="Cambria Math" panose="02040503050406030204" pitchFamily="18" charset="0"/>
                          </a:rPr>
                          <m:t>)</m:t>
                        </m:r>
                      </m:e>
                    </m:nary>
                  </m:oMath>
                </a14:m>
                <a:r>
                  <a:rPr lang="en-US"/>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vi-VN" b="0" i="1">
                            <a:latin typeface="Cambria Math" panose="02040503050406030204" pitchFamily="18" charset="0"/>
                          </a:rPr>
                          <m:t>2</m:t>
                        </m:r>
                        <m:r>
                          <a:rPr lang="vi-VN" b="0" i="1">
                            <a:latin typeface="Cambria Math" panose="02040503050406030204" pitchFamily="18" charset="0"/>
                          </a:rPr>
                          <m:t>𝑚</m:t>
                        </m:r>
                      </m:den>
                    </m:f>
                    <m:r>
                      <a:rPr lang="vi-VN" b="0" i="1">
                        <a:latin typeface="Cambria Math" panose="02040503050406030204" pitchFamily="18" charset="0"/>
                      </a:rPr>
                      <m:t>∗</m:t>
                    </m:r>
                    <m:sSubSup>
                      <m:sSubSupPr>
                        <m:ctrlPr>
                          <a:rPr lang="vi-VN" b="0" i="1">
                            <a:latin typeface="Cambria Math" panose="02040503050406030204" pitchFamily="18" charset="0"/>
                          </a:rPr>
                        </m:ctrlPr>
                      </m:sSubSupPr>
                      <m:e>
                        <m:d>
                          <m:dPr>
                            <m:begChr m:val="‖"/>
                            <m:endChr m:val="‖"/>
                            <m:ctrlPr>
                              <a:rPr lang="vi-VN" b="0" i="1">
                                <a:latin typeface="Cambria Math" panose="02040503050406030204" pitchFamily="18" charset="0"/>
                              </a:rPr>
                            </m:ctrlPr>
                          </m:dPr>
                          <m:e>
                            <m:r>
                              <m:rPr>
                                <m:sty m:val="p"/>
                              </m:rPr>
                              <a:rPr lang="vi-VN" i="1">
                                <a:latin typeface="Cambria Math" panose="02040503050406030204" pitchFamily="18" charset="0"/>
                              </a:rPr>
                              <m:t>w</m:t>
                            </m:r>
                          </m:e>
                        </m:d>
                      </m:e>
                      <m:sub>
                        <m:r>
                          <a:rPr lang="vi-VN" b="0" i="1">
                            <a:latin typeface="Cambria Math" panose="02040503050406030204" pitchFamily="18" charset="0"/>
                          </a:rPr>
                          <m:t>2</m:t>
                        </m:r>
                      </m:sub>
                      <m:sup>
                        <m:r>
                          <a:rPr lang="vi-VN" b="0" i="1">
                            <a:latin typeface="Cambria Math" panose="02040503050406030204" pitchFamily="18" charset="0"/>
                          </a:rPr>
                          <m:t>2</m:t>
                        </m:r>
                      </m:sup>
                    </m:sSubSup>
                  </m:oMath>
                </a14:m>
                <a:r>
                  <a:rPr lang="en-US"/>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vi-VN" i="1">
                            <a:latin typeface="Cambria Math" panose="02040503050406030204" pitchFamily="18" charset="0"/>
                          </a:rPr>
                          <m:t>2</m:t>
                        </m:r>
                        <m:r>
                          <a:rPr lang="vi-VN" i="1">
                            <a:latin typeface="Cambria Math" panose="02040503050406030204" pitchFamily="18" charset="0"/>
                          </a:rPr>
                          <m:t>𝑚</m:t>
                        </m:r>
                      </m:den>
                    </m:f>
                    <m:r>
                      <a:rPr lang="vi-VN" i="1">
                        <a:latin typeface="Cambria Math" panose="02040503050406030204" pitchFamily="18" charset="0"/>
                      </a:rPr>
                      <m:t>∗</m:t>
                    </m:r>
                    <m:sSup>
                      <m:sSupPr>
                        <m:ctrlPr>
                          <a:rPr lang="vi-VN" i="1">
                            <a:latin typeface="Cambria Math" panose="02040503050406030204" pitchFamily="18" charset="0"/>
                          </a:rPr>
                        </m:ctrlPr>
                      </m:sSupPr>
                      <m:e>
                        <m:r>
                          <m:rPr>
                            <m:sty m:val="p"/>
                          </m:rPr>
                          <a:rPr lang="vi-VN" i="1">
                            <a:latin typeface="Cambria Math" panose="02040503050406030204" pitchFamily="18" charset="0"/>
                          </a:rPr>
                          <m:t>b</m:t>
                        </m:r>
                      </m:e>
                      <m:sup>
                        <m:r>
                          <a:rPr lang="vi-VN" b="0" i="1">
                            <a:latin typeface="Cambria Math" panose="02040503050406030204" pitchFamily="18" charset="0"/>
                          </a:rPr>
                          <m:t>2</m:t>
                        </m:r>
                      </m:sup>
                    </m:sSup>
                  </m:oMath>
                </a14:m>
                <a:endParaRPr lang="en-US"/>
              </a:p>
              <a:p>
                <a:pPr marL="0" indent="0">
                  <a:buNone/>
                </a:pPr>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211FC9B0-A0F4-F949-85CD-1FCDA647F7FF}"/>
                  </a:ext>
                </a:extLst>
              </p:cNvPr>
              <p:cNvSpPr>
                <a:spLocks noGrp="1" noRot="1" noChangeAspect="1" noMove="1" noResize="1" noEditPoints="1" noAdjustHandles="1" noChangeArrowheads="1" noChangeShapeType="1" noTextEdit="1"/>
              </p:cNvSpPr>
              <p:nvPr>
                <p:ph idx="1"/>
              </p:nvPr>
            </p:nvSpPr>
            <p:spPr>
              <a:blipFill>
                <a:blip r:embed="rId2"/>
                <a:stretch>
                  <a:fillRect t="-123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3A2C07F-25C2-8B43-A4B0-0B062920379F}"/>
                  </a:ext>
                </a:extLst>
              </p:cNvPr>
              <p:cNvSpPr/>
              <p:nvPr/>
            </p:nvSpPr>
            <p:spPr>
              <a:xfrm>
                <a:off x="3581400" y="3048000"/>
                <a:ext cx="3794052" cy="1322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vi-VN" sz="2800" i="1">
                              <a:solidFill>
                                <a:srgbClr val="FF0000"/>
                              </a:solidFill>
                              <a:latin typeface="Cambria Math" panose="02040503050406030204" pitchFamily="18" charset="0"/>
                            </a:rPr>
                          </m:ctrlPr>
                        </m:sSubSupPr>
                        <m:e>
                          <m:d>
                            <m:dPr>
                              <m:begChr m:val="‖"/>
                              <m:endChr m:val="‖"/>
                              <m:ctrlPr>
                                <a:rPr lang="vi-VN" sz="2800" i="1">
                                  <a:solidFill>
                                    <a:srgbClr val="FF0000"/>
                                  </a:solidFill>
                                  <a:latin typeface="Cambria Math" panose="02040503050406030204" pitchFamily="18" charset="0"/>
                                </a:rPr>
                              </m:ctrlPr>
                            </m:dPr>
                            <m:e>
                              <m:r>
                                <m:rPr>
                                  <m:sty m:val="p"/>
                                </m:rPr>
                                <a:rPr lang="vi-VN" sz="2800" i="1">
                                  <a:solidFill>
                                    <a:srgbClr val="FF0000"/>
                                  </a:solidFill>
                                  <a:latin typeface="Cambria Math" panose="02040503050406030204" pitchFamily="18" charset="0"/>
                                </a:rPr>
                                <m:t>w</m:t>
                              </m:r>
                            </m:e>
                          </m:d>
                        </m:e>
                        <m:sub>
                          <m:r>
                            <a:rPr lang="vi-VN" sz="2800" i="1">
                              <a:solidFill>
                                <a:srgbClr val="FF0000"/>
                              </a:solidFill>
                              <a:latin typeface="Cambria Math" panose="02040503050406030204" pitchFamily="18" charset="0"/>
                            </a:rPr>
                            <m:t>2</m:t>
                          </m:r>
                        </m:sub>
                        <m:sup>
                          <m:r>
                            <a:rPr lang="vi-VN" sz="2800" i="1">
                              <a:solidFill>
                                <a:srgbClr val="FF0000"/>
                              </a:solidFill>
                              <a:latin typeface="Cambria Math" panose="02040503050406030204" pitchFamily="18" charset="0"/>
                            </a:rPr>
                            <m:t>2</m:t>
                          </m:r>
                        </m:sup>
                      </m:sSubSup>
                      <m:r>
                        <a:rPr lang="vi-VN" sz="2800" b="0" i="1">
                          <a:solidFill>
                            <a:srgbClr val="FF0000"/>
                          </a:solidFill>
                          <a:latin typeface="Cambria Math" panose="02040503050406030204" pitchFamily="18" charset="0"/>
                        </a:rPr>
                        <m:t>=</m:t>
                      </m:r>
                      <m:nary>
                        <m:naryPr>
                          <m:chr m:val="∑"/>
                          <m:ctrlPr>
                            <a:rPr lang="vi-VN" sz="2800" b="0" i="1">
                              <a:solidFill>
                                <a:srgbClr val="FF0000"/>
                              </a:solidFill>
                              <a:latin typeface="Cambria Math" panose="02040503050406030204" pitchFamily="18" charset="0"/>
                            </a:rPr>
                          </m:ctrlPr>
                        </m:naryPr>
                        <m:sub>
                          <m:r>
                            <m:rPr>
                              <m:sty m:val="p"/>
                              <m:brk m:alnAt="23"/>
                            </m:rPr>
                            <a:rPr lang="vi-VN" sz="2800" i="1">
                              <a:solidFill>
                                <a:srgbClr val="FF0000"/>
                              </a:solidFill>
                              <a:latin typeface="Cambria Math" panose="02040503050406030204" pitchFamily="18" charset="0"/>
                            </a:rPr>
                            <m:t>j</m:t>
                          </m:r>
                          <m:r>
                            <a:rPr lang="vi-VN" sz="2800" b="0" i="1">
                              <a:solidFill>
                                <a:srgbClr val="FF0000"/>
                              </a:solidFill>
                              <a:latin typeface="Cambria Math" panose="02040503050406030204" pitchFamily="18" charset="0"/>
                            </a:rPr>
                            <m:t>=1</m:t>
                          </m:r>
                        </m:sub>
                        <m:sup>
                          <m:r>
                            <m:rPr>
                              <m:sty m:val="p"/>
                            </m:rPr>
                            <a:rPr lang="vi-VN" sz="2800" i="1">
                              <a:solidFill>
                                <a:srgbClr val="FF0000"/>
                              </a:solidFill>
                              <a:latin typeface="Cambria Math" panose="02040503050406030204" pitchFamily="18" charset="0"/>
                            </a:rPr>
                            <m:t>n</m:t>
                          </m:r>
                          <m:r>
                            <m:rPr>
                              <m:sty m:val="p"/>
                            </m:rPr>
                            <a:rPr lang="vi-VN" sz="2800" i="1" baseline="-25000">
                              <a:solidFill>
                                <a:srgbClr val="FF0000"/>
                              </a:solidFill>
                              <a:latin typeface="Cambria Math" panose="02040503050406030204" pitchFamily="18" charset="0"/>
                            </a:rPr>
                            <m:t>x</m:t>
                          </m:r>
                        </m:sup>
                        <m:e>
                          <m:sSubSup>
                            <m:sSubSupPr>
                              <m:ctrlPr>
                                <a:rPr lang="vi-VN" sz="2800" b="0" i="1">
                                  <a:solidFill>
                                    <a:srgbClr val="FF0000"/>
                                  </a:solidFill>
                                  <a:latin typeface="Cambria Math" panose="02040503050406030204" pitchFamily="18" charset="0"/>
                                </a:rPr>
                              </m:ctrlPr>
                            </m:sSubSupPr>
                            <m:e>
                              <m:r>
                                <m:rPr>
                                  <m:sty m:val="p"/>
                                </m:rPr>
                                <a:rPr lang="vi-VN" sz="2800" i="1">
                                  <a:solidFill>
                                    <a:srgbClr val="FF0000"/>
                                  </a:solidFill>
                                  <a:latin typeface="Cambria Math" panose="02040503050406030204" pitchFamily="18" charset="0"/>
                                </a:rPr>
                                <m:t>w</m:t>
                              </m:r>
                            </m:e>
                            <m:sub>
                              <m:r>
                                <m:rPr>
                                  <m:sty m:val="p"/>
                                </m:rPr>
                                <a:rPr lang="vi-VN" sz="2800" i="1">
                                  <a:solidFill>
                                    <a:srgbClr val="FF0000"/>
                                  </a:solidFill>
                                  <a:latin typeface="Cambria Math" panose="02040503050406030204" pitchFamily="18" charset="0"/>
                                </a:rPr>
                                <m:t>j</m:t>
                              </m:r>
                            </m:sub>
                            <m:sup>
                              <m:r>
                                <a:rPr lang="vi-VN" sz="2800" b="0" i="1">
                                  <a:solidFill>
                                    <a:srgbClr val="FF0000"/>
                                  </a:solidFill>
                                  <a:latin typeface="Cambria Math" panose="02040503050406030204" pitchFamily="18" charset="0"/>
                                </a:rPr>
                                <m:t>2</m:t>
                              </m:r>
                            </m:sup>
                          </m:sSubSup>
                        </m:e>
                      </m:nary>
                      <m:r>
                        <a:rPr lang="vi-VN" sz="2800" b="0" i="1">
                          <a:solidFill>
                            <a:srgbClr val="FF0000"/>
                          </a:solidFill>
                          <a:latin typeface="Cambria Math" panose="02040503050406030204" pitchFamily="18" charset="0"/>
                        </a:rPr>
                        <m:t>=</m:t>
                      </m:r>
                      <m:sSup>
                        <m:sSupPr>
                          <m:ctrlPr>
                            <a:rPr lang="vi-VN" sz="2800" b="0" i="1">
                              <a:solidFill>
                                <a:srgbClr val="FF0000"/>
                              </a:solidFill>
                              <a:latin typeface="Cambria Math" panose="02040503050406030204" pitchFamily="18" charset="0"/>
                            </a:rPr>
                          </m:ctrlPr>
                        </m:sSupPr>
                        <m:e>
                          <m:r>
                            <m:rPr>
                              <m:sty m:val="p"/>
                            </m:rPr>
                            <a:rPr lang="vi-VN" sz="2800" i="1">
                              <a:solidFill>
                                <a:srgbClr val="FF0000"/>
                              </a:solidFill>
                              <a:latin typeface="Cambria Math" panose="02040503050406030204" pitchFamily="18" charset="0"/>
                            </a:rPr>
                            <m:t>w</m:t>
                          </m:r>
                        </m:e>
                        <m:sup>
                          <m:r>
                            <m:rPr>
                              <m:sty m:val="p"/>
                            </m:rPr>
                            <a:rPr lang="vi-VN" sz="2800" i="1">
                              <a:solidFill>
                                <a:srgbClr val="FF0000"/>
                              </a:solidFill>
                              <a:latin typeface="Cambria Math" panose="02040503050406030204" pitchFamily="18" charset="0"/>
                            </a:rPr>
                            <m:t>T</m:t>
                          </m:r>
                        </m:sup>
                      </m:sSup>
                      <m:r>
                        <m:rPr>
                          <m:sty m:val="p"/>
                        </m:rPr>
                        <a:rPr lang="vi-VN" sz="2800" i="1">
                          <a:solidFill>
                            <a:srgbClr val="FF0000"/>
                          </a:solidFill>
                          <a:latin typeface="Cambria Math" panose="02040503050406030204" pitchFamily="18" charset="0"/>
                        </a:rPr>
                        <m:t>w</m:t>
                      </m:r>
                    </m:oMath>
                  </m:oMathPara>
                </a14:m>
                <a:endParaRPr lang="en-US" sz="2800">
                  <a:solidFill>
                    <a:srgbClr val="FF0000"/>
                  </a:solidFill>
                </a:endParaRPr>
              </a:p>
            </p:txBody>
          </p:sp>
        </mc:Choice>
        <mc:Fallback xmlns="">
          <p:sp>
            <p:nvSpPr>
              <p:cNvPr id="5" name="Rectangle 4">
                <a:extLst>
                  <a:ext uri="{FF2B5EF4-FFF2-40B4-BE49-F238E27FC236}">
                    <a16:creationId xmlns:a16="http://schemas.microsoft.com/office/drawing/2014/main" id="{F3A2C07F-25C2-8B43-A4B0-0B062920379F}"/>
                  </a:ext>
                </a:extLst>
              </p:cNvPr>
              <p:cNvSpPr>
                <a:spLocks noRot="1" noChangeAspect="1" noMove="1" noResize="1" noEditPoints="1" noAdjustHandles="1" noChangeArrowheads="1" noChangeShapeType="1" noTextEdit="1"/>
              </p:cNvSpPr>
              <p:nvPr/>
            </p:nvSpPr>
            <p:spPr>
              <a:xfrm>
                <a:off x="3581400" y="3048000"/>
                <a:ext cx="3794052" cy="1322606"/>
              </a:xfrm>
              <a:prstGeom prst="rect">
                <a:avLst/>
              </a:prstGeom>
              <a:blipFill>
                <a:blip r:embed="rId3"/>
                <a:stretch>
                  <a:fillRect t="-103846" b="-15384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BB89FCD-B420-2149-8806-D11C5422BBF9}"/>
              </a:ext>
            </a:extLst>
          </p:cNvPr>
          <p:cNvSpPr/>
          <p:nvPr/>
        </p:nvSpPr>
        <p:spPr>
          <a:xfrm>
            <a:off x="7543800" y="1676400"/>
            <a:ext cx="838200" cy="6096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3247ED8-4AD6-D042-83AC-4695423E0E86}"/>
              </a:ext>
            </a:extLst>
          </p:cNvPr>
          <p:cNvCxnSpPr>
            <a:stCxn id="6" idx="2"/>
            <a:endCxn id="5" idx="0"/>
          </p:cNvCxnSpPr>
          <p:nvPr/>
        </p:nvCxnSpPr>
        <p:spPr>
          <a:xfrm flipH="1">
            <a:off x="5478426" y="2286000"/>
            <a:ext cx="2484474" cy="762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4084A254-52A2-AE42-AB2D-E1D0AECECC52}"/>
              </a:ext>
            </a:extLst>
          </p:cNvPr>
          <p:cNvSpPr txBox="1"/>
          <p:nvPr/>
        </p:nvSpPr>
        <p:spPr>
          <a:xfrm>
            <a:off x="609600" y="3429000"/>
            <a:ext cx="2906565" cy="523220"/>
          </a:xfrm>
          <a:prstGeom prst="rect">
            <a:avLst/>
          </a:prstGeom>
          <a:noFill/>
        </p:spPr>
        <p:txBody>
          <a:bodyPr wrap="none" rtlCol="0">
            <a:spAutoFit/>
          </a:bodyPr>
          <a:lstStyle/>
          <a:p>
            <a:r>
              <a:rPr lang="en-US" sz="2800" i="1">
                <a:solidFill>
                  <a:srgbClr val="0066FF"/>
                </a:solidFill>
              </a:rPr>
              <a:t>L2 Regularzation</a:t>
            </a:r>
          </a:p>
        </p:txBody>
      </p:sp>
      <p:sp>
        <p:nvSpPr>
          <p:cNvPr id="10" name="Rectangle 9">
            <a:extLst>
              <a:ext uri="{FF2B5EF4-FFF2-40B4-BE49-F238E27FC236}">
                <a16:creationId xmlns:a16="http://schemas.microsoft.com/office/drawing/2014/main" id="{9205C141-3227-774A-9E30-95B5A6F8DAF3}"/>
              </a:ext>
            </a:extLst>
          </p:cNvPr>
          <p:cNvSpPr/>
          <p:nvPr/>
        </p:nvSpPr>
        <p:spPr>
          <a:xfrm>
            <a:off x="8686800" y="1600201"/>
            <a:ext cx="1219200" cy="8381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29743F50-4C71-8344-A33F-7AAF97814870}"/>
              </a:ext>
            </a:extLst>
          </p:cNvPr>
          <p:cNvSpPr txBox="1"/>
          <p:nvPr/>
        </p:nvSpPr>
        <p:spPr>
          <a:xfrm>
            <a:off x="7858125" y="3048000"/>
            <a:ext cx="4095750" cy="3046988"/>
          </a:xfrm>
          <a:prstGeom prst="rect">
            <a:avLst/>
          </a:prstGeom>
          <a:noFill/>
        </p:spPr>
        <p:txBody>
          <a:bodyPr wrap="square" rtlCol="0">
            <a:spAutoFit/>
          </a:bodyPr>
          <a:lstStyle/>
          <a:p>
            <a:r>
              <a:rPr lang="en-US" sz="2400">
                <a:solidFill>
                  <a:srgbClr val="0066FF"/>
                </a:solidFill>
              </a:rPr>
              <a:t>b là một </a:t>
            </a:r>
            <a:r>
              <a:rPr lang="en-US" sz="2400">
                <a:solidFill>
                  <a:srgbClr val="FF0000"/>
                </a:solidFill>
              </a:rPr>
              <a:t>số đơn lẻ (single number) </a:t>
            </a:r>
            <a:r>
              <a:rPr lang="en-US" sz="2400">
                <a:solidFill>
                  <a:srgbClr val="0066FF"/>
                </a:solidFill>
                <a:sym typeface="Wingdings" pitchFamily="2" charset="2"/>
              </a:rPr>
              <a:t> xét về kích thước, </a:t>
            </a:r>
            <a:r>
              <a:rPr lang="en-US" sz="2400">
                <a:solidFill>
                  <a:srgbClr val="FF0000"/>
                </a:solidFill>
                <a:sym typeface="Wingdings" pitchFamily="2" charset="2"/>
              </a:rPr>
              <a:t>b nhỏ hơn rất nhiều so với w </a:t>
            </a:r>
            <a:r>
              <a:rPr lang="en-US" sz="2400">
                <a:solidFill>
                  <a:srgbClr val="0066FF"/>
                </a:solidFill>
                <a:sym typeface="Wingdings" pitchFamily="2" charset="2"/>
              </a:rPr>
              <a:t>– vốn chứa rất nhiều tham số. Do đó, việc </a:t>
            </a:r>
            <a:r>
              <a:rPr lang="en-US" sz="2400">
                <a:solidFill>
                  <a:srgbClr val="FF0000"/>
                </a:solidFill>
                <a:sym typeface="Wingdings" pitchFamily="2" charset="2"/>
              </a:rPr>
              <a:t>chuẩn hoá b không ảnh hưởng đáng kể so với chuẩn hóa w</a:t>
            </a:r>
            <a:r>
              <a:rPr lang="en-US" sz="2400">
                <a:solidFill>
                  <a:srgbClr val="0066FF"/>
                </a:solidFill>
                <a:sym typeface="Wingdings" pitchFamily="2" charset="2"/>
              </a:rPr>
              <a:t>  </a:t>
            </a:r>
            <a:r>
              <a:rPr lang="en-US" sz="2400">
                <a:solidFill>
                  <a:srgbClr val="008000"/>
                </a:solidFill>
                <a:sym typeface="Wingdings" pitchFamily="2" charset="2"/>
              </a:rPr>
              <a:t>có thể bỏ đi. </a:t>
            </a:r>
            <a:endParaRPr lang="en-US" sz="2400">
              <a:solidFill>
                <a:srgbClr val="008000"/>
              </a:solidFill>
            </a:endParaRPr>
          </a:p>
        </p:txBody>
      </p:sp>
      <p:sp>
        <p:nvSpPr>
          <p:cNvPr id="12" name="Up-Down Arrow 11">
            <a:extLst>
              <a:ext uri="{FF2B5EF4-FFF2-40B4-BE49-F238E27FC236}">
                <a16:creationId xmlns:a16="http://schemas.microsoft.com/office/drawing/2014/main" id="{DE145F34-BD49-DF4C-8E3B-8309E2CBD443}"/>
              </a:ext>
            </a:extLst>
          </p:cNvPr>
          <p:cNvSpPr/>
          <p:nvPr/>
        </p:nvSpPr>
        <p:spPr>
          <a:xfrm>
            <a:off x="9272478" y="2514599"/>
            <a:ext cx="294665" cy="5334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A47AEED-D12A-C642-89EF-58B01DCF6A40}"/>
              </a:ext>
            </a:extLst>
          </p:cNvPr>
          <p:cNvSpPr txBox="1"/>
          <p:nvPr/>
        </p:nvSpPr>
        <p:spPr>
          <a:xfrm>
            <a:off x="609600" y="4084429"/>
            <a:ext cx="2885726" cy="461665"/>
          </a:xfrm>
          <a:prstGeom prst="rect">
            <a:avLst/>
          </a:prstGeom>
          <a:noFill/>
        </p:spPr>
        <p:txBody>
          <a:bodyPr wrap="none" rtlCol="0">
            <a:spAutoFit/>
          </a:bodyPr>
          <a:lstStyle/>
          <a:p>
            <a:r>
              <a:rPr lang="en-US" sz="2400" b="1" i="1">
                <a:solidFill>
                  <a:srgbClr val="008000"/>
                </a:solidFill>
              </a:rPr>
              <a:t>Ridge Regression</a:t>
            </a:r>
            <a:r>
              <a:rPr lang="en-US" sz="2400">
                <a:solidFill>
                  <a:srgbClr val="008000"/>
                </a:solidFill>
              </a:rPr>
              <a:t>.</a:t>
            </a:r>
          </a:p>
        </p:txBody>
      </p:sp>
    </p:spTree>
    <p:extLst>
      <p:ext uri="{BB962C8B-B14F-4D97-AF65-F5344CB8AC3E}">
        <p14:creationId xmlns:p14="http://schemas.microsoft.com/office/powerpoint/2010/main" val="11010296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0A9E-3E6F-1146-9C14-9ABBF0AC5C75}"/>
              </a:ext>
            </a:extLst>
          </p:cNvPr>
          <p:cNvSpPr>
            <a:spLocks noGrp="1"/>
          </p:cNvSpPr>
          <p:nvPr>
            <p:ph type="title"/>
          </p:nvPr>
        </p:nvSpPr>
        <p:spPr/>
        <p:txBody>
          <a:bodyPr/>
          <a:lstStyle/>
          <a:p>
            <a:r>
              <a:rPr lang="en-US">
                <a:solidFill>
                  <a:srgbClr val="FF0000"/>
                </a:solidFill>
              </a:rPr>
              <a:t>NỘI DUNG</a:t>
            </a:r>
          </a:p>
        </p:txBody>
      </p:sp>
      <p:sp>
        <p:nvSpPr>
          <p:cNvPr id="3" name="Content Placeholder 2">
            <a:extLst>
              <a:ext uri="{FF2B5EF4-FFF2-40B4-BE49-F238E27FC236}">
                <a16:creationId xmlns:a16="http://schemas.microsoft.com/office/drawing/2014/main" id="{754E9F1B-A3D7-544F-BF37-EA888805BBE4}"/>
              </a:ext>
            </a:extLst>
          </p:cNvPr>
          <p:cNvSpPr>
            <a:spLocks noGrp="1"/>
          </p:cNvSpPr>
          <p:nvPr>
            <p:ph idx="1"/>
          </p:nvPr>
        </p:nvSpPr>
        <p:spPr/>
        <p:txBody>
          <a:bodyPr/>
          <a:lstStyle/>
          <a:p>
            <a:pPr marL="514350" indent="-514350">
              <a:lnSpc>
                <a:spcPct val="150000"/>
              </a:lnSpc>
              <a:buFont typeface="+mj-lt"/>
              <a:buAutoNum type="arabicPeriod"/>
            </a:pPr>
            <a:r>
              <a:rPr lang="en-US" dirty="0" err="1"/>
              <a:t>Phân</a:t>
            </a:r>
            <a:r>
              <a:rPr lang="en-US" dirty="0"/>
              <a:t> chia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a:t>
            </a:r>
          </a:p>
          <a:p>
            <a:pPr marL="514350" indent="-514350">
              <a:lnSpc>
                <a:spcPct val="150000"/>
              </a:lnSpc>
              <a:buFont typeface="+mj-lt"/>
              <a:buAutoNum type="arabicPeriod"/>
            </a:pPr>
            <a:r>
              <a:rPr lang="en-US" dirty="0">
                <a:solidFill>
                  <a:srgbClr val="FF0000"/>
                </a:solidFill>
              </a:rPr>
              <a:t>Deep learning error.</a:t>
            </a:r>
          </a:p>
          <a:p>
            <a:pPr marL="514350" indent="-514350">
              <a:lnSpc>
                <a:spcPct val="150000"/>
              </a:lnSpc>
              <a:buFont typeface="+mj-lt"/>
              <a:buAutoNum type="arabicPeriod"/>
            </a:pPr>
            <a:r>
              <a:rPr lang="en-US" dirty="0" err="1"/>
              <a:t>Chuẩn</a:t>
            </a:r>
            <a:r>
              <a:rPr lang="en-US" dirty="0"/>
              <a:t> </a:t>
            </a:r>
            <a:r>
              <a:rPr lang="en-US" dirty="0" err="1"/>
              <a:t>hoá</a:t>
            </a:r>
            <a:r>
              <a:rPr lang="en-US" dirty="0"/>
              <a:t> </a:t>
            </a:r>
            <a:r>
              <a:rPr lang="en-US" dirty="0" err="1"/>
              <a:t>mạng</a:t>
            </a:r>
            <a:r>
              <a:rPr lang="en-US" dirty="0"/>
              <a:t> neural (</a:t>
            </a:r>
            <a:r>
              <a:rPr lang="en-US" dirty="0" err="1"/>
              <a:t>Regulazation</a:t>
            </a:r>
            <a:r>
              <a:rPr lang="en-US" dirty="0"/>
              <a:t>)</a:t>
            </a:r>
          </a:p>
          <a:p>
            <a:pPr marL="514350" indent="-514350">
              <a:lnSpc>
                <a:spcPct val="150000"/>
              </a:lnSpc>
              <a:buFont typeface="+mj-lt"/>
              <a:buAutoNum type="arabicPeriod"/>
            </a:pPr>
            <a:r>
              <a:rPr lang="en-US" dirty="0" err="1">
                <a:solidFill>
                  <a:srgbClr val="FF0000"/>
                </a:solidFill>
              </a:rPr>
              <a:t>Khởi</a:t>
            </a:r>
            <a:r>
              <a:rPr lang="en-US" dirty="0">
                <a:solidFill>
                  <a:srgbClr val="FF0000"/>
                </a:solidFill>
              </a:rPr>
              <a:t> </a:t>
            </a:r>
            <a:r>
              <a:rPr lang="en-US" dirty="0" err="1">
                <a:solidFill>
                  <a:srgbClr val="FF0000"/>
                </a:solidFill>
              </a:rPr>
              <a:t>tạo</a:t>
            </a:r>
            <a:r>
              <a:rPr lang="en-US" dirty="0">
                <a:solidFill>
                  <a:srgbClr val="FF0000"/>
                </a:solidFill>
              </a:rPr>
              <a:t> </a:t>
            </a:r>
            <a:r>
              <a:rPr lang="en-US" dirty="0" err="1">
                <a:solidFill>
                  <a:srgbClr val="FF0000"/>
                </a:solidFill>
              </a:rPr>
              <a:t>trọng</a:t>
            </a:r>
            <a:r>
              <a:rPr lang="en-US" dirty="0">
                <a:solidFill>
                  <a:srgbClr val="FF0000"/>
                </a:solidFill>
              </a:rPr>
              <a:t> </a:t>
            </a:r>
            <a:r>
              <a:rPr lang="en-US" dirty="0" err="1">
                <a:solidFill>
                  <a:srgbClr val="FF0000"/>
                </a:solidFill>
              </a:rPr>
              <a:t>số</a:t>
            </a:r>
            <a:r>
              <a:rPr lang="en-US" dirty="0">
                <a:solidFill>
                  <a:srgbClr val="FF0000"/>
                </a:solidFill>
              </a:rPr>
              <a:t>.</a:t>
            </a:r>
          </a:p>
        </p:txBody>
      </p:sp>
    </p:spTree>
    <p:extLst>
      <p:ext uri="{BB962C8B-B14F-4D97-AF65-F5344CB8AC3E}">
        <p14:creationId xmlns:p14="http://schemas.microsoft.com/office/powerpoint/2010/main" val="137479580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0BB5-34B5-FE45-BE09-A7C0CB0CA79D}"/>
              </a:ext>
            </a:extLst>
          </p:cNvPr>
          <p:cNvSpPr>
            <a:spLocks noGrp="1"/>
          </p:cNvSpPr>
          <p:nvPr>
            <p:ph type="title"/>
          </p:nvPr>
        </p:nvSpPr>
        <p:spPr/>
        <p:txBody>
          <a:bodyPr/>
          <a:lstStyle/>
          <a:p>
            <a:r>
              <a:rPr lang="en-US"/>
              <a:t>Chuẩn hoá L1 cho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1FC9B0-A0F4-F949-85CD-1FCDA647F7FF}"/>
                  </a:ext>
                </a:extLst>
              </p:cNvPr>
              <p:cNvSpPr>
                <a:spLocks noGrp="1"/>
              </p:cNvSpPr>
              <p:nvPr>
                <p:ph idx="1"/>
              </p:nvPr>
            </p:nvSpPr>
            <p:spPr/>
            <p:txBody>
              <a:bodyPr/>
              <a:lstStyle/>
              <a:p>
                <a:pPr marL="0" indent="0" algn="ctr">
                  <a:buNone/>
                </a:pPr>
                <a:r>
                  <a:rPr lang="en-US">
                    <a:solidFill>
                      <a:srgbClr val="FF0000"/>
                    </a:solidFill>
                  </a:rPr>
                  <a:t>J(w,b)</a:t>
                </a:r>
                <a:r>
                  <a:rPr lang="en-US"/>
                  <a:t> = </a:t>
                </a:r>
                <a14:m>
                  <m:oMath xmlns:m="http://schemas.openxmlformats.org/officeDocument/2006/math">
                    <m:f>
                      <m:fPr>
                        <m:ctrlPr>
                          <a:rPr lang="en-US" i="1">
                            <a:latin typeface="Cambria Math" panose="02040503050406030204" pitchFamily="18" charset="0"/>
                          </a:rPr>
                        </m:ctrlPr>
                      </m:fPr>
                      <m:num>
                        <m:r>
                          <a:rPr lang="vi-VN" i="1">
                            <a:latin typeface="Cambria Math" panose="02040503050406030204" pitchFamily="18" charset="0"/>
                          </a:rPr>
                          <m:t>1</m:t>
                        </m:r>
                      </m:num>
                      <m:den>
                        <m:r>
                          <m:rPr>
                            <m:sty m:val="p"/>
                          </m:rPr>
                          <a:rPr lang="en-US" i="1">
                            <a:latin typeface="Cambria Math" panose="02040503050406030204" pitchFamily="18" charset="0"/>
                          </a:rPr>
                          <m:t>m</m:t>
                        </m:r>
                      </m:den>
                    </m:f>
                    <m:nary>
                      <m:naryPr>
                        <m:chr m:val="∑"/>
                        <m:ctrlPr>
                          <a:rPr lang="en-US" i="1">
                            <a:latin typeface="Cambria Math" panose="02040503050406030204" pitchFamily="18" charset="0"/>
                          </a:rPr>
                        </m:ctrlPr>
                      </m:naryPr>
                      <m:sub>
                        <m:r>
                          <m:rPr>
                            <m:sty m:val="p"/>
                            <m:brk m:alnAt="23"/>
                          </m:rPr>
                          <a:rPr lang="en-US" i="1">
                            <a:latin typeface="Cambria Math" panose="02040503050406030204" pitchFamily="18" charset="0"/>
                          </a:rPr>
                          <m:t>i</m:t>
                        </m:r>
                        <m:r>
                          <a:rPr lang="vi-VN" i="1">
                            <a:latin typeface="Cambria Math" panose="02040503050406030204" pitchFamily="18" charset="0"/>
                          </a:rPr>
                          <m:t>=1</m:t>
                        </m:r>
                      </m:sub>
                      <m:sup>
                        <m:r>
                          <m:rPr>
                            <m:sty m:val="p"/>
                          </m:rPr>
                          <a:rPr lang="en-US" i="1">
                            <a:latin typeface="Cambria Math" panose="02040503050406030204" pitchFamily="18" charset="0"/>
                          </a:rPr>
                          <m:t>m</m:t>
                        </m:r>
                      </m:sup>
                      <m:e>
                        <m:r>
                          <m:rPr>
                            <m:sty m:val="p"/>
                          </m:rPr>
                          <a:rPr lang="en-US" i="1">
                            <a:latin typeface="Cambria Math" panose="02040503050406030204" pitchFamily="18" charset="0"/>
                          </a:rPr>
                          <m:t>L</m:t>
                        </m:r>
                        <m:r>
                          <a:rPr lang="vi-VN" i="1">
                            <a:latin typeface="Cambria Math" panose="02040503050406030204" pitchFamily="18" charset="0"/>
                          </a:rPr>
                          <m:t>(</m:t>
                        </m:r>
                        <m:sSup>
                          <m:sSupPr>
                            <m:ctrlPr>
                              <a:rPr lang="vi-VN" i="1">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m:rPr>
                                    <m:sty m:val="p"/>
                                  </m:rPr>
                                  <a:rPr lang="vi-VN">
                                    <a:solidFill>
                                      <a:srgbClr val="FF0000"/>
                                    </a:solidFill>
                                    <a:latin typeface="Cambria Math" panose="02040503050406030204" pitchFamily="18" charset="0"/>
                                  </a:rPr>
                                  <m:t>y</m:t>
                                </m:r>
                              </m:e>
                            </m:acc>
                          </m:e>
                          <m:sup>
                            <m:r>
                              <a:rPr lang="vi-VN" i="1">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i</m:t>
                            </m:r>
                            <m:r>
                              <a:rPr lang="vi-VN" i="1">
                                <a:solidFill>
                                  <a:srgbClr val="FF0000"/>
                                </a:solidFill>
                                <a:latin typeface="Cambria Math" panose="02040503050406030204" pitchFamily="18" charset="0"/>
                              </a:rPr>
                              <m:t>)</m:t>
                            </m:r>
                          </m:sup>
                        </m:sSup>
                        <m:r>
                          <m:rPr>
                            <m:nor/>
                          </m:rPr>
                          <a:rPr lang="en-US">
                            <a:solidFill>
                              <a:srgbClr val="FF0000"/>
                            </a:solidFill>
                          </a:rPr>
                          <m:t>, </m:t>
                        </m:r>
                        <m:sSup>
                          <m:sSupPr>
                            <m:ctrlPr>
                              <a:rPr lang="en-US" i="1">
                                <a:solidFill>
                                  <a:srgbClr val="FF0000"/>
                                </a:solidFill>
                                <a:latin typeface="Cambria Math" panose="02040503050406030204" pitchFamily="18" charset="0"/>
                              </a:rPr>
                            </m:ctrlPr>
                          </m:sSupPr>
                          <m:e>
                            <m:r>
                              <m:rPr>
                                <m:nor/>
                              </m:rPr>
                              <a:rPr lang="en-US">
                                <a:solidFill>
                                  <a:srgbClr val="FF0000"/>
                                </a:solidFill>
                              </a:rPr>
                              <m:t>y</m:t>
                            </m:r>
                          </m:e>
                          <m:sup>
                            <m:r>
                              <a:rPr lang="vi-VN" i="1">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i</m:t>
                            </m:r>
                            <m:r>
                              <a:rPr lang="vi-VN" i="1">
                                <a:solidFill>
                                  <a:srgbClr val="FF0000"/>
                                </a:solidFill>
                                <a:latin typeface="Cambria Math" panose="02040503050406030204" pitchFamily="18" charset="0"/>
                              </a:rPr>
                              <m:t>)</m:t>
                            </m:r>
                          </m:sup>
                        </m:sSup>
                        <m:r>
                          <a:rPr lang="vi-VN" i="1">
                            <a:latin typeface="Cambria Math" panose="02040503050406030204" pitchFamily="18" charset="0"/>
                          </a:rPr>
                          <m:t>)</m:t>
                        </m:r>
                      </m:e>
                    </m:nary>
                  </m:oMath>
                </a14:m>
                <a:r>
                  <a:rPr lang="en-US"/>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vi-VN" b="0" i="1">
                            <a:latin typeface="Cambria Math" panose="02040503050406030204" pitchFamily="18" charset="0"/>
                          </a:rPr>
                          <m:t>2</m:t>
                        </m:r>
                        <m:r>
                          <a:rPr lang="vi-VN" b="0" i="1">
                            <a:latin typeface="Cambria Math" panose="02040503050406030204" pitchFamily="18" charset="0"/>
                          </a:rPr>
                          <m:t>𝑚</m:t>
                        </m:r>
                      </m:den>
                    </m:f>
                    <m:r>
                      <a:rPr lang="vi-VN" b="0" i="1">
                        <a:latin typeface="Cambria Math" panose="02040503050406030204" pitchFamily="18" charset="0"/>
                      </a:rPr>
                      <m:t>∗</m:t>
                    </m:r>
                    <m:sSub>
                      <m:sSubPr>
                        <m:ctrlPr>
                          <a:rPr lang="vi-VN" b="0" i="1">
                            <a:latin typeface="Cambria Math" panose="02040503050406030204" pitchFamily="18" charset="0"/>
                          </a:rPr>
                        </m:ctrlPr>
                      </m:sSubPr>
                      <m:e>
                        <m:d>
                          <m:dPr>
                            <m:begChr m:val="‖"/>
                            <m:endChr m:val="‖"/>
                            <m:ctrlPr>
                              <a:rPr lang="vi-VN" i="1">
                                <a:latin typeface="Cambria Math" panose="02040503050406030204" pitchFamily="18" charset="0"/>
                              </a:rPr>
                            </m:ctrlPr>
                          </m:dPr>
                          <m:e>
                            <m:r>
                              <m:rPr>
                                <m:sty m:val="p"/>
                              </m:rPr>
                              <a:rPr lang="vi-VN" i="1">
                                <a:latin typeface="Cambria Math" panose="02040503050406030204" pitchFamily="18" charset="0"/>
                              </a:rPr>
                              <m:t>w</m:t>
                            </m:r>
                          </m:e>
                        </m:d>
                      </m:e>
                      <m:sub>
                        <m:r>
                          <a:rPr lang="vi-VN" b="0" i="1">
                            <a:latin typeface="Cambria Math" panose="02040503050406030204" pitchFamily="18" charset="0"/>
                          </a:rPr>
                          <m:t>1</m:t>
                        </m:r>
                      </m:sub>
                    </m:sSub>
                  </m:oMath>
                </a14:m>
                <a:endParaRPr lang="en-US"/>
              </a:p>
              <a:p>
                <a:pPr marL="0" indent="0">
                  <a:buNone/>
                </a:pPr>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211FC9B0-A0F4-F949-85CD-1FCDA647F7FF}"/>
                  </a:ext>
                </a:extLst>
              </p:cNvPr>
              <p:cNvSpPr>
                <a:spLocks noGrp="1" noRot="1" noChangeAspect="1" noMove="1" noResize="1" noEditPoints="1" noAdjustHandles="1" noChangeArrowheads="1" noChangeShapeType="1" noTextEdit="1"/>
              </p:cNvSpPr>
              <p:nvPr>
                <p:ph idx="1"/>
              </p:nvPr>
            </p:nvSpPr>
            <p:spPr>
              <a:blipFill>
                <a:blip r:embed="rId2"/>
                <a:stretch>
                  <a:fillRect t="-123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3A2C07F-25C2-8B43-A4B0-0B062920379F}"/>
                  </a:ext>
                </a:extLst>
              </p:cNvPr>
              <p:cNvSpPr/>
              <p:nvPr/>
            </p:nvSpPr>
            <p:spPr>
              <a:xfrm>
                <a:off x="3581400" y="3048000"/>
                <a:ext cx="2608022" cy="1322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vi-VN" sz="2800" i="1">
                              <a:solidFill>
                                <a:srgbClr val="FF0000"/>
                              </a:solidFill>
                              <a:latin typeface="Cambria Math" panose="02040503050406030204" pitchFamily="18" charset="0"/>
                            </a:rPr>
                          </m:ctrlPr>
                        </m:sSubPr>
                        <m:e>
                          <m:d>
                            <m:dPr>
                              <m:begChr m:val="‖"/>
                              <m:endChr m:val="‖"/>
                              <m:ctrlPr>
                                <a:rPr lang="vi-VN" sz="2800" i="1">
                                  <a:solidFill>
                                    <a:srgbClr val="FF0000"/>
                                  </a:solidFill>
                                  <a:latin typeface="Cambria Math" panose="02040503050406030204" pitchFamily="18" charset="0"/>
                                </a:rPr>
                              </m:ctrlPr>
                            </m:dPr>
                            <m:e>
                              <m:r>
                                <m:rPr>
                                  <m:sty m:val="p"/>
                                </m:rPr>
                                <a:rPr lang="vi-VN" sz="2800" i="1">
                                  <a:solidFill>
                                    <a:srgbClr val="FF0000"/>
                                  </a:solidFill>
                                  <a:latin typeface="Cambria Math" panose="02040503050406030204" pitchFamily="18" charset="0"/>
                                </a:rPr>
                                <m:t>w</m:t>
                              </m:r>
                            </m:e>
                          </m:d>
                        </m:e>
                        <m:sub>
                          <m:r>
                            <a:rPr lang="vi-VN" sz="2800" i="1">
                              <a:solidFill>
                                <a:srgbClr val="FF0000"/>
                              </a:solidFill>
                              <a:latin typeface="Cambria Math" panose="02040503050406030204" pitchFamily="18" charset="0"/>
                            </a:rPr>
                            <m:t>1</m:t>
                          </m:r>
                        </m:sub>
                      </m:sSub>
                      <m:r>
                        <a:rPr lang="vi-VN" sz="2800" b="0" i="1">
                          <a:solidFill>
                            <a:srgbClr val="FF0000"/>
                          </a:solidFill>
                          <a:latin typeface="Cambria Math" panose="02040503050406030204" pitchFamily="18" charset="0"/>
                        </a:rPr>
                        <m:t>=</m:t>
                      </m:r>
                      <m:nary>
                        <m:naryPr>
                          <m:chr m:val="∑"/>
                          <m:ctrlPr>
                            <a:rPr lang="vi-VN" sz="2800" b="0" i="1">
                              <a:solidFill>
                                <a:srgbClr val="FF0000"/>
                              </a:solidFill>
                              <a:latin typeface="Cambria Math" panose="02040503050406030204" pitchFamily="18" charset="0"/>
                            </a:rPr>
                          </m:ctrlPr>
                        </m:naryPr>
                        <m:sub>
                          <m:r>
                            <m:rPr>
                              <m:sty m:val="p"/>
                              <m:brk m:alnAt="23"/>
                            </m:rPr>
                            <a:rPr lang="vi-VN" sz="2800" i="1">
                              <a:solidFill>
                                <a:srgbClr val="FF0000"/>
                              </a:solidFill>
                              <a:latin typeface="Cambria Math" panose="02040503050406030204" pitchFamily="18" charset="0"/>
                            </a:rPr>
                            <m:t>j</m:t>
                          </m:r>
                          <m:r>
                            <a:rPr lang="vi-VN" sz="2800" b="0" i="1">
                              <a:solidFill>
                                <a:srgbClr val="FF0000"/>
                              </a:solidFill>
                              <a:latin typeface="Cambria Math" panose="02040503050406030204" pitchFamily="18" charset="0"/>
                            </a:rPr>
                            <m:t>=1</m:t>
                          </m:r>
                        </m:sub>
                        <m:sup>
                          <m:r>
                            <m:rPr>
                              <m:sty m:val="p"/>
                            </m:rPr>
                            <a:rPr lang="vi-VN" sz="2800" i="1">
                              <a:solidFill>
                                <a:srgbClr val="FF0000"/>
                              </a:solidFill>
                              <a:latin typeface="Cambria Math" panose="02040503050406030204" pitchFamily="18" charset="0"/>
                            </a:rPr>
                            <m:t>n</m:t>
                          </m:r>
                          <m:r>
                            <m:rPr>
                              <m:sty m:val="p"/>
                            </m:rPr>
                            <a:rPr lang="vi-VN" sz="2800" i="1" baseline="-25000">
                              <a:solidFill>
                                <a:srgbClr val="FF0000"/>
                              </a:solidFill>
                              <a:latin typeface="Cambria Math" panose="02040503050406030204" pitchFamily="18" charset="0"/>
                            </a:rPr>
                            <m:t>x</m:t>
                          </m:r>
                        </m:sup>
                        <m:e>
                          <m:r>
                            <a:rPr lang="vi-VN" sz="2800" b="0" i="1">
                              <a:solidFill>
                                <a:srgbClr val="FF0000"/>
                              </a:solidFill>
                              <a:latin typeface="Cambria Math" panose="02040503050406030204" pitchFamily="18" charset="0"/>
                            </a:rPr>
                            <m:t>|</m:t>
                          </m:r>
                          <m:r>
                            <m:rPr>
                              <m:sty m:val="p"/>
                            </m:rPr>
                            <a:rPr lang="vi-VN" sz="2800" i="1">
                              <a:solidFill>
                                <a:srgbClr val="FF0000"/>
                              </a:solidFill>
                              <a:latin typeface="Cambria Math" panose="02040503050406030204" pitchFamily="18" charset="0"/>
                            </a:rPr>
                            <m:t>w</m:t>
                          </m:r>
                          <m:r>
                            <a:rPr lang="vi-VN" sz="2800" b="0" i="1">
                              <a:solidFill>
                                <a:srgbClr val="FF0000"/>
                              </a:solidFill>
                              <a:latin typeface="Cambria Math" panose="02040503050406030204" pitchFamily="18" charset="0"/>
                            </a:rPr>
                            <m:t>|</m:t>
                          </m:r>
                        </m:e>
                      </m:nary>
                    </m:oMath>
                  </m:oMathPara>
                </a14:m>
                <a:endParaRPr lang="en-US" sz="2800">
                  <a:solidFill>
                    <a:srgbClr val="FF0000"/>
                  </a:solidFill>
                </a:endParaRPr>
              </a:p>
            </p:txBody>
          </p:sp>
        </mc:Choice>
        <mc:Fallback xmlns="">
          <p:sp>
            <p:nvSpPr>
              <p:cNvPr id="5" name="Rectangle 4">
                <a:extLst>
                  <a:ext uri="{FF2B5EF4-FFF2-40B4-BE49-F238E27FC236}">
                    <a16:creationId xmlns:a16="http://schemas.microsoft.com/office/drawing/2014/main" id="{F3A2C07F-25C2-8B43-A4B0-0B062920379F}"/>
                  </a:ext>
                </a:extLst>
              </p:cNvPr>
              <p:cNvSpPr>
                <a:spLocks noRot="1" noChangeAspect="1" noMove="1" noResize="1" noEditPoints="1" noAdjustHandles="1" noChangeArrowheads="1" noChangeShapeType="1" noTextEdit="1"/>
              </p:cNvSpPr>
              <p:nvPr/>
            </p:nvSpPr>
            <p:spPr>
              <a:xfrm>
                <a:off x="3581400" y="3048000"/>
                <a:ext cx="2608022" cy="1322606"/>
              </a:xfrm>
              <a:prstGeom prst="rect">
                <a:avLst/>
              </a:prstGeom>
              <a:blipFill>
                <a:blip r:embed="rId3"/>
                <a:stretch>
                  <a:fillRect t="-103846" r="-6796" b="-15384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BB89FCD-B420-2149-8806-D11C5422BBF9}"/>
              </a:ext>
            </a:extLst>
          </p:cNvPr>
          <p:cNvSpPr/>
          <p:nvPr/>
        </p:nvSpPr>
        <p:spPr>
          <a:xfrm>
            <a:off x="7543800" y="1600201"/>
            <a:ext cx="1600200" cy="7619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3247ED8-4AD6-D042-83AC-4695423E0E86}"/>
              </a:ext>
            </a:extLst>
          </p:cNvPr>
          <p:cNvCxnSpPr>
            <a:cxnSpLocks/>
            <a:stCxn id="6" idx="2"/>
            <a:endCxn id="5" idx="3"/>
          </p:cNvCxnSpPr>
          <p:nvPr/>
        </p:nvCxnSpPr>
        <p:spPr>
          <a:xfrm flipH="1">
            <a:off x="6189422" y="2362200"/>
            <a:ext cx="2154478" cy="13471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4084A254-52A2-AE42-AB2D-E1D0AECECC52}"/>
              </a:ext>
            </a:extLst>
          </p:cNvPr>
          <p:cNvSpPr txBox="1"/>
          <p:nvPr/>
        </p:nvSpPr>
        <p:spPr>
          <a:xfrm>
            <a:off x="609600" y="3429000"/>
            <a:ext cx="2906565" cy="523220"/>
          </a:xfrm>
          <a:prstGeom prst="rect">
            <a:avLst/>
          </a:prstGeom>
          <a:noFill/>
        </p:spPr>
        <p:txBody>
          <a:bodyPr wrap="none" rtlCol="0">
            <a:spAutoFit/>
          </a:bodyPr>
          <a:lstStyle/>
          <a:p>
            <a:r>
              <a:rPr lang="en-US" sz="2800" i="1">
                <a:solidFill>
                  <a:srgbClr val="0066FF"/>
                </a:solidFill>
              </a:rPr>
              <a:t>L1 Regularzation</a:t>
            </a:r>
          </a:p>
        </p:txBody>
      </p:sp>
      <p:sp>
        <p:nvSpPr>
          <p:cNvPr id="15" name="TextBox 14">
            <a:extLst>
              <a:ext uri="{FF2B5EF4-FFF2-40B4-BE49-F238E27FC236}">
                <a16:creationId xmlns:a16="http://schemas.microsoft.com/office/drawing/2014/main" id="{C1178810-73DA-A34C-B2C1-5DDD5376DFA4}"/>
              </a:ext>
            </a:extLst>
          </p:cNvPr>
          <p:cNvSpPr txBox="1"/>
          <p:nvPr/>
        </p:nvSpPr>
        <p:spPr>
          <a:xfrm>
            <a:off x="622300" y="4710116"/>
            <a:ext cx="10960100" cy="1200329"/>
          </a:xfrm>
          <a:prstGeom prst="rect">
            <a:avLst/>
          </a:prstGeom>
          <a:noFill/>
        </p:spPr>
        <p:txBody>
          <a:bodyPr wrap="square" rtlCol="0">
            <a:spAutoFit/>
          </a:bodyPr>
          <a:lstStyle/>
          <a:p>
            <a:r>
              <a:rPr lang="en-US" sz="2400">
                <a:solidFill>
                  <a:srgbClr val="0066FF"/>
                </a:solidFill>
              </a:rPr>
              <a:t>Trong trường hợp này, </a:t>
            </a:r>
            <a:r>
              <a:rPr lang="en-US" sz="2400" b="1">
                <a:solidFill>
                  <a:srgbClr val="FF0000"/>
                </a:solidFill>
              </a:rPr>
              <a:t>w là một ma trận thưa (sparse matrix)</a:t>
            </a:r>
            <a:r>
              <a:rPr lang="en-US" sz="2400" b="1">
                <a:solidFill>
                  <a:srgbClr val="0066FF"/>
                </a:solidFill>
              </a:rPr>
              <a:t> </a:t>
            </a:r>
            <a:r>
              <a:rPr lang="en-US" sz="2400">
                <a:solidFill>
                  <a:srgbClr val="0066FF"/>
                </a:solidFill>
              </a:rPr>
              <a:t>– là một ma trận mà hầu hết các phần tử bằng 0. Nguợc lại với ma trận thưa là </a:t>
            </a:r>
            <a:r>
              <a:rPr lang="en-US" sz="2400">
                <a:solidFill>
                  <a:srgbClr val="FF0000"/>
                </a:solidFill>
              </a:rPr>
              <a:t>ma trận dày đặc (dense matrix), nơi mà hầu hết các phần tử khác 0. </a:t>
            </a:r>
          </a:p>
        </p:txBody>
      </p:sp>
      <p:sp>
        <p:nvSpPr>
          <p:cNvPr id="16" name="Rectangle 15">
            <a:extLst>
              <a:ext uri="{FF2B5EF4-FFF2-40B4-BE49-F238E27FC236}">
                <a16:creationId xmlns:a16="http://schemas.microsoft.com/office/drawing/2014/main" id="{2C197EF9-590F-FF4B-A585-4939736AB889}"/>
              </a:ext>
            </a:extLst>
          </p:cNvPr>
          <p:cNvSpPr/>
          <p:nvPr/>
        </p:nvSpPr>
        <p:spPr>
          <a:xfrm>
            <a:off x="622300" y="4032732"/>
            <a:ext cx="2836033" cy="461665"/>
          </a:xfrm>
          <a:prstGeom prst="rect">
            <a:avLst/>
          </a:prstGeom>
        </p:spPr>
        <p:txBody>
          <a:bodyPr wrap="none">
            <a:spAutoFit/>
          </a:bodyPr>
          <a:lstStyle/>
          <a:p>
            <a:r>
              <a:rPr lang="en-US" sz="2400" b="1" i="1">
                <a:solidFill>
                  <a:srgbClr val="008000"/>
                </a:solidFill>
              </a:rPr>
              <a:t>Lasso Regression</a:t>
            </a:r>
            <a:endParaRPr lang="en-US" sz="2400" i="1">
              <a:solidFill>
                <a:srgbClr val="008000"/>
              </a:solidFill>
            </a:endParaRPr>
          </a:p>
        </p:txBody>
      </p:sp>
    </p:spTree>
    <p:extLst>
      <p:ext uri="{BB962C8B-B14F-4D97-AF65-F5344CB8AC3E}">
        <p14:creationId xmlns:p14="http://schemas.microsoft.com/office/powerpoint/2010/main" val="334999927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46CC-D64C-E646-B01D-625FC65823D8}"/>
              </a:ext>
            </a:extLst>
          </p:cNvPr>
          <p:cNvSpPr>
            <a:spLocks noGrp="1"/>
          </p:cNvSpPr>
          <p:nvPr>
            <p:ph type="title"/>
          </p:nvPr>
        </p:nvSpPr>
        <p:spPr/>
        <p:txBody>
          <a:bodyPr/>
          <a:lstStyle/>
          <a:p>
            <a:r>
              <a:rPr lang="en-US"/>
              <a:t>MỘT SỐ LƯU Ý</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BB8DCB-C2C0-2943-8161-5C07000893C1}"/>
                  </a:ext>
                </a:extLst>
              </p:cNvPr>
              <p:cNvSpPr>
                <a:spLocks noGrp="1"/>
              </p:cNvSpPr>
              <p:nvPr>
                <p:ph idx="1"/>
              </p:nvPr>
            </p:nvSpPr>
            <p:spPr/>
            <p:txBody>
              <a:bodyPr/>
              <a:lstStyle/>
              <a:p>
                <a:r>
                  <a:rPr lang="en-US"/>
                  <a:t>L1 regularzation sẽ khiến cho tham số của mô hình bị thưa, do đó </a:t>
                </a:r>
                <a:r>
                  <a:rPr lang="en-US">
                    <a:solidFill>
                      <a:srgbClr val="FF0000"/>
                    </a:solidFill>
                  </a:rPr>
                  <a:t>trong thực tế, người ta thường sử dụng chuẩn hoá L2 regularzation</a:t>
                </a:r>
                <a:r>
                  <a:rPr lang="en-US"/>
                  <a:t>. </a:t>
                </a:r>
              </a:p>
              <a:p>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a:t> được gọi là </a:t>
                </a:r>
                <a:r>
                  <a:rPr lang="en-US">
                    <a:solidFill>
                      <a:srgbClr val="FF0000"/>
                    </a:solidFill>
                  </a:rPr>
                  <a:t>tham số chuẩn hoá (regularzation parameter)</a:t>
                </a:r>
                <a:r>
                  <a:rPr lang="en-US"/>
                  <a:t>.</a:t>
                </a:r>
              </a:p>
              <a:p>
                <a:pPr lvl="1"/>
                <a:r>
                  <a:rPr lang="en-US"/>
                  <a:t>Cài đặt thông số cho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a:t> </a:t>
                </a:r>
                <a:r>
                  <a:rPr lang="en-US">
                    <a:solidFill>
                      <a:srgbClr val="FF0000"/>
                    </a:solidFill>
                  </a:rPr>
                  <a:t>sử dụng tập dev </a:t>
                </a:r>
                <a:r>
                  <a:rPr lang="en-US"/>
                  <a:t>(development test) hoặc là sử dụng </a:t>
                </a:r>
                <a:r>
                  <a:rPr lang="en-US">
                    <a:solidFill>
                      <a:srgbClr val="FF0000"/>
                    </a:solidFill>
                  </a:rPr>
                  <a:t>cross validation</a:t>
                </a:r>
                <a:r>
                  <a:rPr lang="en-US"/>
                  <a:t>.</a:t>
                </a:r>
              </a:p>
              <a:p>
                <a:pPr lvl="1"/>
                <a14:m>
                  <m:oMath xmlns:m="http://schemas.openxmlformats.org/officeDocument/2006/math">
                    <m:r>
                      <a:rPr lang="en-US" i="1">
                        <a:solidFill>
                          <a:srgbClr val="008000"/>
                        </a:solidFill>
                        <a:latin typeface="Cambria Math" panose="02040503050406030204" pitchFamily="18" charset="0"/>
                        <a:ea typeface="Cambria Math" panose="02040503050406030204" pitchFamily="18" charset="0"/>
                      </a:rPr>
                      <m:t>𝜆</m:t>
                    </m:r>
                  </m:oMath>
                </a14:m>
                <a:r>
                  <a:rPr lang="en-US">
                    <a:solidFill>
                      <a:srgbClr val="008000"/>
                    </a:solidFill>
                  </a:rPr>
                  <a:t> cũng là một loại siêu tham số (hyper parameter) trong mô hình. </a:t>
                </a:r>
              </a:p>
            </p:txBody>
          </p:sp>
        </mc:Choice>
        <mc:Fallback xmlns="">
          <p:sp>
            <p:nvSpPr>
              <p:cNvPr id="3" name="Content Placeholder 2">
                <a:extLst>
                  <a:ext uri="{FF2B5EF4-FFF2-40B4-BE49-F238E27FC236}">
                    <a16:creationId xmlns:a16="http://schemas.microsoft.com/office/drawing/2014/main" id="{25BB8DCB-C2C0-2943-8161-5C07000893C1}"/>
                  </a:ext>
                </a:extLst>
              </p:cNvPr>
              <p:cNvSpPr>
                <a:spLocks noGrp="1" noRot="1" noChangeAspect="1" noMove="1" noResize="1" noEditPoints="1" noAdjustHandles="1" noChangeArrowheads="1" noChangeShapeType="1" noTextEdit="1"/>
              </p:cNvSpPr>
              <p:nvPr>
                <p:ph idx="1"/>
              </p:nvPr>
            </p:nvSpPr>
            <p:spPr>
              <a:blipFill>
                <a:blip r:embed="rId2"/>
                <a:stretch>
                  <a:fillRect l="-1042" t="-1401" r="-1389"/>
                </a:stretch>
              </a:blipFill>
            </p:spPr>
            <p:txBody>
              <a:bodyPr/>
              <a:lstStyle/>
              <a:p>
                <a:r>
                  <a:rPr lang="en-US">
                    <a:noFill/>
                  </a:rPr>
                  <a:t> </a:t>
                </a:r>
              </a:p>
            </p:txBody>
          </p:sp>
        </mc:Fallback>
      </mc:AlternateContent>
    </p:spTree>
    <p:extLst>
      <p:ext uri="{BB962C8B-B14F-4D97-AF65-F5344CB8AC3E}">
        <p14:creationId xmlns:p14="http://schemas.microsoft.com/office/powerpoint/2010/main" val="266871520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F739-E757-7140-9D0C-0C182E670030}"/>
              </a:ext>
            </a:extLst>
          </p:cNvPr>
          <p:cNvSpPr>
            <a:spLocks noGrp="1"/>
          </p:cNvSpPr>
          <p:nvPr>
            <p:ph type="title"/>
          </p:nvPr>
        </p:nvSpPr>
        <p:spPr/>
        <p:txBody>
          <a:bodyPr/>
          <a:lstStyle/>
          <a:p>
            <a:r>
              <a:rPr lang="en-US"/>
              <a:t>Regularzation trong mạng neural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34FF33-35E7-A84A-80BA-9ADB579F8011}"/>
                  </a:ext>
                </a:extLst>
              </p:cNvPr>
              <p:cNvSpPr>
                <a:spLocks noGrp="1"/>
              </p:cNvSpPr>
              <p:nvPr>
                <p:ph idx="1"/>
              </p:nvPr>
            </p:nvSpPr>
            <p:spPr/>
            <p:txBody>
              <a:bodyPr/>
              <a:lstStyle/>
              <a:p>
                <a:r>
                  <a:rPr lang="en-US"/>
                  <a:t>Hàm chi phí của mô hình mạng neural L lớp:</a:t>
                </a:r>
              </a:p>
              <a:p>
                <a:pPr marL="0" indent="0" algn="ctr">
                  <a:buNone/>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J</m:t>
                      </m:r>
                      <m:d>
                        <m:dPr>
                          <m:ctrlPr>
                            <a:rPr lang="vi-VN" b="0" i="1">
                              <a:latin typeface="Cambria Math" panose="02040503050406030204" pitchFamily="18" charset="0"/>
                            </a:rPr>
                          </m:ctrlPr>
                        </m:dPr>
                        <m:e>
                          <m:sSup>
                            <m:sSupPr>
                              <m:ctrlPr>
                                <a:rPr lang="vi-VN" b="0" i="1">
                                  <a:latin typeface="Cambria Math" panose="02040503050406030204" pitchFamily="18" charset="0"/>
                                </a:rPr>
                              </m:ctrlPr>
                            </m:sSupPr>
                            <m:e>
                              <m:r>
                                <m:rPr>
                                  <m:sty m:val="p"/>
                                </m:rPr>
                                <a:rPr lang="vi-VN" i="1">
                                  <a:latin typeface="Cambria Math" panose="02040503050406030204" pitchFamily="18" charset="0"/>
                                </a:rPr>
                                <m:t>w</m:t>
                              </m:r>
                            </m:e>
                            <m:sup>
                              <m:d>
                                <m:dPr>
                                  <m:begChr m:val="["/>
                                  <m:endChr m:val="]"/>
                                  <m:ctrlPr>
                                    <a:rPr lang="vi-VN" b="0" i="1">
                                      <a:latin typeface="Cambria Math" panose="02040503050406030204" pitchFamily="18" charset="0"/>
                                    </a:rPr>
                                  </m:ctrlPr>
                                </m:dPr>
                                <m:e>
                                  <m:r>
                                    <a:rPr lang="vi-VN" b="0" i="1">
                                      <a:latin typeface="Cambria Math" panose="02040503050406030204" pitchFamily="18" charset="0"/>
                                    </a:rPr>
                                    <m:t>1</m:t>
                                  </m:r>
                                </m:e>
                              </m:d>
                            </m:sup>
                          </m:sSup>
                          <m:r>
                            <a:rPr lang="vi-VN" b="0" i="1">
                              <a:latin typeface="Cambria Math" panose="02040503050406030204" pitchFamily="18" charset="0"/>
                            </a:rPr>
                            <m:t>,</m:t>
                          </m:r>
                          <m:sSup>
                            <m:sSupPr>
                              <m:ctrlPr>
                                <a:rPr lang="vi-VN" i="1">
                                  <a:latin typeface="Cambria Math" panose="02040503050406030204" pitchFamily="18" charset="0"/>
                                </a:rPr>
                              </m:ctrlPr>
                            </m:sSupPr>
                            <m:e>
                              <m:r>
                                <m:rPr>
                                  <m:sty m:val="p"/>
                                </m:rPr>
                                <a:rPr lang="vi-VN" i="1">
                                  <a:latin typeface="Cambria Math" panose="02040503050406030204" pitchFamily="18" charset="0"/>
                                </a:rPr>
                                <m:t>b</m:t>
                              </m:r>
                            </m:e>
                            <m:sup>
                              <m:d>
                                <m:dPr>
                                  <m:begChr m:val="["/>
                                  <m:endChr m:val="]"/>
                                  <m:ctrlPr>
                                    <a:rPr lang="vi-VN" i="1">
                                      <a:latin typeface="Cambria Math" panose="02040503050406030204" pitchFamily="18" charset="0"/>
                                    </a:rPr>
                                  </m:ctrlPr>
                                </m:dPr>
                                <m:e>
                                  <m:r>
                                    <a:rPr lang="vi-VN" i="1">
                                      <a:latin typeface="Cambria Math" panose="02040503050406030204" pitchFamily="18" charset="0"/>
                                    </a:rPr>
                                    <m:t>1</m:t>
                                  </m:r>
                                </m:e>
                              </m:d>
                            </m:sup>
                          </m:sSup>
                          <m:r>
                            <a:rPr lang="vi-VN" b="0" i="1">
                              <a:latin typeface="Cambria Math" panose="02040503050406030204" pitchFamily="18" charset="0"/>
                            </a:rPr>
                            <m:t>, …,</m:t>
                          </m:r>
                          <m:sSup>
                            <m:sSupPr>
                              <m:ctrlPr>
                                <a:rPr lang="vi-VN" i="1">
                                  <a:latin typeface="Cambria Math" panose="02040503050406030204" pitchFamily="18" charset="0"/>
                                </a:rPr>
                              </m:ctrlPr>
                            </m:sSupPr>
                            <m:e>
                              <m:r>
                                <m:rPr>
                                  <m:sty m:val="p"/>
                                </m:rPr>
                                <a:rPr lang="vi-VN" i="1">
                                  <a:latin typeface="Cambria Math" panose="02040503050406030204" pitchFamily="18" charset="0"/>
                                </a:rPr>
                                <m:t>w</m:t>
                              </m:r>
                            </m:e>
                            <m:sup>
                              <m:d>
                                <m:dPr>
                                  <m:begChr m:val="["/>
                                  <m:endChr m:val="]"/>
                                  <m:ctrlPr>
                                    <a:rPr lang="vi-VN" i="1">
                                      <a:latin typeface="Cambria Math" panose="02040503050406030204" pitchFamily="18" charset="0"/>
                                    </a:rPr>
                                  </m:ctrlPr>
                                </m:dPr>
                                <m:e>
                                  <m:r>
                                    <m:rPr>
                                      <m:sty m:val="p"/>
                                    </m:rPr>
                                    <a:rPr lang="vi-VN" i="1">
                                      <a:latin typeface="Cambria Math" panose="02040503050406030204" pitchFamily="18" charset="0"/>
                                    </a:rPr>
                                    <m:t>L</m:t>
                                  </m:r>
                                </m:e>
                              </m:d>
                            </m:sup>
                          </m:sSup>
                          <m:r>
                            <a:rPr lang="vi-VN" b="0" i="1">
                              <a:latin typeface="Cambria Math" panose="02040503050406030204" pitchFamily="18" charset="0"/>
                            </a:rPr>
                            <m:t>,</m:t>
                          </m:r>
                          <m:sSup>
                            <m:sSupPr>
                              <m:ctrlPr>
                                <a:rPr lang="vi-VN" i="1">
                                  <a:latin typeface="Cambria Math" panose="02040503050406030204" pitchFamily="18" charset="0"/>
                                </a:rPr>
                              </m:ctrlPr>
                            </m:sSupPr>
                            <m:e>
                              <m:r>
                                <m:rPr>
                                  <m:sty m:val="p"/>
                                </m:rPr>
                                <a:rPr lang="vi-VN" i="1">
                                  <a:latin typeface="Cambria Math" panose="02040503050406030204" pitchFamily="18" charset="0"/>
                                </a:rPr>
                                <m:t>w</m:t>
                              </m:r>
                            </m:e>
                            <m:sup>
                              <m:d>
                                <m:dPr>
                                  <m:begChr m:val="["/>
                                  <m:endChr m:val="]"/>
                                  <m:ctrlPr>
                                    <a:rPr lang="vi-VN" i="1">
                                      <a:latin typeface="Cambria Math" panose="02040503050406030204" pitchFamily="18" charset="0"/>
                                    </a:rPr>
                                  </m:ctrlPr>
                                </m:dPr>
                                <m:e>
                                  <m:r>
                                    <m:rPr>
                                      <m:sty m:val="p"/>
                                    </m:rPr>
                                    <a:rPr lang="vi-VN" i="1">
                                      <a:latin typeface="Cambria Math" panose="02040503050406030204" pitchFamily="18" charset="0"/>
                                    </a:rPr>
                                    <m:t>L</m:t>
                                  </m:r>
                                </m:e>
                              </m:d>
                            </m:sup>
                          </m:sSup>
                        </m:e>
                      </m:d>
                      <m:r>
                        <a:rPr lang="vi-VN" b="0" i="1">
                          <a:latin typeface="Cambria Math" panose="02040503050406030204" pitchFamily="18" charset="0"/>
                        </a:rPr>
                        <m:t>=</m:t>
                      </m:r>
                      <m:f>
                        <m:fPr>
                          <m:ctrlPr>
                            <a:rPr lang="vi-VN" b="0" i="1">
                              <a:latin typeface="Cambria Math" panose="02040503050406030204" pitchFamily="18" charset="0"/>
                            </a:rPr>
                          </m:ctrlPr>
                        </m:fPr>
                        <m:num>
                          <m:r>
                            <a:rPr lang="vi-VN" b="0" i="1">
                              <a:latin typeface="Cambria Math" panose="02040503050406030204" pitchFamily="18" charset="0"/>
                            </a:rPr>
                            <m:t>1</m:t>
                          </m:r>
                        </m:num>
                        <m:den>
                          <m:r>
                            <m:rPr>
                              <m:sty m:val="p"/>
                            </m:rPr>
                            <a:rPr lang="vi-VN" i="1">
                              <a:latin typeface="Cambria Math" panose="02040503050406030204" pitchFamily="18" charset="0"/>
                            </a:rPr>
                            <m:t>m</m:t>
                          </m:r>
                        </m:den>
                      </m:f>
                      <m:nary>
                        <m:naryPr>
                          <m:chr m:val="∑"/>
                          <m:ctrlPr>
                            <a:rPr lang="vi-VN" b="0" i="1">
                              <a:latin typeface="Cambria Math" panose="02040503050406030204" pitchFamily="18" charset="0"/>
                            </a:rPr>
                          </m:ctrlPr>
                        </m:naryPr>
                        <m:sub>
                          <m:r>
                            <m:rPr>
                              <m:sty m:val="p"/>
                              <m:brk m:alnAt="23"/>
                            </m:rPr>
                            <a:rPr lang="vi-VN" i="1">
                              <a:latin typeface="Cambria Math" panose="02040503050406030204" pitchFamily="18" charset="0"/>
                            </a:rPr>
                            <m:t>i</m:t>
                          </m:r>
                          <m:r>
                            <a:rPr lang="vi-VN" b="0" i="1">
                              <a:latin typeface="Cambria Math" panose="02040503050406030204" pitchFamily="18" charset="0"/>
                            </a:rPr>
                            <m:t>=1</m:t>
                          </m:r>
                        </m:sub>
                        <m:sup>
                          <m:r>
                            <m:rPr>
                              <m:sty m:val="p"/>
                            </m:rPr>
                            <a:rPr lang="vi-VN" i="1">
                              <a:latin typeface="Cambria Math" panose="02040503050406030204" pitchFamily="18" charset="0"/>
                            </a:rPr>
                            <m:t>m</m:t>
                          </m:r>
                        </m:sup>
                        <m:e>
                          <m:r>
                            <m:rPr>
                              <m:sty m:val="p"/>
                            </m:rPr>
                            <a:rPr lang="vi-VN" i="1">
                              <a:latin typeface="Cambria Math" panose="02040503050406030204" pitchFamily="18" charset="0"/>
                            </a:rPr>
                            <m:t>L</m:t>
                          </m:r>
                          <m:r>
                            <a:rPr lang="vi-VN" b="0" i="1">
                              <a:latin typeface="Cambria Math" panose="02040503050406030204" pitchFamily="18" charset="0"/>
                            </a:rPr>
                            <m:t>(</m:t>
                          </m:r>
                          <m:sSup>
                            <m:sSupPr>
                              <m:ctrlPr>
                                <a:rPr lang="vi-VN" b="0" i="1">
                                  <a:latin typeface="Cambria Math" panose="02040503050406030204" pitchFamily="18" charset="0"/>
                                </a:rPr>
                              </m:ctrlPr>
                            </m:sSupPr>
                            <m:e>
                              <m:acc>
                                <m:accPr>
                                  <m:chr m:val="̂"/>
                                  <m:ctrlPr>
                                    <a:rPr lang="vi-VN" b="0" i="1">
                                      <a:latin typeface="Cambria Math" panose="02040503050406030204" pitchFamily="18" charset="0"/>
                                    </a:rPr>
                                  </m:ctrlPr>
                                </m:accPr>
                                <m:e>
                                  <m:r>
                                    <m:rPr>
                                      <m:sty m:val="p"/>
                                    </m:rPr>
                                    <a:rPr lang="en-US" i="1">
                                      <a:latin typeface="Cambria Math" panose="02040503050406030204" pitchFamily="18" charset="0"/>
                                    </a:rPr>
                                    <m:t>y</m:t>
                                  </m:r>
                                </m:e>
                              </m:acc>
                            </m:e>
                            <m:sup>
                              <m:d>
                                <m:dPr>
                                  <m:ctrlPr>
                                    <a:rPr lang="vi-VN" b="0" i="1">
                                      <a:latin typeface="Cambria Math" panose="02040503050406030204" pitchFamily="18" charset="0"/>
                                    </a:rPr>
                                  </m:ctrlPr>
                                </m:dPr>
                                <m:e>
                                  <m:r>
                                    <a:rPr lang="vi-VN" i="1">
                                      <a:latin typeface="Cambria Math" panose="02040503050406030204" pitchFamily="18" charset="0"/>
                                    </a:rPr>
                                    <m:t>𝑖</m:t>
                                  </m:r>
                                </m:e>
                              </m:d>
                            </m:sup>
                          </m:sSup>
                          <m:r>
                            <a:rPr lang="vi-VN" b="0" i="1">
                              <a:latin typeface="Cambria Math" panose="02040503050406030204" pitchFamily="18" charset="0"/>
                            </a:rPr>
                            <m:t>,</m:t>
                          </m:r>
                          <m:sSup>
                            <m:sSupPr>
                              <m:ctrlPr>
                                <a:rPr lang="vi-VN" b="0" i="1">
                                  <a:latin typeface="Cambria Math" panose="02040503050406030204" pitchFamily="18" charset="0"/>
                                </a:rPr>
                              </m:ctrlPr>
                            </m:sSupPr>
                            <m:e>
                              <m:r>
                                <m:rPr>
                                  <m:sty m:val="p"/>
                                </m:rPr>
                                <a:rPr lang="vi-VN" i="1">
                                  <a:latin typeface="Cambria Math" panose="02040503050406030204" pitchFamily="18" charset="0"/>
                                </a:rPr>
                                <m:t>y</m:t>
                              </m:r>
                            </m:e>
                            <m:sup>
                              <m:r>
                                <a:rPr lang="vi-VN" b="0" i="1">
                                  <a:latin typeface="Cambria Math" panose="02040503050406030204" pitchFamily="18" charset="0"/>
                                </a:rPr>
                                <m:t>(</m:t>
                              </m:r>
                              <m:r>
                                <m:rPr>
                                  <m:sty m:val="p"/>
                                </m:rPr>
                                <a:rPr lang="vi-VN" i="1">
                                  <a:latin typeface="Cambria Math" panose="02040503050406030204" pitchFamily="18" charset="0"/>
                                </a:rPr>
                                <m:t>i</m:t>
                              </m:r>
                              <m:r>
                                <a:rPr lang="vi-VN" b="0" i="1">
                                  <a:latin typeface="Cambria Math" panose="02040503050406030204" pitchFamily="18" charset="0"/>
                                </a:rPr>
                                <m:t>)</m:t>
                              </m:r>
                            </m:sup>
                          </m:sSup>
                          <m:r>
                            <a:rPr lang="vi-VN" b="0" i="1">
                              <a:latin typeface="Cambria Math" panose="02040503050406030204" pitchFamily="18" charset="0"/>
                            </a:rPr>
                            <m:t>)</m:t>
                          </m:r>
                        </m:e>
                      </m:nary>
                    </m:oMath>
                  </m:oMathPara>
                </a14:m>
                <a:endParaRPr lang="en-US"/>
              </a:p>
              <a:p>
                <a:r>
                  <a:rPr lang="en-US">
                    <a:solidFill>
                      <a:srgbClr val="FF0000"/>
                    </a:solidFill>
                  </a:rPr>
                  <a:t>L2 Regularzation: </a:t>
                </a:r>
              </a:p>
              <a:p>
                <a:pPr marL="0" indent="0" algn="ctr">
                  <a:buNone/>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J</m:t>
                      </m:r>
                      <m:d>
                        <m:dPr>
                          <m:ctrlPr>
                            <a:rPr lang="vi-VN" i="1">
                              <a:latin typeface="Cambria Math" panose="02040503050406030204" pitchFamily="18" charset="0"/>
                            </a:rPr>
                          </m:ctrlPr>
                        </m:dPr>
                        <m:e>
                          <m:sSup>
                            <m:sSupPr>
                              <m:ctrlPr>
                                <a:rPr lang="vi-VN" i="1">
                                  <a:latin typeface="Cambria Math" panose="02040503050406030204" pitchFamily="18" charset="0"/>
                                </a:rPr>
                              </m:ctrlPr>
                            </m:sSupPr>
                            <m:e>
                              <m:r>
                                <m:rPr>
                                  <m:sty m:val="p"/>
                                </m:rPr>
                                <a:rPr lang="vi-VN" i="1">
                                  <a:latin typeface="Cambria Math" panose="02040503050406030204" pitchFamily="18" charset="0"/>
                                </a:rPr>
                                <m:t>w</m:t>
                              </m:r>
                            </m:e>
                            <m:sup>
                              <m:d>
                                <m:dPr>
                                  <m:begChr m:val="["/>
                                  <m:endChr m:val="]"/>
                                  <m:ctrlPr>
                                    <a:rPr lang="vi-VN" i="1">
                                      <a:latin typeface="Cambria Math" panose="02040503050406030204" pitchFamily="18" charset="0"/>
                                    </a:rPr>
                                  </m:ctrlPr>
                                </m:dPr>
                                <m:e>
                                  <m:r>
                                    <a:rPr lang="vi-VN" i="1">
                                      <a:latin typeface="Cambria Math" panose="02040503050406030204" pitchFamily="18" charset="0"/>
                                    </a:rPr>
                                    <m:t>1</m:t>
                                  </m:r>
                                </m:e>
                              </m:d>
                            </m:sup>
                          </m:sSup>
                          <m:r>
                            <a:rPr lang="vi-VN" i="1">
                              <a:latin typeface="Cambria Math" panose="02040503050406030204" pitchFamily="18" charset="0"/>
                            </a:rPr>
                            <m:t>,</m:t>
                          </m:r>
                          <m:sSup>
                            <m:sSupPr>
                              <m:ctrlPr>
                                <a:rPr lang="vi-VN" i="1">
                                  <a:latin typeface="Cambria Math" panose="02040503050406030204" pitchFamily="18" charset="0"/>
                                </a:rPr>
                              </m:ctrlPr>
                            </m:sSupPr>
                            <m:e>
                              <m:r>
                                <m:rPr>
                                  <m:sty m:val="p"/>
                                </m:rPr>
                                <a:rPr lang="vi-VN" i="1">
                                  <a:latin typeface="Cambria Math" panose="02040503050406030204" pitchFamily="18" charset="0"/>
                                </a:rPr>
                                <m:t>b</m:t>
                              </m:r>
                            </m:e>
                            <m:sup>
                              <m:d>
                                <m:dPr>
                                  <m:begChr m:val="["/>
                                  <m:endChr m:val="]"/>
                                  <m:ctrlPr>
                                    <a:rPr lang="vi-VN" i="1">
                                      <a:latin typeface="Cambria Math" panose="02040503050406030204" pitchFamily="18" charset="0"/>
                                    </a:rPr>
                                  </m:ctrlPr>
                                </m:dPr>
                                <m:e>
                                  <m:r>
                                    <a:rPr lang="vi-VN" i="1">
                                      <a:latin typeface="Cambria Math" panose="02040503050406030204" pitchFamily="18" charset="0"/>
                                    </a:rPr>
                                    <m:t>1</m:t>
                                  </m:r>
                                </m:e>
                              </m:d>
                            </m:sup>
                          </m:sSup>
                          <m:r>
                            <a:rPr lang="vi-VN" i="1">
                              <a:latin typeface="Cambria Math" panose="02040503050406030204" pitchFamily="18" charset="0"/>
                            </a:rPr>
                            <m:t>, …,</m:t>
                          </m:r>
                          <m:sSup>
                            <m:sSupPr>
                              <m:ctrlPr>
                                <a:rPr lang="vi-VN" i="1">
                                  <a:latin typeface="Cambria Math" panose="02040503050406030204" pitchFamily="18" charset="0"/>
                                </a:rPr>
                              </m:ctrlPr>
                            </m:sSupPr>
                            <m:e>
                              <m:r>
                                <m:rPr>
                                  <m:sty m:val="p"/>
                                </m:rPr>
                                <a:rPr lang="vi-VN" i="1">
                                  <a:latin typeface="Cambria Math" panose="02040503050406030204" pitchFamily="18" charset="0"/>
                                </a:rPr>
                                <m:t>w</m:t>
                              </m:r>
                            </m:e>
                            <m:sup>
                              <m:d>
                                <m:dPr>
                                  <m:begChr m:val="["/>
                                  <m:endChr m:val="]"/>
                                  <m:ctrlPr>
                                    <a:rPr lang="vi-VN" i="1">
                                      <a:latin typeface="Cambria Math" panose="02040503050406030204" pitchFamily="18" charset="0"/>
                                    </a:rPr>
                                  </m:ctrlPr>
                                </m:dPr>
                                <m:e>
                                  <m:r>
                                    <m:rPr>
                                      <m:sty m:val="p"/>
                                    </m:rPr>
                                    <a:rPr lang="vi-VN" i="1">
                                      <a:latin typeface="Cambria Math" panose="02040503050406030204" pitchFamily="18" charset="0"/>
                                    </a:rPr>
                                    <m:t>L</m:t>
                                  </m:r>
                                </m:e>
                              </m:d>
                            </m:sup>
                          </m:sSup>
                          <m:r>
                            <a:rPr lang="vi-VN" i="1">
                              <a:latin typeface="Cambria Math" panose="02040503050406030204" pitchFamily="18" charset="0"/>
                            </a:rPr>
                            <m:t>,</m:t>
                          </m:r>
                          <m:sSup>
                            <m:sSupPr>
                              <m:ctrlPr>
                                <a:rPr lang="vi-VN" i="1">
                                  <a:latin typeface="Cambria Math" panose="02040503050406030204" pitchFamily="18" charset="0"/>
                                </a:rPr>
                              </m:ctrlPr>
                            </m:sSupPr>
                            <m:e>
                              <m:r>
                                <m:rPr>
                                  <m:sty m:val="p"/>
                                </m:rPr>
                                <a:rPr lang="vi-VN" i="1">
                                  <a:latin typeface="Cambria Math" panose="02040503050406030204" pitchFamily="18" charset="0"/>
                                </a:rPr>
                                <m:t>w</m:t>
                              </m:r>
                            </m:e>
                            <m:sup>
                              <m:d>
                                <m:dPr>
                                  <m:begChr m:val="["/>
                                  <m:endChr m:val="]"/>
                                  <m:ctrlPr>
                                    <a:rPr lang="vi-VN" i="1">
                                      <a:latin typeface="Cambria Math" panose="02040503050406030204" pitchFamily="18" charset="0"/>
                                    </a:rPr>
                                  </m:ctrlPr>
                                </m:dPr>
                                <m:e>
                                  <m:r>
                                    <m:rPr>
                                      <m:sty m:val="p"/>
                                    </m:rPr>
                                    <a:rPr lang="vi-VN" i="1">
                                      <a:latin typeface="Cambria Math" panose="02040503050406030204" pitchFamily="18" charset="0"/>
                                    </a:rPr>
                                    <m:t>L</m:t>
                                  </m:r>
                                </m:e>
                              </m:d>
                            </m:sup>
                          </m:sSup>
                        </m:e>
                      </m:d>
                      <m:r>
                        <a:rPr lang="vi-VN" i="1">
                          <a:latin typeface="Cambria Math" panose="02040503050406030204" pitchFamily="18" charset="0"/>
                        </a:rPr>
                        <m:t>=</m:t>
                      </m:r>
                      <m:f>
                        <m:fPr>
                          <m:ctrlPr>
                            <a:rPr lang="vi-VN" i="1">
                              <a:latin typeface="Cambria Math" panose="02040503050406030204" pitchFamily="18" charset="0"/>
                            </a:rPr>
                          </m:ctrlPr>
                        </m:fPr>
                        <m:num>
                          <m:r>
                            <a:rPr lang="vi-VN" i="1">
                              <a:latin typeface="Cambria Math" panose="02040503050406030204" pitchFamily="18" charset="0"/>
                            </a:rPr>
                            <m:t>1</m:t>
                          </m:r>
                        </m:num>
                        <m:den>
                          <m:r>
                            <m:rPr>
                              <m:sty m:val="p"/>
                            </m:rPr>
                            <a:rPr lang="vi-VN" i="1">
                              <a:latin typeface="Cambria Math" panose="02040503050406030204" pitchFamily="18" charset="0"/>
                            </a:rPr>
                            <m:t>m</m:t>
                          </m:r>
                        </m:den>
                      </m:f>
                      <m:nary>
                        <m:naryPr>
                          <m:chr m:val="∑"/>
                          <m:ctrlPr>
                            <a:rPr lang="vi-VN" i="1">
                              <a:latin typeface="Cambria Math" panose="02040503050406030204" pitchFamily="18" charset="0"/>
                            </a:rPr>
                          </m:ctrlPr>
                        </m:naryPr>
                        <m:sub>
                          <m:r>
                            <m:rPr>
                              <m:sty m:val="p"/>
                              <m:brk m:alnAt="23"/>
                            </m:rPr>
                            <a:rPr lang="vi-VN" i="1">
                              <a:latin typeface="Cambria Math" panose="02040503050406030204" pitchFamily="18" charset="0"/>
                            </a:rPr>
                            <m:t>i</m:t>
                          </m:r>
                          <m:r>
                            <a:rPr lang="vi-VN" i="1">
                              <a:latin typeface="Cambria Math" panose="02040503050406030204" pitchFamily="18" charset="0"/>
                            </a:rPr>
                            <m:t>=1</m:t>
                          </m:r>
                        </m:sub>
                        <m:sup>
                          <m:r>
                            <m:rPr>
                              <m:sty m:val="p"/>
                            </m:rPr>
                            <a:rPr lang="vi-VN" i="1">
                              <a:latin typeface="Cambria Math" panose="02040503050406030204" pitchFamily="18" charset="0"/>
                            </a:rPr>
                            <m:t>m</m:t>
                          </m:r>
                        </m:sup>
                        <m:e>
                          <m:r>
                            <m:rPr>
                              <m:sty m:val="p"/>
                            </m:rPr>
                            <a:rPr lang="vi-VN" i="1">
                              <a:latin typeface="Cambria Math" panose="02040503050406030204" pitchFamily="18" charset="0"/>
                            </a:rPr>
                            <m:t>L</m:t>
                          </m:r>
                          <m:r>
                            <a:rPr lang="vi-VN" i="1">
                              <a:latin typeface="Cambria Math" panose="02040503050406030204" pitchFamily="18" charset="0"/>
                            </a:rPr>
                            <m:t>(</m:t>
                          </m:r>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r>
                                    <m:rPr>
                                      <m:sty m:val="p"/>
                                    </m:rPr>
                                    <a:rPr lang="en-US" i="1">
                                      <a:latin typeface="Cambria Math" panose="02040503050406030204" pitchFamily="18" charset="0"/>
                                    </a:rPr>
                                    <m:t>y</m:t>
                                  </m:r>
                                </m:e>
                              </m:acc>
                            </m:e>
                            <m:sup>
                              <m:d>
                                <m:dPr>
                                  <m:ctrlPr>
                                    <a:rPr lang="vi-VN" i="1">
                                      <a:latin typeface="Cambria Math" panose="02040503050406030204" pitchFamily="18" charset="0"/>
                                    </a:rPr>
                                  </m:ctrlPr>
                                </m:dPr>
                                <m:e>
                                  <m:r>
                                    <a:rPr lang="vi-VN" i="1">
                                      <a:latin typeface="Cambria Math" panose="02040503050406030204" pitchFamily="18" charset="0"/>
                                    </a:rPr>
                                    <m:t>𝑖</m:t>
                                  </m:r>
                                </m:e>
                              </m:d>
                            </m:sup>
                          </m:sSup>
                          <m:r>
                            <a:rPr lang="vi-VN" i="1">
                              <a:latin typeface="Cambria Math" panose="02040503050406030204" pitchFamily="18" charset="0"/>
                            </a:rPr>
                            <m:t>,</m:t>
                          </m:r>
                          <m:sSup>
                            <m:sSupPr>
                              <m:ctrlPr>
                                <a:rPr lang="vi-VN" i="1">
                                  <a:latin typeface="Cambria Math" panose="02040503050406030204" pitchFamily="18" charset="0"/>
                                </a:rPr>
                              </m:ctrlPr>
                            </m:sSupPr>
                            <m:e>
                              <m:r>
                                <m:rPr>
                                  <m:sty m:val="p"/>
                                </m:rPr>
                                <a:rPr lang="vi-VN" i="1">
                                  <a:latin typeface="Cambria Math" panose="02040503050406030204" pitchFamily="18" charset="0"/>
                                </a:rPr>
                                <m:t>y</m:t>
                              </m:r>
                            </m:e>
                            <m:sup>
                              <m:r>
                                <a:rPr lang="vi-VN" i="1">
                                  <a:latin typeface="Cambria Math" panose="02040503050406030204" pitchFamily="18" charset="0"/>
                                </a:rPr>
                                <m:t>(</m:t>
                              </m:r>
                              <m:r>
                                <m:rPr>
                                  <m:sty m:val="p"/>
                                </m:rPr>
                                <a:rPr lang="vi-VN" i="1">
                                  <a:latin typeface="Cambria Math" panose="02040503050406030204" pitchFamily="18" charset="0"/>
                                </a:rPr>
                                <m:t>i</m:t>
                              </m:r>
                              <m:r>
                                <a:rPr lang="vi-VN" i="1">
                                  <a:latin typeface="Cambria Math" panose="02040503050406030204" pitchFamily="18" charset="0"/>
                                </a:rPr>
                                <m:t>)</m:t>
                              </m:r>
                            </m:sup>
                          </m:sSup>
                          <m:r>
                            <a:rPr lang="vi-VN" i="1">
                              <a:latin typeface="Cambria Math" panose="02040503050406030204" pitchFamily="18" charset="0"/>
                            </a:rPr>
                            <m:t>)</m:t>
                          </m:r>
                        </m:e>
                      </m:nary>
                      <m:r>
                        <a:rPr lang="vi-VN" b="0" i="1">
                          <a:latin typeface="Cambria Math" panose="02040503050406030204" pitchFamily="18" charset="0"/>
                        </a:rPr>
                        <m:t>+</m:t>
                      </m:r>
                      <m:f>
                        <m:fPr>
                          <m:ctrlPr>
                            <a:rPr lang="vi-VN" b="0" i="1">
                              <a:solidFill>
                                <a:srgbClr val="FF0000"/>
                              </a:solidFill>
                              <a:latin typeface="Cambria Math" panose="02040503050406030204" pitchFamily="18" charset="0"/>
                            </a:rPr>
                          </m:ctrlPr>
                        </m:fPr>
                        <m:num>
                          <m:r>
                            <a:rPr lang="vi-VN" b="0" i="1">
                              <a:solidFill>
                                <a:srgbClr val="FF0000"/>
                              </a:solidFill>
                              <a:latin typeface="Cambria Math" panose="02040503050406030204" pitchFamily="18" charset="0"/>
                              <a:ea typeface="Cambria Math" panose="02040503050406030204" pitchFamily="18" charset="0"/>
                            </a:rPr>
                            <m:t>𝜆</m:t>
                          </m:r>
                        </m:num>
                        <m:den>
                          <m:r>
                            <a:rPr lang="vi-VN" b="0" i="1">
                              <a:solidFill>
                                <a:srgbClr val="FF0000"/>
                              </a:solidFill>
                              <a:latin typeface="Cambria Math" panose="02040503050406030204" pitchFamily="18" charset="0"/>
                            </a:rPr>
                            <m:t>2</m:t>
                          </m:r>
                          <m:r>
                            <m:rPr>
                              <m:sty m:val="p"/>
                            </m:rPr>
                            <a:rPr lang="vi-VN" i="1">
                              <a:solidFill>
                                <a:srgbClr val="FF0000"/>
                              </a:solidFill>
                              <a:latin typeface="Cambria Math" panose="02040503050406030204" pitchFamily="18" charset="0"/>
                            </a:rPr>
                            <m:t>m</m:t>
                          </m:r>
                        </m:den>
                      </m:f>
                      <m:nary>
                        <m:naryPr>
                          <m:chr m:val="∑"/>
                          <m:ctrlPr>
                            <a:rPr lang="vi-VN" b="0" i="1">
                              <a:solidFill>
                                <a:srgbClr val="FF0000"/>
                              </a:solidFill>
                              <a:latin typeface="Cambria Math" panose="02040503050406030204" pitchFamily="18" charset="0"/>
                            </a:rPr>
                          </m:ctrlPr>
                        </m:naryPr>
                        <m:sub>
                          <m:r>
                            <m:rPr>
                              <m:sty m:val="p"/>
                              <m:brk m:alnAt="23"/>
                            </m:rPr>
                            <a:rPr lang="vi-VN" i="1">
                              <a:solidFill>
                                <a:srgbClr val="FF0000"/>
                              </a:solidFill>
                              <a:latin typeface="Cambria Math" panose="02040503050406030204" pitchFamily="18" charset="0"/>
                            </a:rPr>
                            <m:t>l</m:t>
                          </m:r>
                          <m:r>
                            <a:rPr lang="vi-VN" b="0" i="1">
                              <a:solidFill>
                                <a:srgbClr val="FF0000"/>
                              </a:solidFill>
                              <a:latin typeface="Cambria Math" panose="02040503050406030204" pitchFamily="18" charset="0"/>
                            </a:rPr>
                            <m:t>=1</m:t>
                          </m:r>
                        </m:sub>
                        <m:sup>
                          <m:r>
                            <m:rPr>
                              <m:sty m:val="p"/>
                            </m:rPr>
                            <a:rPr lang="vi-VN" i="1">
                              <a:solidFill>
                                <a:srgbClr val="FF0000"/>
                              </a:solidFill>
                              <a:latin typeface="Cambria Math" panose="02040503050406030204" pitchFamily="18" charset="0"/>
                            </a:rPr>
                            <m:t>L</m:t>
                          </m:r>
                        </m:sup>
                        <m:e>
                          <m:sSubSup>
                            <m:sSubSupPr>
                              <m:ctrlPr>
                                <a:rPr lang="vi-VN" b="0" i="1">
                                  <a:solidFill>
                                    <a:srgbClr val="FF0000"/>
                                  </a:solidFill>
                                  <a:latin typeface="Cambria Math" panose="02040503050406030204" pitchFamily="18" charset="0"/>
                                </a:rPr>
                              </m:ctrlPr>
                            </m:sSubSupPr>
                            <m:e>
                              <m:r>
                                <a:rPr lang="vi-VN" b="0" i="1">
                                  <a:solidFill>
                                    <a:srgbClr val="FF0000"/>
                                  </a:solidFill>
                                  <a:latin typeface="Cambria Math" panose="02040503050406030204" pitchFamily="18" charset="0"/>
                                </a:rPr>
                                <m:t>||</m:t>
                              </m:r>
                              <m:sSup>
                                <m:sSupPr>
                                  <m:ctrlPr>
                                    <a:rPr lang="vi-VN" b="0" i="1">
                                      <a:solidFill>
                                        <a:srgbClr val="FF0000"/>
                                      </a:solidFill>
                                      <a:latin typeface="Cambria Math" panose="02040503050406030204" pitchFamily="18" charset="0"/>
                                    </a:rPr>
                                  </m:ctrlPr>
                                </m:sSupPr>
                                <m:e>
                                  <m:r>
                                    <m:rPr>
                                      <m:sty m:val="p"/>
                                    </m:rPr>
                                    <a:rPr lang="vi-VN" i="1">
                                      <a:solidFill>
                                        <a:srgbClr val="FF0000"/>
                                      </a:solidFill>
                                      <a:latin typeface="Cambria Math" panose="02040503050406030204" pitchFamily="18" charset="0"/>
                                    </a:rPr>
                                    <m:t>w</m:t>
                                  </m:r>
                                </m:e>
                                <m:sup>
                                  <m:r>
                                    <a:rPr lang="vi-VN" b="0" i="1">
                                      <a:solidFill>
                                        <a:srgbClr val="FF0000"/>
                                      </a:solidFill>
                                      <a:latin typeface="Cambria Math" panose="02040503050406030204" pitchFamily="18" charset="0"/>
                                    </a:rPr>
                                    <m:t>[</m:t>
                                  </m:r>
                                  <m:r>
                                    <m:rPr>
                                      <m:sty m:val="p"/>
                                    </m:rPr>
                                    <a:rPr lang="vi-VN" i="1">
                                      <a:solidFill>
                                        <a:srgbClr val="FF0000"/>
                                      </a:solidFill>
                                      <a:latin typeface="Cambria Math" panose="02040503050406030204" pitchFamily="18" charset="0"/>
                                    </a:rPr>
                                    <m:t>l</m:t>
                                  </m:r>
                                  <m:r>
                                    <a:rPr lang="vi-VN" b="0" i="1">
                                      <a:solidFill>
                                        <a:srgbClr val="FF0000"/>
                                      </a:solidFill>
                                      <a:latin typeface="Cambria Math" panose="02040503050406030204" pitchFamily="18" charset="0"/>
                                    </a:rPr>
                                    <m:t>]</m:t>
                                  </m:r>
                                </m:sup>
                              </m:sSup>
                              <m:r>
                                <a:rPr lang="vi-VN" b="0" i="1">
                                  <a:solidFill>
                                    <a:srgbClr val="FF0000"/>
                                  </a:solidFill>
                                  <a:latin typeface="Cambria Math" panose="02040503050406030204" pitchFamily="18" charset="0"/>
                                </a:rPr>
                                <m:t>||</m:t>
                              </m:r>
                            </m:e>
                            <m:sub>
                              <m:r>
                                <m:rPr>
                                  <m:sty m:val="p"/>
                                </m:rPr>
                                <a:rPr lang="vi-VN" i="1">
                                  <a:solidFill>
                                    <a:srgbClr val="FF0000"/>
                                  </a:solidFill>
                                  <a:latin typeface="Cambria Math" panose="02040503050406030204" pitchFamily="18" charset="0"/>
                                </a:rPr>
                                <m:t>F</m:t>
                              </m:r>
                            </m:sub>
                            <m:sup>
                              <m:r>
                                <a:rPr lang="vi-VN" b="0" i="1">
                                  <a:solidFill>
                                    <a:srgbClr val="FF0000"/>
                                  </a:solidFill>
                                  <a:latin typeface="Cambria Math" panose="02040503050406030204" pitchFamily="18" charset="0"/>
                                </a:rPr>
                                <m:t>2</m:t>
                              </m:r>
                            </m:sup>
                          </m:sSubSup>
                        </m:e>
                      </m:nary>
                    </m:oMath>
                  </m:oMathPara>
                </a14:m>
                <a:endParaRPr lang="en-US"/>
              </a:p>
            </p:txBody>
          </p:sp>
        </mc:Choice>
        <mc:Fallback xmlns="">
          <p:sp>
            <p:nvSpPr>
              <p:cNvPr id="3" name="Content Placeholder 2">
                <a:extLst>
                  <a:ext uri="{FF2B5EF4-FFF2-40B4-BE49-F238E27FC236}">
                    <a16:creationId xmlns:a16="http://schemas.microsoft.com/office/drawing/2014/main" id="{4B34FF33-35E7-A84A-80BA-9ADB579F8011}"/>
                  </a:ext>
                </a:extLst>
              </p:cNvPr>
              <p:cNvSpPr>
                <a:spLocks noGrp="1" noRot="1" noChangeAspect="1" noMove="1" noResize="1" noEditPoints="1" noAdjustHandles="1" noChangeArrowheads="1" noChangeShapeType="1" noTextEdit="1"/>
              </p:cNvSpPr>
              <p:nvPr>
                <p:ph idx="1"/>
              </p:nvPr>
            </p:nvSpPr>
            <p:spPr>
              <a:blipFill>
                <a:blip r:embed="rId2"/>
                <a:stretch>
                  <a:fillRect l="-1042" t="-20728" b="-212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52A2470-7CEF-5F46-8F59-19668525CA05}"/>
              </a:ext>
            </a:extLst>
          </p:cNvPr>
          <p:cNvSpPr txBox="1"/>
          <p:nvPr/>
        </p:nvSpPr>
        <p:spPr>
          <a:xfrm>
            <a:off x="9807307" y="5562600"/>
            <a:ext cx="1800493" cy="369332"/>
          </a:xfrm>
          <a:prstGeom prst="rect">
            <a:avLst/>
          </a:prstGeom>
          <a:noFill/>
        </p:spPr>
        <p:txBody>
          <a:bodyPr wrap="none" rtlCol="0">
            <a:spAutoFit/>
          </a:bodyPr>
          <a:lstStyle/>
          <a:p>
            <a:r>
              <a:rPr lang="en-US">
                <a:solidFill>
                  <a:srgbClr val="FF0000"/>
                </a:solidFill>
              </a:rPr>
              <a:t>Frobenius norm</a:t>
            </a:r>
          </a:p>
        </p:txBody>
      </p:sp>
      <p:cxnSp>
        <p:nvCxnSpPr>
          <p:cNvPr id="6" name="Straight Arrow Connector 5">
            <a:extLst>
              <a:ext uri="{FF2B5EF4-FFF2-40B4-BE49-F238E27FC236}">
                <a16:creationId xmlns:a16="http://schemas.microsoft.com/office/drawing/2014/main" id="{978A4D34-E229-FD42-BA25-8A8EF8599852}"/>
              </a:ext>
            </a:extLst>
          </p:cNvPr>
          <p:cNvCxnSpPr>
            <a:stCxn id="4" idx="0"/>
          </p:cNvCxnSpPr>
          <p:nvPr/>
        </p:nvCxnSpPr>
        <p:spPr>
          <a:xfrm flipH="1" flipV="1">
            <a:off x="10287000" y="4724400"/>
            <a:ext cx="420554" cy="838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19850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57CD-A69B-EB4C-A2C9-C010111FAE80}"/>
              </a:ext>
            </a:extLst>
          </p:cNvPr>
          <p:cNvSpPr>
            <a:spLocks noGrp="1"/>
          </p:cNvSpPr>
          <p:nvPr>
            <p:ph type="title"/>
          </p:nvPr>
        </p:nvSpPr>
        <p:spPr/>
        <p:txBody>
          <a:bodyPr/>
          <a:lstStyle/>
          <a:p>
            <a:r>
              <a:rPr lang="en-US"/>
              <a:t>Frobenius norm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C9B4F6-434A-114F-A6B8-0216CC7365E8}"/>
                  </a:ext>
                </a:extLst>
              </p:cNvPr>
              <p:cNvSpPr>
                <a:spLocks noGrp="1"/>
              </p:cNvSpPr>
              <p:nvPr>
                <p:ph idx="1"/>
              </p:nvPr>
            </p:nvSpPr>
            <p:spPr>
              <a:xfrm>
                <a:off x="609600" y="1600201"/>
                <a:ext cx="10972800" cy="1579001"/>
              </a:xfrm>
            </p:spPr>
            <p:txBody>
              <a:bodyPr/>
              <a:lstStyle/>
              <a:p>
                <a:pPr marL="0" indent="0">
                  <a:buNone/>
                </a:pPr>
                <a14:m>
                  <m:oMathPara xmlns:m="http://schemas.openxmlformats.org/officeDocument/2006/math">
                    <m:oMathParaPr>
                      <m:jc m:val="left"/>
                    </m:oMathParaPr>
                    <m:oMath xmlns:m="http://schemas.openxmlformats.org/officeDocument/2006/math">
                      <m:sSubSup>
                        <m:sSubSupPr>
                          <m:ctrlPr>
                            <a:rPr lang="en-US" i="1">
                              <a:latin typeface="Cambria Math" panose="02040503050406030204" pitchFamily="18" charset="0"/>
                            </a:rPr>
                          </m:ctrlPr>
                        </m:sSubSupPr>
                        <m:e>
                          <m:r>
                            <a:rPr lang="en-US" b="0" i="1">
                              <a:latin typeface="Cambria Math" panose="02040503050406030204" pitchFamily="18" charset="0"/>
                            </a:rPr>
                            <m:t>||</m:t>
                          </m:r>
                          <m:r>
                            <a:rPr lang="en-US" b="0" i="1">
                              <a:latin typeface="Cambria Math" panose="02040503050406030204" pitchFamily="18" charset="0"/>
                            </a:rPr>
                            <m:t>𝑤</m:t>
                          </m:r>
                          <m:r>
                            <a:rPr lang="en-US" b="0" i="1">
                              <a:latin typeface="Cambria Math" panose="02040503050406030204" pitchFamily="18" charset="0"/>
                            </a:rPr>
                            <m:t>||</m:t>
                          </m:r>
                        </m:e>
                        <m:sub>
                          <m:r>
                            <a:rPr lang="en-US" b="0" i="1">
                              <a:latin typeface="Cambria Math" panose="02040503050406030204" pitchFamily="18" charset="0"/>
                            </a:rPr>
                            <m:t>𝐹</m:t>
                          </m:r>
                        </m:sub>
                        <m:sup>
                          <m:r>
                            <a:rPr lang="en-US" b="0" i="1">
                              <a:latin typeface="Cambria Math" panose="02040503050406030204" pitchFamily="18" charset="0"/>
                            </a:rPr>
                            <m:t>2</m:t>
                          </m:r>
                        </m:sup>
                      </m:sSubSup>
                      <m:r>
                        <a:rPr lang="en-US" b="0" i="1">
                          <a:latin typeface="Cambria Math" panose="02040503050406030204" pitchFamily="18" charset="0"/>
                        </a:rPr>
                        <m:t>=</m:t>
                      </m:r>
                      <m:nary>
                        <m:naryPr>
                          <m:chr m:val="∑"/>
                          <m:ctrlPr>
                            <a:rPr lang="en-US" b="0" i="1">
                              <a:latin typeface="Cambria Math" panose="02040503050406030204" pitchFamily="18" charset="0"/>
                            </a:rPr>
                          </m:ctrlPr>
                        </m:naryPr>
                        <m:sub>
                          <m:r>
                            <m:rPr>
                              <m:brk m:alnAt="23"/>
                            </m:rPr>
                            <a:rPr lang="en-US" b="0" i="1">
                              <a:latin typeface="Cambria Math" panose="02040503050406030204" pitchFamily="18" charset="0"/>
                            </a:rPr>
                            <m:t>𝑖</m:t>
                          </m:r>
                          <m:r>
                            <a:rPr lang="en-US" b="0" i="1">
                              <a:latin typeface="Cambria Math" panose="02040503050406030204" pitchFamily="18" charset="0"/>
                            </a:rPr>
                            <m:t>=1</m:t>
                          </m:r>
                        </m:sub>
                        <m:sup>
                          <m:sSup>
                            <m:sSupPr>
                              <m:ctrlPr>
                                <a:rPr lang="en-US" b="0" i="1">
                                  <a:latin typeface="Cambria Math" panose="02040503050406030204" pitchFamily="18" charset="0"/>
                                </a:rPr>
                              </m:ctrlPr>
                            </m:sSupPr>
                            <m:e>
                              <m:r>
                                <a:rPr lang="en-US" b="0" i="1">
                                  <a:latin typeface="Cambria Math" panose="02040503050406030204" pitchFamily="18" charset="0"/>
                                </a:rPr>
                                <m:t>𝑛</m:t>
                              </m:r>
                            </m:e>
                            <m:sup>
                              <m:r>
                                <a:rPr lang="en-US" b="0" i="1">
                                  <a:latin typeface="Cambria Math" panose="02040503050406030204" pitchFamily="18" charset="0"/>
                                </a:rPr>
                                <m:t>[</m:t>
                              </m:r>
                              <m:r>
                                <a:rPr lang="en-US" b="0" i="1">
                                  <a:latin typeface="Cambria Math" panose="02040503050406030204" pitchFamily="18" charset="0"/>
                                </a:rPr>
                                <m:t>𝑙</m:t>
                              </m:r>
                              <m:r>
                                <a:rPr lang="en-US" b="0" i="1">
                                  <a:latin typeface="Cambria Math" panose="02040503050406030204" pitchFamily="18" charset="0"/>
                                </a:rPr>
                                <m:t>−1]</m:t>
                              </m:r>
                            </m:sup>
                          </m:sSup>
                        </m:sup>
                        <m:e>
                          <m:nary>
                            <m:naryPr>
                              <m:chr m:val="∑"/>
                              <m:ctrlPr>
                                <a:rPr lang="en-US" b="0" i="1">
                                  <a:latin typeface="Cambria Math" panose="02040503050406030204" pitchFamily="18" charset="0"/>
                                </a:rPr>
                              </m:ctrlPr>
                            </m:naryPr>
                            <m:sub>
                              <m:r>
                                <m:rPr>
                                  <m:brk m:alnAt="23"/>
                                </m:rPr>
                                <a:rPr lang="en-US" b="0" i="1">
                                  <a:latin typeface="Cambria Math" panose="02040503050406030204" pitchFamily="18" charset="0"/>
                                </a:rPr>
                                <m:t>𝑗</m:t>
                              </m:r>
                              <m:r>
                                <a:rPr lang="en-US" b="0" i="1">
                                  <a:latin typeface="Cambria Math" panose="02040503050406030204" pitchFamily="18" charset="0"/>
                                </a:rPr>
                                <m:t>=1</m:t>
                              </m:r>
                            </m:sub>
                            <m:sup>
                              <m:sSup>
                                <m:sSupPr>
                                  <m:ctrlPr>
                                    <a:rPr lang="en-US" b="0" i="1">
                                      <a:latin typeface="Cambria Math" panose="02040503050406030204" pitchFamily="18" charset="0"/>
                                    </a:rPr>
                                  </m:ctrlPr>
                                </m:sSupPr>
                                <m:e>
                                  <m:r>
                                    <a:rPr lang="en-US" b="0" i="1">
                                      <a:latin typeface="Cambria Math" panose="02040503050406030204" pitchFamily="18" charset="0"/>
                                    </a:rPr>
                                    <m:t>𝑛</m:t>
                                  </m:r>
                                </m:e>
                                <m:sup>
                                  <m:r>
                                    <a:rPr lang="en-US" b="0" i="1">
                                      <a:latin typeface="Cambria Math" panose="02040503050406030204" pitchFamily="18" charset="0"/>
                                    </a:rPr>
                                    <m:t>[</m:t>
                                  </m:r>
                                  <m:r>
                                    <a:rPr lang="en-US" b="0" i="1">
                                      <a:latin typeface="Cambria Math" panose="02040503050406030204" pitchFamily="18" charset="0"/>
                                    </a:rPr>
                                    <m:t>𝑙</m:t>
                                  </m:r>
                                  <m:r>
                                    <a:rPr lang="en-US" b="0" i="1">
                                      <a:latin typeface="Cambria Math" panose="02040503050406030204" pitchFamily="18" charset="0"/>
                                    </a:rPr>
                                    <m:t>]</m:t>
                                  </m:r>
                                </m:sup>
                              </m:sSup>
                            </m:sup>
                            <m:e>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sSubSup>
                                        <m:sSubSupPr>
                                          <m:ctrlPr>
                                            <a:rPr lang="en-US" b="0" i="1">
                                              <a:latin typeface="Cambria Math" panose="02040503050406030204" pitchFamily="18" charset="0"/>
                                            </a:rPr>
                                          </m:ctrlPr>
                                        </m:sSubSupPr>
                                        <m:e>
                                          <m:r>
                                            <a:rPr lang="en-US" b="0" i="1">
                                              <a:latin typeface="Cambria Math" panose="02040503050406030204" pitchFamily="18" charset="0"/>
                                            </a:rPr>
                                            <m:t>𝑤</m:t>
                                          </m:r>
                                        </m:e>
                                        <m:sub>
                                          <m:r>
                                            <a:rPr lang="en-US" b="0" i="1">
                                              <a:latin typeface="Cambria Math" panose="02040503050406030204" pitchFamily="18" charset="0"/>
                                            </a:rPr>
                                            <m:t>𝑖𝑗</m:t>
                                          </m:r>
                                        </m:sub>
                                        <m:sup>
                                          <m:r>
                                            <a:rPr lang="en-US" b="0" i="1">
                                              <a:latin typeface="Cambria Math" panose="02040503050406030204" pitchFamily="18" charset="0"/>
                                            </a:rPr>
                                            <m:t>[</m:t>
                                          </m:r>
                                          <m:r>
                                            <a:rPr lang="en-US" b="0" i="1">
                                              <a:latin typeface="Cambria Math" panose="02040503050406030204" pitchFamily="18" charset="0"/>
                                            </a:rPr>
                                            <m:t>𝑙</m:t>
                                          </m:r>
                                          <m:r>
                                            <a:rPr lang="en-US" b="0" i="1">
                                              <a:latin typeface="Cambria Math" panose="02040503050406030204" pitchFamily="18" charset="0"/>
                                            </a:rPr>
                                            <m:t>]</m:t>
                                          </m:r>
                                        </m:sup>
                                      </m:sSubSup>
                                    </m:e>
                                  </m:d>
                                </m:e>
                                <m:sup>
                                  <m:r>
                                    <a:rPr lang="en-US" b="0" i="1">
                                      <a:latin typeface="Cambria Math" panose="02040503050406030204" pitchFamily="18" charset="0"/>
                                    </a:rPr>
                                    <m:t>2</m:t>
                                  </m:r>
                                </m:sup>
                              </m:sSup>
                            </m:e>
                          </m:nary>
                        </m:e>
                      </m:nary>
                    </m:oMath>
                  </m:oMathPara>
                </a14:m>
                <a:endParaRPr lang="en-US"/>
              </a:p>
            </p:txBody>
          </p:sp>
        </mc:Choice>
        <mc:Fallback xmlns="">
          <p:sp>
            <p:nvSpPr>
              <p:cNvPr id="3" name="Content Placeholder 2">
                <a:extLst>
                  <a:ext uri="{FF2B5EF4-FFF2-40B4-BE49-F238E27FC236}">
                    <a16:creationId xmlns:a16="http://schemas.microsoft.com/office/drawing/2014/main" id="{BAC9B4F6-434A-114F-A6B8-0216CC7365E8}"/>
                  </a:ext>
                </a:extLst>
              </p:cNvPr>
              <p:cNvSpPr>
                <a:spLocks noGrp="1" noRot="1" noChangeAspect="1" noMove="1" noResize="1" noEditPoints="1" noAdjustHandles="1" noChangeArrowheads="1" noChangeShapeType="1" noTextEdit="1"/>
              </p:cNvSpPr>
              <p:nvPr>
                <p:ph idx="1"/>
              </p:nvPr>
            </p:nvSpPr>
            <p:spPr>
              <a:xfrm>
                <a:off x="609600" y="1600201"/>
                <a:ext cx="10972800" cy="1579001"/>
              </a:xfrm>
              <a:blipFill>
                <a:blip r:embed="rId2"/>
                <a:stretch>
                  <a:fillRect l="-810" t="-78400" b="-1184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473DC7-80BD-EF4C-8EF3-94061E8BE2C0}"/>
              </a:ext>
            </a:extLst>
          </p:cNvPr>
          <p:cNvSpPr txBox="1"/>
          <p:nvPr/>
        </p:nvSpPr>
        <p:spPr>
          <a:xfrm>
            <a:off x="6057900" y="2133600"/>
            <a:ext cx="4191000" cy="523220"/>
          </a:xfrm>
          <a:prstGeom prst="rect">
            <a:avLst/>
          </a:prstGeom>
          <a:noFill/>
        </p:spPr>
        <p:txBody>
          <a:bodyPr wrap="square" rtlCol="0">
            <a:spAutoFit/>
          </a:bodyPr>
          <a:lstStyle/>
          <a:p>
            <a:r>
              <a:rPr lang="en-US" sz="2800">
                <a:solidFill>
                  <a:srgbClr val="FF0000"/>
                </a:solidFill>
              </a:rPr>
              <a:t>Chiều của w: (n</a:t>
            </a:r>
            <a:r>
              <a:rPr lang="en-US" sz="2800" baseline="30000">
                <a:solidFill>
                  <a:srgbClr val="FF0000"/>
                </a:solidFill>
              </a:rPr>
              <a:t>[l]</a:t>
            </a:r>
            <a:r>
              <a:rPr lang="en-US" sz="2800">
                <a:solidFill>
                  <a:srgbClr val="FF0000"/>
                </a:solidFill>
              </a:rPr>
              <a:t>, n</a:t>
            </a:r>
            <a:r>
              <a:rPr lang="en-US" sz="2800" baseline="30000">
                <a:solidFill>
                  <a:srgbClr val="FF0000"/>
                </a:solidFill>
              </a:rPr>
              <a:t>[l-1]</a:t>
            </a:r>
            <a:r>
              <a:rPr lang="en-US" sz="2800">
                <a:solidFill>
                  <a:srgbClr val="FF0000"/>
                </a:solidFill>
              </a:rPr>
              <a:t>)</a:t>
            </a:r>
          </a:p>
        </p:txBody>
      </p:sp>
    </p:spTree>
    <p:extLst>
      <p:ext uri="{BB962C8B-B14F-4D97-AF65-F5344CB8AC3E}">
        <p14:creationId xmlns:p14="http://schemas.microsoft.com/office/powerpoint/2010/main" val="390091753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C35E3-71D4-8C44-AF69-33BCA7069E97}"/>
              </a:ext>
            </a:extLst>
          </p:cNvPr>
          <p:cNvSpPr>
            <a:spLocks noGrp="1"/>
          </p:cNvSpPr>
          <p:nvPr>
            <p:ph type="title"/>
          </p:nvPr>
        </p:nvSpPr>
        <p:spPr/>
        <p:txBody>
          <a:bodyPr/>
          <a:lstStyle/>
          <a:p>
            <a:r>
              <a:rPr lang="en-US"/>
              <a:t>REGULARZATION TRONG MẠNG NEURAL</a:t>
            </a:r>
          </a:p>
        </p:txBody>
      </p:sp>
      <p:grpSp>
        <p:nvGrpSpPr>
          <p:cNvPr id="4" name="Group 3">
            <a:extLst>
              <a:ext uri="{FF2B5EF4-FFF2-40B4-BE49-F238E27FC236}">
                <a16:creationId xmlns:a16="http://schemas.microsoft.com/office/drawing/2014/main" id="{B54FAB83-1787-DF49-9B1B-49C6A1BDF682}"/>
              </a:ext>
            </a:extLst>
          </p:cNvPr>
          <p:cNvGrpSpPr/>
          <p:nvPr/>
        </p:nvGrpSpPr>
        <p:grpSpPr>
          <a:xfrm>
            <a:off x="457200" y="2133600"/>
            <a:ext cx="10538620" cy="1874424"/>
            <a:chOff x="304800" y="3331043"/>
            <a:chExt cx="10538620" cy="187442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FEE3E0-DA79-3848-996B-0EC46E724A92}"/>
                    </a:ext>
                  </a:extLst>
                </p:cNvPr>
                <p:cNvSpPr txBox="1"/>
                <p:nvPr/>
              </p:nvSpPr>
              <p:spPr>
                <a:xfrm>
                  <a:off x="304800" y="3331043"/>
                  <a:ext cx="10439400" cy="1874424"/>
                </a:xfrm>
                <a:prstGeom prst="rect">
                  <a:avLst/>
                </a:prstGeom>
                <a:noFill/>
              </p:spPr>
              <p:txBody>
                <a:bodyPr wrap="square" rtlCol="0">
                  <a:spAutoFit/>
                </a:bodyPr>
                <a:lstStyle/>
                <a:p>
                  <a:r>
                    <a:rPr lang="en-US" sz="2800">
                      <a:solidFill>
                        <a:srgbClr val="008000"/>
                      </a:solidFill>
                    </a:rPr>
                    <a:t>Gradient Descent:</a:t>
                  </a:r>
                </a:p>
                <a:p>
                  <a:r>
                    <a:rPr lang="en-US" sz="2800">
                      <a:solidFill>
                        <a:srgbClr val="0066FF"/>
                      </a:solidFill>
                    </a:rPr>
                    <a:t>	W</a:t>
                  </a:r>
                  <a:r>
                    <a:rPr lang="en-US" sz="2800" baseline="30000">
                      <a:solidFill>
                        <a:srgbClr val="0066FF"/>
                      </a:solidFill>
                    </a:rPr>
                    <a:t>[l]</a:t>
                  </a:r>
                  <a:r>
                    <a:rPr lang="en-US" sz="2800">
                      <a:solidFill>
                        <a:srgbClr val="0066FF"/>
                      </a:solidFill>
                    </a:rPr>
                    <a:t> = W</a:t>
                  </a:r>
                  <a:r>
                    <a:rPr lang="en-US" sz="2800" baseline="30000">
                      <a:solidFill>
                        <a:srgbClr val="0066FF"/>
                      </a:solidFill>
                    </a:rPr>
                    <a:t>[l]</a:t>
                  </a:r>
                  <a:r>
                    <a:rPr lang="en-US" sz="2800">
                      <a:solidFill>
                        <a:srgbClr val="0066FF"/>
                      </a:solidFill>
                    </a:rPr>
                    <a:t> - </a:t>
                  </a:r>
                  <a14:m>
                    <m:oMath xmlns:m="http://schemas.openxmlformats.org/officeDocument/2006/math">
                      <m:r>
                        <a:rPr lang="en-US" sz="2800" i="1">
                          <a:solidFill>
                            <a:srgbClr val="0066FF"/>
                          </a:solidFill>
                          <a:latin typeface="Cambria Math" panose="02040503050406030204" pitchFamily="18" charset="0"/>
                          <a:ea typeface="Cambria Math" panose="02040503050406030204" pitchFamily="18" charset="0"/>
                        </a:rPr>
                        <m:t>𝛼</m:t>
                      </m:r>
                    </m:oMath>
                  </a14:m>
                  <a:r>
                    <a:rPr lang="en-US" sz="2800">
                      <a:solidFill>
                        <a:srgbClr val="0066FF"/>
                      </a:solidFill>
                    </a:rPr>
                    <a:t>*</a:t>
                  </a:r>
                  <a:r>
                    <a:rPr lang="en-US" sz="2800">
                      <a:solidFill>
                        <a:srgbClr val="FF0000"/>
                      </a:solidFill>
                    </a:rPr>
                    <a:t>dW</a:t>
                  </a:r>
                  <a:r>
                    <a:rPr lang="en-US" sz="2800" baseline="30000">
                      <a:solidFill>
                        <a:srgbClr val="FF0000"/>
                      </a:solidFill>
                    </a:rPr>
                    <a:t>[l]</a:t>
                  </a:r>
                  <a:endParaRPr lang="en-US" sz="2800">
                    <a:solidFill>
                      <a:srgbClr val="FF0000"/>
                    </a:solidFill>
                  </a:endParaRPr>
                </a:p>
                <a:p>
                  <a:r>
                    <a:rPr lang="en-US" sz="2800" baseline="30000">
                      <a:solidFill>
                        <a:srgbClr val="FF0000"/>
                      </a:solidFill>
                    </a:rPr>
                    <a:t>	         </a:t>
                  </a:r>
                </a:p>
                <a:p>
                  <a:r>
                    <a:rPr lang="en-US" sz="2800" baseline="30000">
                      <a:solidFill>
                        <a:srgbClr val="FF0000"/>
                      </a:solidFill>
                    </a:rPr>
                    <a:t>                        </a:t>
                  </a:r>
                  <a:r>
                    <a:rPr lang="en-US" sz="2800">
                      <a:solidFill>
                        <a:srgbClr val="0066FF"/>
                      </a:solidFill>
                    </a:rPr>
                    <a:t>= W</a:t>
                  </a:r>
                  <a:r>
                    <a:rPr lang="en-US" sz="2800" baseline="30000">
                      <a:solidFill>
                        <a:srgbClr val="0066FF"/>
                      </a:solidFill>
                    </a:rPr>
                    <a:t>[l]</a:t>
                  </a:r>
                  <a:r>
                    <a:rPr lang="en-US" sz="2800">
                      <a:solidFill>
                        <a:srgbClr val="0066FF"/>
                      </a:solidFill>
                    </a:rPr>
                    <a:t> - </a:t>
                  </a:r>
                  <a14:m>
                    <m:oMath xmlns:m="http://schemas.openxmlformats.org/officeDocument/2006/math">
                      <m:r>
                        <a:rPr lang="en-US" sz="2800" i="1">
                          <a:solidFill>
                            <a:srgbClr val="0066FF"/>
                          </a:solidFill>
                          <a:latin typeface="Cambria Math" panose="02040503050406030204" pitchFamily="18" charset="0"/>
                          <a:ea typeface="Cambria Math" panose="02040503050406030204" pitchFamily="18" charset="0"/>
                        </a:rPr>
                        <m:t>𝛼</m:t>
                      </m:r>
                      <m:r>
                        <a:rPr lang="vi-VN" sz="2800" b="0" i="1">
                          <a:solidFill>
                            <a:srgbClr val="0066FF"/>
                          </a:solidFill>
                          <a:latin typeface="Cambria Math" panose="02040503050406030204" pitchFamily="18" charset="0"/>
                          <a:ea typeface="Cambria Math" panose="02040503050406030204" pitchFamily="18" charset="0"/>
                        </a:rPr>
                        <m:t>∗</m:t>
                      </m:r>
                      <m:f>
                        <m:fPr>
                          <m:ctrlPr>
                            <a:rPr lang="en-US" sz="2800" i="1">
                              <a:solidFill>
                                <a:srgbClr val="FF0000"/>
                              </a:solidFill>
                              <a:latin typeface="Cambria Math" panose="02040503050406030204" pitchFamily="18" charset="0"/>
                            </a:rPr>
                          </m:ctrlPr>
                        </m:fPr>
                        <m:num>
                          <m:r>
                            <a:rPr lang="en-US" sz="2800" i="1">
                              <a:solidFill>
                                <a:srgbClr val="FF0000"/>
                              </a:solidFill>
                              <a:latin typeface="Cambria Math" panose="02040503050406030204" pitchFamily="18" charset="0"/>
                              <a:ea typeface="Cambria Math" panose="02040503050406030204" pitchFamily="18" charset="0"/>
                            </a:rPr>
                            <m:t>𝜆</m:t>
                          </m:r>
                        </m:num>
                        <m:den>
                          <m:r>
                            <a:rPr lang="en-US" sz="2800" i="1">
                              <a:solidFill>
                                <a:srgbClr val="FF0000"/>
                              </a:solidFill>
                              <a:latin typeface="Cambria Math" panose="02040503050406030204" pitchFamily="18" charset="0"/>
                            </a:rPr>
                            <m:t>𝑚</m:t>
                          </m:r>
                        </m:den>
                      </m:f>
                      <m:sSup>
                        <m:sSupPr>
                          <m:ctrlPr>
                            <a:rPr lang="en-US" sz="2800" i="1">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𝑤</m:t>
                          </m:r>
                        </m:e>
                        <m:sup>
                          <m:r>
                            <a:rPr lang="en-US" sz="2800" i="1">
                              <a:solidFill>
                                <a:srgbClr val="FF0000"/>
                              </a:solidFill>
                              <a:latin typeface="Cambria Math" panose="02040503050406030204" pitchFamily="18" charset="0"/>
                            </a:rPr>
                            <m:t>[</m:t>
                          </m:r>
                          <m:r>
                            <a:rPr lang="en-US" sz="2800" i="1">
                              <a:solidFill>
                                <a:srgbClr val="FF0000"/>
                              </a:solidFill>
                              <a:latin typeface="Cambria Math" panose="02040503050406030204" pitchFamily="18" charset="0"/>
                            </a:rPr>
                            <m:t>𝑙</m:t>
                          </m:r>
                          <m:r>
                            <a:rPr lang="en-US" sz="2800" i="1">
                              <a:solidFill>
                                <a:srgbClr val="FF0000"/>
                              </a:solidFill>
                              <a:latin typeface="Cambria Math" panose="02040503050406030204" pitchFamily="18" charset="0"/>
                            </a:rPr>
                            <m:t>]</m:t>
                          </m:r>
                        </m:sup>
                      </m:sSup>
                    </m:oMath>
                  </a14:m>
                  <a:r>
                    <a:rPr lang="en-US" sz="2800">
                      <a:solidFill>
                        <a:srgbClr val="0066FF"/>
                      </a:solidFill>
                    </a:rPr>
                    <a:t> - </a:t>
                  </a:r>
                  <a14:m>
                    <m:oMath xmlns:m="http://schemas.openxmlformats.org/officeDocument/2006/math">
                      <m:r>
                        <a:rPr lang="en-US" sz="2800" i="1">
                          <a:solidFill>
                            <a:srgbClr val="0066FF"/>
                          </a:solidFill>
                          <a:latin typeface="Cambria Math" panose="02040503050406030204" pitchFamily="18" charset="0"/>
                          <a:ea typeface="Cambria Math" panose="02040503050406030204" pitchFamily="18" charset="0"/>
                        </a:rPr>
                        <m:t>𝛼</m:t>
                      </m:r>
                    </m:oMath>
                  </a14:m>
                  <a:r>
                    <a:rPr lang="en-US" sz="2800">
                      <a:solidFill>
                        <a:srgbClr val="0066FF"/>
                      </a:solidFill>
                    </a:rPr>
                    <a:t>*</a:t>
                  </a:r>
                  <a:r>
                    <a:rPr lang="en-US" sz="2800" i="1">
                      <a:solidFill>
                        <a:srgbClr val="0066FF"/>
                      </a:solidFill>
                    </a:rPr>
                    <a:t>&lt;back_propagation&gt; </a:t>
                  </a:r>
                  <a:endParaRPr lang="en-US" sz="2800">
                    <a:solidFill>
                      <a:srgbClr val="0066FF"/>
                    </a:solidFill>
                  </a:endParaRPr>
                </a:p>
              </p:txBody>
            </p:sp>
          </mc:Choice>
          <mc:Fallback xmlns="">
            <p:sp>
              <p:nvSpPr>
                <p:cNvPr id="5" name="TextBox 4">
                  <a:extLst>
                    <a:ext uri="{FF2B5EF4-FFF2-40B4-BE49-F238E27FC236}">
                      <a16:creationId xmlns:a16="http://schemas.microsoft.com/office/drawing/2014/main" id="{9DFEE3E0-DA79-3848-996B-0EC46E724A92}"/>
                    </a:ext>
                  </a:extLst>
                </p:cNvPr>
                <p:cNvSpPr txBox="1">
                  <a:spLocks noRot="1" noChangeAspect="1" noMove="1" noResize="1" noEditPoints="1" noAdjustHandles="1" noChangeArrowheads="1" noChangeShapeType="1" noTextEdit="1"/>
                </p:cNvSpPr>
                <p:nvPr/>
              </p:nvSpPr>
              <p:spPr>
                <a:xfrm>
                  <a:off x="304800" y="3331043"/>
                  <a:ext cx="10439400" cy="1874424"/>
                </a:xfrm>
                <a:prstGeom prst="rect">
                  <a:avLst/>
                </a:prstGeom>
                <a:blipFill>
                  <a:blip r:embed="rId2"/>
                  <a:stretch>
                    <a:fillRect l="-1338" t="-4054" b="-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A6A68D8-4EC9-114E-9939-49274822BB87}"/>
                    </a:ext>
                  </a:extLst>
                </p:cNvPr>
                <p:cNvSpPr/>
                <p:nvPr/>
              </p:nvSpPr>
              <p:spPr>
                <a:xfrm>
                  <a:off x="5029200" y="3678798"/>
                  <a:ext cx="5814220" cy="635046"/>
                </a:xfrm>
                <a:prstGeom prst="rect">
                  <a:avLst/>
                </a:prstGeom>
              </p:spPr>
              <p:txBody>
                <a:bodyPr wrap="none">
                  <a:spAutoFit/>
                </a:bodyPr>
                <a:lstStyle/>
                <a:p>
                  <a:r>
                    <a:rPr lang="en-US" sz="2400">
                      <a:solidFill>
                        <a:srgbClr val="0066FF"/>
                      </a:solidFill>
                    </a:rPr>
                    <a:t>Với: </a:t>
                  </a:r>
                  <a:r>
                    <a:rPr lang="en-US" sz="2400">
                      <a:solidFill>
                        <a:srgbClr val="FF0000"/>
                      </a:solidFill>
                    </a:rPr>
                    <a:t>dW</a:t>
                  </a:r>
                  <a:r>
                    <a:rPr lang="en-US" sz="2400" baseline="30000">
                      <a:solidFill>
                        <a:srgbClr val="FF0000"/>
                      </a:solidFill>
                    </a:rPr>
                    <a:t>[l]</a:t>
                  </a:r>
                  <a:r>
                    <a:rPr lang="en-US" sz="2400">
                      <a:solidFill>
                        <a:srgbClr val="0066FF"/>
                      </a:solidFill>
                    </a:rPr>
                    <a:t> = </a:t>
                  </a:r>
                  <a:r>
                    <a:rPr lang="en-US" sz="2400" i="1">
                      <a:solidFill>
                        <a:srgbClr val="0066FF"/>
                      </a:solidFill>
                    </a:rPr>
                    <a:t>&lt;back_propagation&gt; </a:t>
                  </a:r>
                  <a:r>
                    <a:rPr lang="en-US" sz="2400">
                      <a:solidFill>
                        <a:srgbClr val="0066FF"/>
                      </a:solidFill>
                    </a:rPr>
                    <a:t>+ </a:t>
                  </a:r>
                  <a14:m>
                    <m:oMath xmlns:m="http://schemas.openxmlformats.org/officeDocument/2006/math">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ea typeface="Cambria Math" panose="02040503050406030204" pitchFamily="18" charset="0"/>
                            </a:rPr>
                            <m:t>𝜆</m:t>
                          </m:r>
                        </m:num>
                        <m:den>
                          <m:r>
                            <a:rPr lang="en-US" sz="2400" b="0" i="1">
                              <a:solidFill>
                                <a:srgbClr val="FF0000"/>
                              </a:solidFill>
                              <a:latin typeface="Cambria Math" panose="02040503050406030204" pitchFamily="18" charset="0"/>
                            </a:rPr>
                            <m:t>𝑚</m:t>
                          </m:r>
                        </m:den>
                      </m:f>
                      <m:sSup>
                        <m:sSupPr>
                          <m:ctrlPr>
                            <a:rPr lang="en-US" sz="2400" b="0" i="1">
                              <a:solidFill>
                                <a:srgbClr val="FF0000"/>
                              </a:solidFill>
                              <a:latin typeface="Cambria Math" panose="02040503050406030204" pitchFamily="18" charset="0"/>
                            </a:rPr>
                          </m:ctrlPr>
                        </m:sSupPr>
                        <m:e>
                          <m:r>
                            <a:rPr lang="en-US" sz="2400" b="0" i="1">
                              <a:solidFill>
                                <a:srgbClr val="FF0000"/>
                              </a:solidFill>
                              <a:latin typeface="Cambria Math" panose="02040503050406030204" pitchFamily="18" charset="0"/>
                            </a:rPr>
                            <m:t>𝑤</m:t>
                          </m:r>
                        </m:e>
                        <m:sup>
                          <m:r>
                            <a:rPr lang="en-US" sz="2400" b="0" i="1">
                              <a:solidFill>
                                <a:srgbClr val="FF0000"/>
                              </a:solidFill>
                              <a:latin typeface="Cambria Math" panose="02040503050406030204" pitchFamily="18" charset="0"/>
                            </a:rPr>
                            <m:t>[</m:t>
                          </m:r>
                          <m:r>
                            <a:rPr lang="en-US" sz="2400" b="0" i="1">
                              <a:solidFill>
                                <a:srgbClr val="FF0000"/>
                              </a:solidFill>
                              <a:latin typeface="Cambria Math" panose="02040503050406030204" pitchFamily="18" charset="0"/>
                            </a:rPr>
                            <m:t>𝑙</m:t>
                          </m:r>
                          <m:r>
                            <a:rPr lang="en-US" sz="2400" b="0" i="1">
                              <a:solidFill>
                                <a:srgbClr val="FF0000"/>
                              </a:solidFill>
                              <a:latin typeface="Cambria Math" panose="02040503050406030204" pitchFamily="18" charset="0"/>
                            </a:rPr>
                            <m:t>]</m:t>
                          </m:r>
                        </m:sup>
                      </m:sSup>
                    </m:oMath>
                  </a14:m>
                  <a:r>
                    <a:rPr lang="en-US" sz="2400">
                      <a:solidFill>
                        <a:srgbClr val="FF0000"/>
                      </a:solidFill>
                    </a:rPr>
                    <a:t> </a:t>
                  </a:r>
                  <a:endParaRPr lang="en-US" sz="2400">
                    <a:solidFill>
                      <a:srgbClr val="0066FF"/>
                    </a:solidFill>
                  </a:endParaRPr>
                </a:p>
              </p:txBody>
            </p:sp>
          </mc:Choice>
          <mc:Fallback xmlns="">
            <p:sp>
              <p:nvSpPr>
                <p:cNvPr id="6" name="Rectangle 5">
                  <a:extLst>
                    <a:ext uri="{FF2B5EF4-FFF2-40B4-BE49-F238E27FC236}">
                      <a16:creationId xmlns:a16="http://schemas.microsoft.com/office/drawing/2014/main" id="{7A6A68D8-4EC9-114E-9939-49274822BB87}"/>
                    </a:ext>
                  </a:extLst>
                </p:cNvPr>
                <p:cNvSpPr>
                  <a:spLocks noRot="1" noChangeAspect="1" noMove="1" noResize="1" noEditPoints="1" noAdjustHandles="1" noChangeArrowheads="1" noChangeShapeType="1" noTextEdit="1"/>
                </p:cNvSpPr>
                <p:nvPr/>
              </p:nvSpPr>
              <p:spPr>
                <a:xfrm>
                  <a:off x="5029200" y="3678798"/>
                  <a:ext cx="5814220" cy="635046"/>
                </a:xfrm>
                <a:prstGeom prst="rect">
                  <a:avLst/>
                </a:prstGeom>
                <a:blipFill>
                  <a:blip r:embed="rId3"/>
                  <a:stretch>
                    <a:fillRect l="-1747" b="-588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7575B-D491-EB42-96B9-A663DB6DE256}"/>
                  </a:ext>
                </a:extLst>
              </p:cNvPr>
              <p:cNvSpPr txBox="1"/>
              <p:nvPr/>
            </p:nvSpPr>
            <p:spPr>
              <a:xfrm>
                <a:off x="342900" y="4736686"/>
                <a:ext cx="11506200" cy="1001364"/>
              </a:xfrm>
              <a:prstGeom prst="rect">
                <a:avLst/>
              </a:prstGeom>
              <a:noFill/>
            </p:spPr>
            <p:txBody>
              <a:bodyPr wrap="square" rtlCol="0">
                <a:spAutoFit/>
              </a:bodyPr>
              <a:lstStyle/>
              <a:p>
                <a:r>
                  <a:rPr lang="en-US" sz="2400" b="1">
                    <a:solidFill>
                      <a:srgbClr val="008000"/>
                    </a:solidFill>
                  </a:rPr>
                  <a:t>Mỗi lần cập nhật trọng số, thì giá trị trọng số W sẽ </a:t>
                </a:r>
                <a:r>
                  <a:rPr lang="en-US" sz="2400" b="1">
                    <a:solidFill>
                      <a:srgbClr val="FF0000"/>
                    </a:solidFill>
                  </a:rPr>
                  <a:t>nhỏ đi một lượng </a:t>
                </a:r>
                <a14:m>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𝜶</m:t>
                    </m:r>
                    <m:r>
                      <a:rPr lang="vi-VN" sz="2400" b="1" i="1">
                        <a:solidFill>
                          <a:srgbClr val="FF0000"/>
                        </a:solidFill>
                        <a:latin typeface="Cambria Math" panose="02040503050406030204" pitchFamily="18" charset="0"/>
                        <a:ea typeface="Cambria Math" panose="02040503050406030204" pitchFamily="18" charset="0"/>
                      </a:rPr>
                      <m:t>∗</m:t>
                    </m:r>
                    <m:f>
                      <m:fPr>
                        <m:ctrlPr>
                          <a:rPr lang="en-US" sz="2400" b="1" i="1">
                            <a:solidFill>
                              <a:srgbClr val="FF0000"/>
                            </a:solidFill>
                            <a:latin typeface="Cambria Math" panose="02040503050406030204" pitchFamily="18" charset="0"/>
                          </a:rPr>
                        </m:ctrlPr>
                      </m:fPr>
                      <m:num>
                        <m:r>
                          <a:rPr lang="en-US" sz="2400" b="1" i="1">
                            <a:solidFill>
                              <a:srgbClr val="FF0000"/>
                            </a:solidFill>
                            <a:latin typeface="Cambria Math" panose="02040503050406030204" pitchFamily="18" charset="0"/>
                            <a:ea typeface="Cambria Math" panose="02040503050406030204" pitchFamily="18" charset="0"/>
                          </a:rPr>
                          <m:t>𝝀</m:t>
                        </m:r>
                      </m:num>
                      <m:den>
                        <m:r>
                          <a:rPr lang="en-US" sz="2400" b="1" i="1">
                            <a:solidFill>
                              <a:srgbClr val="FF0000"/>
                            </a:solidFill>
                            <a:latin typeface="Cambria Math" panose="02040503050406030204" pitchFamily="18" charset="0"/>
                          </a:rPr>
                          <m:t>𝒎</m:t>
                        </m:r>
                      </m:den>
                    </m:f>
                    <m:sSup>
                      <m:sSupPr>
                        <m:ctrlPr>
                          <a:rPr lang="en-US" sz="2400" b="1"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𝒘</m:t>
                        </m:r>
                      </m:e>
                      <m:sup>
                        <m:d>
                          <m:dPr>
                            <m:begChr m:val="["/>
                            <m:endChr m:val="]"/>
                            <m:ctrlPr>
                              <a:rPr lang="en-US" sz="2400" b="1" i="1">
                                <a:solidFill>
                                  <a:srgbClr val="FF0000"/>
                                </a:solidFill>
                                <a:latin typeface="Cambria Math" panose="02040503050406030204" pitchFamily="18" charset="0"/>
                              </a:rPr>
                            </m:ctrlPr>
                          </m:dPr>
                          <m:e>
                            <m:r>
                              <a:rPr lang="en-US" sz="2400" b="1" i="1">
                                <a:solidFill>
                                  <a:srgbClr val="FF0000"/>
                                </a:solidFill>
                                <a:latin typeface="Cambria Math" panose="02040503050406030204" pitchFamily="18" charset="0"/>
                              </a:rPr>
                              <m:t>𝒍</m:t>
                            </m:r>
                          </m:e>
                        </m:d>
                      </m:sup>
                    </m:sSup>
                  </m:oMath>
                </a14:m>
                <a:r>
                  <a:rPr lang="en-US" sz="2400" b="1">
                    <a:solidFill>
                      <a:srgbClr val="008000"/>
                    </a:solidFill>
                  </a:rPr>
                  <a:t> </a:t>
                </a:r>
              </a:p>
              <a:p>
                <a:r>
                  <a:rPr lang="en-US" sz="2400" b="1">
                    <a:solidFill>
                      <a:srgbClr val="008000"/>
                    </a:solidFill>
                    <a:sym typeface="Wingdings" pitchFamily="2" charset="2"/>
                  </a:rPr>
                  <a:t> </a:t>
                </a:r>
                <a:r>
                  <a:rPr lang="en-US" sz="2400" b="1">
                    <a:solidFill>
                      <a:srgbClr val="FF0000"/>
                    </a:solidFill>
                    <a:sym typeface="Wingdings" pitchFamily="2" charset="2"/>
                  </a:rPr>
                  <a:t>weigh decay</a:t>
                </a:r>
                <a:r>
                  <a:rPr lang="en-US" sz="2400" b="1">
                    <a:solidFill>
                      <a:srgbClr val="FF0000"/>
                    </a:solidFill>
                  </a:rPr>
                  <a:t> </a:t>
                </a:r>
              </a:p>
            </p:txBody>
          </p:sp>
        </mc:Choice>
        <mc:Fallback xmlns="">
          <p:sp>
            <p:nvSpPr>
              <p:cNvPr id="7" name="TextBox 6">
                <a:extLst>
                  <a:ext uri="{FF2B5EF4-FFF2-40B4-BE49-F238E27FC236}">
                    <a16:creationId xmlns:a16="http://schemas.microsoft.com/office/drawing/2014/main" id="{C817575B-D491-EB42-96B9-A663DB6DE256}"/>
                  </a:ext>
                </a:extLst>
              </p:cNvPr>
              <p:cNvSpPr txBox="1">
                <a:spLocks noRot="1" noChangeAspect="1" noMove="1" noResize="1" noEditPoints="1" noAdjustHandles="1" noChangeArrowheads="1" noChangeShapeType="1" noTextEdit="1"/>
              </p:cNvSpPr>
              <p:nvPr/>
            </p:nvSpPr>
            <p:spPr>
              <a:xfrm>
                <a:off x="342900" y="4736686"/>
                <a:ext cx="11506200" cy="1001364"/>
              </a:xfrm>
              <a:prstGeom prst="rect">
                <a:avLst/>
              </a:prstGeom>
              <a:blipFill>
                <a:blip r:embed="rId4"/>
                <a:stretch>
                  <a:fillRect l="-772" b="-1125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EB23CC4-22BE-C640-922E-32309B9F7E1F}"/>
              </a:ext>
            </a:extLst>
          </p:cNvPr>
          <p:cNvSpPr/>
          <p:nvPr/>
        </p:nvSpPr>
        <p:spPr>
          <a:xfrm>
            <a:off x="3200400" y="3262451"/>
            <a:ext cx="1524000" cy="85234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3269951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9502-5F67-8942-915E-BAF0918F20E3}"/>
              </a:ext>
            </a:extLst>
          </p:cNvPr>
          <p:cNvSpPr>
            <a:spLocks noGrp="1"/>
          </p:cNvSpPr>
          <p:nvPr>
            <p:ph type="title"/>
          </p:nvPr>
        </p:nvSpPr>
        <p:spPr>
          <a:xfrm>
            <a:off x="609600" y="3124200"/>
            <a:ext cx="10972800" cy="1143000"/>
          </a:xfrm>
        </p:spPr>
        <p:txBody>
          <a:bodyPr/>
          <a:lstStyle/>
          <a:p>
            <a:r>
              <a:rPr lang="en-US">
                <a:solidFill>
                  <a:srgbClr val="0066FF"/>
                </a:solidFill>
              </a:rPr>
              <a:t>TẠI SAO REGULARZATION GIẢM ĐƯỢC OVERFITING</a:t>
            </a:r>
          </a:p>
        </p:txBody>
      </p:sp>
    </p:spTree>
    <p:extLst>
      <p:ext uri="{BB962C8B-B14F-4D97-AF65-F5344CB8AC3E}">
        <p14:creationId xmlns:p14="http://schemas.microsoft.com/office/powerpoint/2010/main" val="350219863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C654-A554-6948-99EC-87B5FF0BA1F9}"/>
              </a:ext>
            </a:extLst>
          </p:cNvPr>
          <p:cNvSpPr>
            <a:spLocks noGrp="1"/>
          </p:cNvSpPr>
          <p:nvPr>
            <p:ph type="title"/>
          </p:nvPr>
        </p:nvSpPr>
        <p:spPr/>
        <p:txBody>
          <a:bodyPr/>
          <a:lstStyle/>
          <a:p>
            <a:r>
              <a:rPr lang="en-US"/>
              <a:t>Nhắc lại về các dạng deep learning error</a:t>
            </a:r>
          </a:p>
        </p:txBody>
      </p:sp>
      <p:grpSp>
        <p:nvGrpSpPr>
          <p:cNvPr id="4" name="Group 3">
            <a:extLst>
              <a:ext uri="{FF2B5EF4-FFF2-40B4-BE49-F238E27FC236}">
                <a16:creationId xmlns:a16="http://schemas.microsoft.com/office/drawing/2014/main" id="{138FAB42-3ED7-BB45-82EB-F9C0A74162BE}"/>
              </a:ext>
            </a:extLst>
          </p:cNvPr>
          <p:cNvGrpSpPr/>
          <p:nvPr/>
        </p:nvGrpSpPr>
        <p:grpSpPr>
          <a:xfrm>
            <a:off x="228600" y="2209800"/>
            <a:ext cx="11518113" cy="3382383"/>
            <a:chOff x="277188" y="1417300"/>
            <a:chExt cx="11518113" cy="3382383"/>
          </a:xfrm>
        </p:grpSpPr>
        <p:grpSp>
          <p:nvGrpSpPr>
            <p:cNvPr id="5" name="Group 4">
              <a:extLst>
                <a:ext uri="{FF2B5EF4-FFF2-40B4-BE49-F238E27FC236}">
                  <a16:creationId xmlns:a16="http://schemas.microsoft.com/office/drawing/2014/main" id="{F334D1EF-1091-7946-B7D8-3E368C54F034}"/>
                </a:ext>
              </a:extLst>
            </p:cNvPr>
            <p:cNvGrpSpPr/>
            <p:nvPr/>
          </p:nvGrpSpPr>
          <p:grpSpPr>
            <a:xfrm>
              <a:off x="381000" y="1417638"/>
              <a:ext cx="3128322" cy="2844285"/>
              <a:chOff x="407807" y="1903613"/>
              <a:chExt cx="3128322" cy="2844285"/>
            </a:xfrm>
          </p:grpSpPr>
          <p:cxnSp>
            <p:nvCxnSpPr>
              <p:cNvPr id="157" name="Straight Arrow Connector 156">
                <a:extLst>
                  <a:ext uri="{FF2B5EF4-FFF2-40B4-BE49-F238E27FC236}">
                    <a16:creationId xmlns:a16="http://schemas.microsoft.com/office/drawing/2014/main" id="{21DFDF4E-66B5-7442-9734-3380E97DF285}"/>
                  </a:ext>
                </a:extLst>
              </p:cNvPr>
              <p:cNvCxnSpPr/>
              <p:nvPr/>
            </p:nvCxnSpPr>
            <p:spPr>
              <a:xfrm>
                <a:off x="407807" y="4080816"/>
                <a:ext cx="3128322" cy="155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38FDB80F-B91C-8E43-8C4F-1D60E5F6096C}"/>
                  </a:ext>
                </a:extLst>
              </p:cNvPr>
              <p:cNvGrpSpPr/>
              <p:nvPr/>
            </p:nvGrpSpPr>
            <p:grpSpPr>
              <a:xfrm>
                <a:off x="682546" y="1903613"/>
                <a:ext cx="2281755" cy="2844285"/>
                <a:chOff x="682546" y="1903613"/>
                <a:chExt cx="2281755" cy="2844285"/>
              </a:xfrm>
            </p:grpSpPr>
            <p:cxnSp>
              <p:nvCxnSpPr>
                <p:cNvPr id="159" name="Straight Arrow Connector 158">
                  <a:extLst>
                    <a:ext uri="{FF2B5EF4-FFF2-40B4-BE49-F238E27FC236}">
                      <a16:creationId xmlns:a16="http://schemas.microsoft.com/office/drawing/2014/main" id="{47805690-7DB9-DF43-B645-A9EED7D235BC}"/>
                    </a:ext>
                  </a:extLst>
                </p:cNvPr>
                <p:cNvCxnSpPr/>
                <p:nvPr/>
              </p:nvCxnSpPr>
              <p:spPr>
                <a:xfrm flipV="1">
                  <a:off x="682546" y="2080952"/>
                  <a:ext cx="0" cy="22020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F8EEB061-2EA4-9742-B1D8-5E0E3A4AFF20}"/>
                    </a:ext>
                  </a:extLst>
                </p:cNvPr>
                <p:cNvSpPr/>
                <p:nvPr/>
              </p:nvSpPr>
              <p:spPr>
                <a:xfrm>
                  <a:off x="1084738" y="3367108"/>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7AA46FB5-6BE9-1148-8E2C-D6D509D995A8}"/>
                    </a:ext>
                  </a:extLst>
                </p:cNvPr>
                <p:cNvSpPr/>
                <p:nvPr/>
              </p:nvSpPr>
              <p:spPr>
                <a:xfrm>
                  <a:off x="1182075" y="274655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12207625-B9B8-594B-813F-C66A6418AFCA}"/>
                    </a:ext>
                  </a:extLst>
                </p:cNvPr>
                <p:cNvSpPr/>
                <p:nvPr/>
              </p:nvSpPr>
              <p:spPr>
                <a:xfrm>
                  <a:off x="980327" y="301643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D5D50B58-6D40-674D-AE85-A1F53A9A6983}"/>
                    </a:ext>
                  </a:extLst>
                </p:cNvPr>
                <p:cNvSpPr/>
                <p:nvPr/>
              </p:nvSpPr>
              <p:spPr>
                <a:xfrm>
                  <a:off x="900761" y="359434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DDCA499-1B53-A642-9BF2-133596254573}"/>
                    </a:ext>
                  </a:extLst>
                </p:cNvPr>
                <p:cNvSpPr/>
                <p:nvPr/>
              </p:nvSpPr>
              <p:spPr>
                <a:xfrm>
                  <a:off x="1374706" y="287491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EB1A48E-3E58-1A41-9179-F24013A53461}"/>
                    </a:ext>
                  </a:extLst>
                </p:cNvPr>
                <p:cNvSpPr/>
                <p:nvPr/>
              </p:nvSpPr>
              <p:spPr>
                <a:xfrm>
                  <a:off x="1682171" y="3533327"/>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E9BF719-BA98-6147-9E7A-36E46FDFBFFD}"/>
                    </a:ext>
                  </a:extLst>
                </p:cNvPr>
                <p:cNvSpPr/>
                <p:nvPr/>
              </p:nvSpPr>
              <p:spPr>
                <a:xfrm>
                  <a:off x="1455574" y="370061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53B57E0-B1F6-3B4C-AB0F-E4E265DFC270}"/>
                    </a:ext>
                  </a:extLst>
                </p:cNvPr>
                <p:cNvSpPr/>
                <p:nvPr/>
              </p:nvSpPr>
              <p:spPr>
                <a:xfrm>
                  <a:off x="2025416" y="2442979"/>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FAA9793B-2BCC-3E4C-BA3E-6E2FD1F13F11}"/>
                    </a:ext>
                  </a:extLst>
                </p:cNvPr>
                <p:cNvCxnSpPr/>
                <p:nvPr/>
              </p:nvCxnSpPr>
              <p:spPr>
                <a:xfrm>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742A31B-5A50-8C43-A40B-34DF67B1FAE2}"/>
                    </a:ext>
                  </a:extLst>
                </p:cNvPr>
                <p:cNvCxnSpPr/>
                <p:nvPr/>
              </p:nvCxnSpPr>
              <p:spPr>
                <a:xfrm flipV="1">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299030F6-FC95-B44E-9F05-450EEB0128AD}"/>
                    </a:ext>
                  </a:extLst>
                </p:cNvPr>
                <p:cNvGrpSpPr/>
                <p:nvPr/>
              </p:nvGrpSpPr>
              <p:grpSpPr>
                <a:xfrm>
                  <a:off x="2002486" y="3494576"/>
                  <a:ext cx="182880" cy="182880"/>
                  <a:chOff x="1975282" y="3391159"/>
                  <a:chExt cx="182880" cy="182880"/>
                </a:xfrm>
              </p:grpSpPr>
              <p:cxnSp>
                <p:nvCxnSpPr>
                  <p:cNvPr id="229" name="Straight Connector 228">
                    <a:extLst>
                      <a:ext uri="{FF2B5EF4-FFF2-40B4-BE49-F238E27FC236}">
                        <a16:creationId xmlns:a16="http://schemas.microsoft.com/office/drawing/2014/main" id="{10DC1A6D-7120-8743-939B-59206D56592B}"/>
                      </a:ext>
                    </a:extLst>
                  </p:cNvPr>
                  <p:cNvCxnSpPr/>
                  <p:nvPr/>
                </p:nvCxnSpPr>
                <p:spPr>
                  <a:xfrm>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811BC9E-90EE-4447-AF4B-65A5947DE3B4}"/>
                      </a:ext>
                    </a:extLst>
                  </p:cNvPr>
                  <p:cNvCxnSpPr/>
                  <p:nvPr/>
                </p:nvCxnSpPr>
                <p:spPr>
                  <a:xfrm flipV="1">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71" name="Straight Connector 170">
                  <a:extLst>
                    <a:ext uri="{FF2B5EF4-FFF2-40B4-BE49-F238E27FC236}">
                      <a16:creationId xmlns:a16="http://schemas.microsoft.com/office/drawing/2014/main" id="{B1AE5353-BB25-FA41-BDCC-B6431E7EE30C}"/>
                    </a:ext>
                  </a:extLst>
                </p:cNvPr>
                <p:cNvCxnSpPr/>
                <p:nvPr/>
              </p:nvCxnSpPr>
              <p:spPr>
                <a:xfrm>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74F0437-A222-734B-9738-DFBEF5D594D5}"/>
                    </a:ext>
                  </a:extLst>
                </p:cNvPr>
                <p:cNvCxnSpPr/>
                <p:nvPr/>
              </p:nvCxnSpPr>
              <p:spPr>
                <a:xfrm flipV="1">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C90FA60-3480-E844-B095-D243A04A122C}"/>
                    </a:ext>
                  </a:extLst>
                </p:cNvPr>
                <p:cNvCxnSpPr/>
                <p:nvPr/>
              </p:nvCxnSpPr>
              <p:spPr>
                <a:xfrm>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E6BB68A-1B2C-BF47-8432-E66D6EA50D80}"/>
                    </a:ext>
                  </a:extLst>
                </p:cNvPr>
                <p:cNvCxnSpPr/>
                <p:nvPr/>
              </p:nvCxnSpPr>
              <p:spPr>
                <a:xfrm flipV="1">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1A069D3-6037-664F-B4BD-02116F02C075}"/>
                    </a:ext>
                  </a:extLst>
                </p:cNvPr>
                <p:cNvCxnSpPr/>
                <p:nvPr/>
              </p:nvCxnSpPr>
              <p:spPr>
                <a:xfrm>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19DE736-E4A8-DA42-9B63-6447639E727F}"/>
                    </a:ext>
                  </a:extLst>
                </p:cNvPr>
                <p:cNvCxnSpPr/>
                <p:nvPr/>
              </p:nvCxnSpPr>
              <p:spPr>
                <a:xfrm flipV="1">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752FA35-9018-104C-A774-7C3EB8FF8066}"/>
                    </a:ext>
                  </a:extLst>
                </p:cNvPr>
                <p:cNvCxnSpPr/>
                <p:nvPr/>
              </p:nvCxnSpPr>
              <p:spPr>
                <a:xfrm>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BA9FD08-2949-8848-8EB8-F31B816B96CF}"/>
                    </a:ext>
                  </a:extLst>
                </p:cNvPr>
                <p:cNvCxnSpPr/>
                <p:nvPr/>
              </p:nvCxnSpPr>
              <p:spPr>
                <a:xfrm flipV="1">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2155777-8E90-0A4B-BB0B-92AF0B2BC61B}"/>
                    </a:ext>
                  </a:extLst>
                </p:cNvPr>
                <p:cNvCxnSpPr/>
                <p:nvPr/>
              </p:nvCxnSpPr>
              <p:spPr>
                <a:xfrm>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7BAB0A4-4E4B-F14B-8C00-FBAF1CE8A2C8}"/>
                    </a:ext>
                  </a:extLst>
                </p:cNvPr>
                <p:cNvCxnSpPr/>
                <p:nvPr/>
              </p:nvCxnSpPr>
              <p:spPr>
                <a:xfrm flipV="1">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13C48B6-5725-7C4F-93A7-6BEAE0004BC4}"/>
                    </a:ext>
                  </a:extLst>
                </p:cNvPr>
                <p:cNvCxnSpPr/>
                <p:nvPr/>
              </p:nvCxnSpPr>
              <p:spPr>
                <a:xfrm>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5680A6E-65CF-EE4E-933B-3D0CFD081B0E}"/>
                    </a:ext>
                  </a:extLst>
                </p:cNvPr>
                <p:cNvCxnSpPr/>
                <p:nvPr/>
              </p:nvCxnSpPr>
              <p:spPr>
                <a:xfrm flipV="1">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6A1208D2-E986-0647-8E5A-C25F17DFCC46}"/>
                    </a:ext>
                  </a:extLst>
                </p:cNvPr>
                <p:cNvSpPr/>
                <p:nvPr/>
              </p:nvSpPr>
              <p:spPr>
                <a:xfrm>
                  <a:off x="1106304" y="377133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932E960D-AC7B-C842-9E3E-D4C91087E2AD}"/>
                    </a:ext>
                  </a:extLst>
                </p:cNvPr>
                <p:cNvSpPr/>
                <p:nvPr/>
              </p:nvSpPr>
              <p:spPr>
                <a:xfrm>
                  <a:off x="1262874" y="350290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FD298A2F-9E8A-B042-B2AC-86E3601B5FEA}"/>
                    </a:ext>
                  </a:extLst>
                </p:cNvPr>
                <p:cNvCxnSpPr/>
                <p:nvPr/>
              </p:nvCxnSpPr>
              <p:spPr>
                <a:xfrm>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558555C-DEA6-A44A-89CD-D994A399C71A}"/>
                    </a:ext>
                  </a:extLst>
                </p:cNvPr>
                <p:cNvCxnSpPr/>
                <p:nvPr/>
              </p:nvCxnSpPr>
              <p:spPr>
                <a:xfrm flipV="1">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0F6A21C5-0E5F-1F4A-BC52-B8225FA30AB8}"/>
                    </a:ext>
                  </a:extLst>
                </p:cNvPr>
                <p:cNvGrpSpPr/>
                <p:nvPr/>
              </p:nvGrpSpPr>
              <p:grpSpPr>
                <a:xfrm>
                  <a:off x="2054341" y="2182104"/>
                  <a:ext cx="182880" cy="182880"/>
                  <a:chOff x="2152749" y="2210806"/>
                  <a:chExt cx="182880" cy="182880"/>
                </a:xfrm>
              </p:grpSpPr>
              <p:cxnSp>
                <p:nvCxnSpPr>
                  <p:cNvPr id="227" name="Straight Connector 226">
                    <a:extLst>
                      <a:ext uri="{FF2B5EF4-FFF2-40B4-BE49-F238E27FC236}">
                        <a16:creationId xmlns:a16="http://schemas.microsoft.com/office/drawing/2014/main" id="{D4759046-2F96-CF45-97B7-1DF12816B390}"/>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3B3E794-9785-8A4D-897F-BA93EFFFA397}"/>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88" name="Straight Connector 187">
                  <a:extLst>
                    <a:ext uri="{FF2B5EF4-FFF2-40B4-BE49-F238E27FC236}">
                      <a16:creationId xmlns:a16="http://schemas.microsoft.com/office/drawing/2014/main" id="{A9A93305-9D75-4D4B-A4C2-83285DA2E84C}"/>
                    </a:ext>
                  </a:extLst>
                </p:cNvPr>
                <p:cNvCxnSpPr/>
                <p:nvPr/>
              </p:nvCxnSpPr>
              <p:spPr>
                <a:xfrm>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72961DF-1D98-2840-A221-3BC3CEFBF0BD}"/>
                    </a:ext>
                  </a:extLst>
                </p:cNvPr>
                <p:cNvCxnSpPr/>
                <p:nvPr/>
              </p:nvCxnSpPr>
              <p:spPr>
                <a:xfrm flipV="1">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A6E83B94-8667-3648-9620-789143D562FC}"/>
                    </a:ext>
                  </a:extLst>
                </p:cNvPr>
                <p:cNvSpPr txBox="1"/>
                <p:nvPr/>
              </p:nvSpPr>
              <p:spPr>
                <a:xfrm>
                  <a:off x="1137592" y="4224678"/>
                  <a:ext cx="1710725"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high bias</a:t>
                  </a:r>
                </a:p>
              </p:txBody>
            </p:sp>
            <p:grpSp>
              <p:nvGrpSpPr>
                <p:cNvPr id="191" name="Group 190">
                  <a:extLst>
                    <a:ext uri="{FF2B5EF4-FFF2-40B4-BE49-F238E27FC236}">
                      <a16:creationId xmlns:a16="http://schemas.microsoft.com/office/drawing/2014/main" id="{056348CE-0643-F44C-933E-983E28E69289}"/>
                    </a:ext>
                  </a:extLst>
                </p:cNvPr>
                <p:cNvGrpSpPr/>
                <p:nvPr/>
              </p:nvGrpSpPr>
              <p:grpSpPr>
                <a:xfrm>
                  <a:off x="2305149" y="2363206"/>
                  <a:ext cx="182880" cy="182880"/>
                  <a:chOff x="2152749" y="2210806"/>
                  <a:chExt cx="182880" cy="182880"/>
                </a:xfrm>
              </p:grpSpPr>
              <p:cxnSp>
                <p:nvCxnSpPr>
                  <p:cNvPr id="225" name="Straight Connector 224">
                    <a:extLst>
                      <a:ext uri="{FF2B5EF4-FFF2-40B4-BE49-F238E27FC236}">
                        <a16:creationId xmlns:a16="http://schemas.microsoft.com/office/drawing/2014/main" id="{80C221C0-457E-E246-807D-0305C648F2DF}"/>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F19309A-4858-C74F-958C-28A5727754D8}"/>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DDDCF5BC-D8B5-A149-A763-7EEF1972F2C5}"/>
                    </a:ext>
                  </a:extLst>
                </p:cNvPr>
                <p:cNvGrpSpPr/>
                <p:nvPr/>
              </p:nvGrpSpPr>
              <p:grpSpPr>
                <a:xfrm>
                  <a:off x="783616" y="2206303"/>
                  <a:ext cx="182880" cy="182880"/>
                  <a:chOff x="2152749" y="2210806"/>
                  <a:chExt cx="182880" cy="182880"/>
                </a:xfrm>
              </p:grpSpPr>
              <p:cxnSp>
                <p:nvCxnSpPr>
                  <p:cNvPr id="223" name="Straight Connector 222">
                    <a:extLst>
                      <a:ext uri="{FF2B5EF4-FFF2-40B4-BE49-F238E27FC236}">
                        <a16:creationId xmlns:a16="http://schemas.microsoft.com/office/drawing/2014/main" id="{17BB25A2-B797-C240-B2D7-8EF2D86DC962}"/>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765E2C8-5FED-7E47-8FCE-FF5EEEC19B6B}"/>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D96EC6BC-DEDE-034C-9EF4-4B2C23546AC5}"/>
                    </a:ext>
                  </a:extLst>
                </p:cNvPr>
                <p:cNvGrpSpPr/>
                <p:nvPr/>
              </p:nvGrpSpPr>
              <p:grpSpPr>
                <a:xfrm>
                  <a:off x="1282390" y="2017908"/>
                  <a:ext cx="182880" cy="182880"/>
                  <a:chOff x="2152749" y="2210806"/>
                  <a:chExt cx="182880" cy="182880"/>
                </a:xfrm>
              </p:grpSpPr>
              <p:cxnSp>
                <p:nvCxnSpPr>
                  <p:cNvPr id="221" name="Straight Connector 220">
                    <a:extLst>
                      <a:ext uri="{FF2B5EF4-FFF2-40B4-BE49-F238E27FC236}">
                        <a16:creationId xmlns:a16="http://schemas.microsoft.com/office/drawing/2014/main" id="{3B499A24-1DF3-0643-9756-9D6CACC70B50}"/>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F05FB99-66EB-774B-A28B-92FBAA440248}"/>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4" name="Oval 193">
                  <a:extLst>
                    <a:ext uri="{FF2B5EF4-FFF2-40B4-BE49-F238E27FC236}">
                      <a16:creationId xmlns:a16="http://schemas.microsoft.com/office/drawing/2014/main" id="{B138C8FE-A96A-FE45-BA78-31F2AE3C44DF}"/>
                    </a:ext>
                  </a:extLst>
                </p:cNvPr>
                <p:cNvSpPr/>
                <p:nvPr/>
              </p:nvSpPr>
              <p:spPr>
                <a:xfrm>
                  <a:off x="894046" y="272830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D6708B60-4AC4-5C4F-8BCF-DB4EEC44ABA4}"/>
                    </a:ext>
                  </a:extLst>
                </p:cNvPr>
                <p:cNvGrpSpPr/>
                <p:nvPr/>
              </p:nvGrpSpPr>
              <p:grpSpPr>
                <a:xfrm>
                  <a:off x="1663993" y="1903613"/>
                  <a:ext cx="182880" cy="182880"/>
                  <a:chOff x="2152749" y="2210806"/>
                  <a:chExt cx="182880" cy="182880"/>
                </a:xfrm>
              </p:grpSpPr>
              <p:cxnSp>
                <p:nvCxnSpPr>
                  <p:cNvPr id="219" name="Straight Connector 218">
                    <a:extLst>
                      <a:ext uri="{FF2B5EF4-FFF2-40B4-BE49-F238E27FC236}">
                        <a16:creationId xmlns:a16="http://schemas.microsoft.com/office/drawing/2014/main" id="{5BA662D8-5543-BE4E-B799-1D3C5C6AB4BE}"/>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096D308-E040-2043-A1CF-DEF76D6CC6C8}"/>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76718099-C6BA-6641-BBB8-16174EC8C465}"/>
                    </a:ext>
                  </a:extLst>
                </p:cNvPr>
                <p:cNvGrpSpPr/>
                <p:nvPr/>
              </p:nvGrpSpPr>
              <p:grpSpPr>
                <a:xfrm>
                  <a:off x="1043350" y="2377056"/>
                  <a:ext cx="182880" cy="182880"/>
                  <a:chOff x="2152749" y="2210806"/>
                  <a:chExt cx="182880" cy="182880"/>
                </a:xfrm>
              </p:grpSpPr>
              <p:cxnSp>
                <p:nvCxnSpPr>
                  <p:cNvPr id="217" name="Straight Connector 216">
                    <a:extLst>
                      <a:ext uri="{FF2B5EF4-FFF2-40B4-BE49-F238E27FC236}">
                        <a16:creationId xmlns:a16="http://schemas.microsoft.com/office/drawing/2014/main" id="{92F823B3-659D-4B4A-80BE-2E787FD5BAA6}"/>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00DBFB8-F7AE-EE47-A911-A4EBDA4C44DC}"/>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7" name="Oval 196">
                  <a:extLst>
                    <a:ext uri="{FF2B5EF4-FFF2-40B4-BE49-F238E27FC236}">
                      <a16:creationId xmlns:a16="http://schemas.microsoft.com/office/drawing/2014/main" id="{F40B9EBF-008F-3D41-BACE-60A6F258535C}"/>
                    </a:ext>
                  </a:extLst>
                </p:cNvPr>
                <p:cNvSpPr/>
                <p:nvPr/>
              </p:nvSpPr>
              <p:spPr>
                <a:xfrm>
                  <a:off x="695874" y="2885970"/>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a:extLst>
                    <a:ext uri="{FF2B5EF4-FFF2-40B4-BE49-F238E27FC236}">
                      <a16:creationId xmlns:a16="http://schemas.microsoft.com/office/drawing/2014/main" id="{D6D4C403-F68B-9C4D-B625-55A929D4E984}"/>
                    </a:ext>
                  </a:extLst>
                </p:cNvPr>
                <p:cNvGrpSpPr/>
                <p:nvPr/>
              </p:nvGrpSpPr>
              <p:grpSpPr>
                <a:xfrm>
                  <a:off x="782185" y="2461239"/>
                  <a:ext cx="182880" cy="182880"/>
                  <a:chOff x="2152749" y="2210806"/>
                  <a:chExt cx="182880" cy="182880"/>
                </a:xfrm>
              </p:grpSpPr>
              <p:cxnSp>
                <p:nvCxnSpPr>
                  <p:cNvPr id="215" name="Straight Connector 214">
                    <a:extLst>
                      <a:ext uri="{FF2B5EF4-FFF2-40B4-BE49-F238E27FC236}">
                        <a16:creationId xmlns:a16="http://schemas.microsoft.com/office/drawing/2014/main" id="{203F952A-7982-4B41-9739-323AE8596183}"/>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540B28F-F3A7-D740-84B4-3F9AA5BDDCC9}"/>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7AF68D99-F045-924E-95A8-5D571E384AA9}"/>
                    </a:ext>
                  </a:extLst>
                </p:cNvPr>
                <p:cNvGrpSpPr/>
                <p:nvPr/>
              </p:nvGrpSpPr>
              <p:grpSpPr>
                <a:xfrm>
                  <a:off x="1958038" y="3783570"/>
                  <a:ext cx="182880" cy="182880"/>
                  <a:chOff x="2152749" y="2210806"/>
                  <a:chExt cx="182880" cy="182880"/>
                </a:xfrm>
              </p:grpSpPr>
              <p:cxnSp>
                <p:nvCxnSpPr>
                  <p:cNvPr id="213" name="Straight Connector 212">
                    <a:extLst>
                      <a:ext uri="{FF2B5EF4-FFF2-40B4-BE49-F238E27FC236}">
                        <a16:creationId xmlns:a16="http://schemas.microsoft.com/office/drawing/2014/main" id="{5BC67386-6782-C44F-A44B-323B0E626795}"/>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1AFBE91-227A-F047-8A61-13002025E4F8}"/>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0" name="Oval 199">
                  <a:extLst>
                    <a:ext uri="{FF2B5EF4-FFF2-40B4-BE49-F238E27FC236}">
                      <a16:creationId xmlns:a16="http://schemas.microsoft.com/office/drawing/2014/main" id="{88CA51EA-156A-5F49-B502-81ABA037414E}"/>
                    </a:ext>
                  </a:extLst>
                </p:cNvPr>
                <p:cNvSpPr/>
                <p:nvPr/>
              </p:nvSpPr>
              <p:spPr>
                <a:xfrm>
                  <a:off x="1704195" y="3178392"/>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47B695B2-99C4-4743-80CF-CB531FE2B517}"/>
                    </a:ext>
                  </a:extLst>
                </p:cNvPr>
                <p:cNvGrpSpPr/>
                <p:nvPr/>
              </p:nvGrpSpPr>
              <p:grpSpPr>
                <a:xfrm>
                  <a:off x="1734991" y="2515049"/>
                  <a:ext cx="182880" cy="182880"/>
                  <a:chOff x="2152749" y="2210806"/>
                  <a:chExt cx="182880" cy="182880"/>
                </a:xfrm>
              </p:grpSpPr>
              <p:cxnSp>
                <p:nvCxnSpPr>
                  <p:cNvPr id="211" name="Straight Connector 210">
                    <a:extLst>
                      <a:ext uri="{FF2B5EF4-FFF2-40B4-BE49-F238E27FC236}">
                        <a16:creationId xmlns:a16="http://schemas.microsoft.com/office/drawing/2014/main" id="{D5A884CB-8E76-D447-929C-01D71D35218E}"/>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9FF44F3-8ADC-3B45-BC39-1BD288AD27DC}"/>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0CD34B88-1AB2-E246-B259-D7C52752397F}"/>
                    </a:ext>
                  </a:extLst>
                </p:cNvPr>
                <p:cNvGrpSpPr/>
                <p:nvPr/>
              </p:nvGrpSpPr>
              <p:grpSpPr>
                <a:xfrm>
                  <a:off x="1940329" y="2784817"/>
                  <a:ext cx="182880" cy="182880"/>
                  <a:chOff x="2152749" y="2210806"/>
                  <a:chExt cx="182880" cy="182880"/>
                </a:xfrm>
              </p:grpSpPr>
              <p:cxnSp>
                <p:nvCxnSpPr>
                  <p:cNvPr id="209" name="Straight Connector 208">
                    <a:extLst>
                      <a:ext uri="{FF2B5EF4-FFF2-40B4-BE49-F238E27FC236}">
                        <a16:creationId xmlns:a16="http://schemas.microsoft.com/office/drawing/2014/main" id="{35D39D0C-4C86-494A-9EB1-5AA42BE03436}"/>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AF9559-48BD-B440-AD32-E041B493054C}"/>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8663337A-3295-A141-8E0E-EF82F76C32EC}"/>
                    </a:ext>
                  </a:extLst>
                </p:cNvPr>
                <p:cNvGrpSpPr/>
                <p:nvPr/>
              </p:nvGrpSpPr>
              <p:grpSpPr>
                <a:xfrm>
                  <a:off x="2193114" y="3837581"/>
                  <a:ext cx="182880" cy="182880"/>
                  <a:chOff x="2152749" y="2210806"/>
                  <a:chExt cx="182880" cy="182880"/>
                </a:xfrm>
              </p:grpSpPr>
              <p:cxnSp>
                <p:nvCxnSpPr>
                  <p:cNvPr id="207" name="Straight Connector 206">
                    <a:extLst>
                      <a:ext uri="{FF2B5EF4-FFF2-40B4-BE49-F238E27FC236}">
                        <a16:creationId xmlns:a16="http://schemas.microsoft.com/office/drawing/2014/main" id="{0BDEE257-B342-0A48-AF43-C49A9D4E810A}"/>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38D2D1A-2B24-1A43-9AD0-9547538CD2CB}"/>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A6DC189A-4C95-0E4E-8C83-2CF960692960}"/>
                    </a:ext>
                  </a:extLst>
                </p:cNvPr>
                <p:cNvGrpSpPr/>
                <p:nvPr/>
              </p:nvGrpSpPr>
              <p:grpSpPr>
                <a:xfrm>
                  <a:off x="1862719" y="3944321"/>
                  <a:ext cx="182880" cy="182880"/>
                  <a:chOff x="2152749" y="2210806"/>
                  <a:chExt cx="182880" cy="182880"/>
                </a:xfrm>
              </p:grpSpPr>
              <p:cxnSp>
                <p:nvCxnSpPr>
                  <p:cNvPr id="205" name="Straight Connector 204">
                    <a:extLst>
                      <a:ext uri="{FF2B5EF4-FFF2-40B4-BE49-F238E27FC236}">
                        <a16:creationId xmlns:a16="http://schemas.microsoft.com/office/drawing/2014/main" id="{F0248CAF-8B35-0F4F-9AE4-AA0CF9011529}"/>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A03F305-CF10-6144-B3B3-71E6C89EDDF7}"/>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grpSp>
          <p:nvGrpSpPr>
            <p:cNvPr id="6" name="Group 5">
              <a:extLst>
                <a:ext uri="{FF2B5EF4-FFF2-40B4-BE49-F238E27FC236}">
                  <a16:creationId xmlns:a16="http://schemas.microsoft.com/office/drawing/2014/main" id="{5B26F7C8-3CBA-854C-9C40-161095F498DF}"/>
                </a:ext>
              </a:extLst>
            </p:cNvPr>
            <p:cNvGrpSpPr/>
            <p:nvPr/>
          </p:nvGrpSpPr>
          <p:grpSpPr>
            <a:xfrm>
              <a:off x="4431941" y="1417638"/>
              <a:ext cx="3128322" cy="2844285"/>
              <a:chOff x="407807" y="1903613"/>
              <a:chExt cx="3128322" cy="2844285"/>
            </a:xfrm>
          </p:grpSpPr>
          <p:cxnSp>
            <p:nvCxnSpPr>
              <p:cNvPr id="83" name="Straight Arrow Connector 82">
                <a:extLst>
                  <a:ext uri="{FF2B5EF4-FFF2-40B4-BE49-F238E27FC236}">
                    <a16:creationId xmlns:a16="http://schemas.microsoft.com/office/drawing/2014/main" id="{B24F08AF-6310-DB4A-B3C9-3DC0B60B1EF0}"/>
                  </a:ext>
                </a:extLst>
              </p:cNvPr>
              <p:cNvCxnSpPr/>
              <p:nvPr/>
            </p:nvCxnSpPr>
            <p:spPr>
              <a:xfrm>
                <a:off x="407807" y="4080816"/>
                <a:ext cx="3128322" cy="155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BDB2D9CD-CD0A-0E42-8CD9-916DCDBB2879}"/>
                  </a:ext>
                </a:extLst>
              </p:cNvPr>
              <p:cNvGrpSpPr/>
              <p:nvPr/>
            </p:nvGrpSpPr>
            <p:grpSpPr>
              <a:xfrm>
                <a:off x="682546" y="1903613"/>
                <a:ext cx="2473547" cy="2844285"/>
                <a:chOff x="682546" y="1903613"/>
                <a:chExt cx="2473547" cy="2844285"/>
              </a:xfrm>
            </p:grpSpPr>
            <p:cxnSp>
              <p:nvCxnSpPr>
                <p:cNvPr id="85" name="Straight Arrow Connector 84">
                  <a:extLst>
                    <a:ext uri="{FF2B5EF4-FFF2-40B4-BE49-F238E27FC236}">
                      <a16:creationId xmlns:a16="http://schemas.microsoft.com/office/drawing/2014/main" id="{9E1ADB2D-92EC-EF46-A60C-00AC2EB4B827}"/>
                    </a:ext>
                  </a:extLst>
                </p:cNvPr>
                <p:cNvCxnSpPr/>
                <p:nvPr/>
              </p:nvCxnSpPr>
              <p:spPr>
                <a:xfrm flipV="1">
                  <a:off x="682546" y="2080952"/>
                  <a:ext cx="0" cy="22020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7A71A7F9-8134-EE4A-A1EC-9D310C5137BC}"/>
                    </a:ext>
                  </a:extLst>
                </p:cNvPr>
                <p:cNvSpPr/>
                <p:nvPr/>
              </p:nvSpPr>
              <p:spPr>
                <a:xfrm>
                  <a:off x="1084738" y="3367108"/>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5C3F1A1-56F5-3A49-961F-D6B551932DC9}"/>
                    </a:ext>
                  </a:extLst>
                </p:cNvPr>
                <p:cNvSpPr/>
                <p:nvPr/>
              </p:nvSpPr>
              <p:spPr>
                <a:xfrm>
                  <a:off x="1182075" y="274655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54E724-732E-BC4B-AF9A-803F581C0900}"/>
                    </a:ext>
                  </a:extLst>
                </p:cNvPr>
                <p:cNvSpPr/>
                <p:nvPr/>
              </p:nvSpPr>
              <p:spPr>
                <a:xfrm>
                  <a:off x="980327" y="301643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AA15926-D14A-594B-B715-F4C4E00EEA2E}"/>
                    </a:ext>
                  </a:extLst>
                </p:cNvPr>
                <p:cNvSpPr/>
                <p:nvPr/>
              </p:nvSpPr>
              <p:spPr>
                <a:xfrm>
                  <a:off x="900761" y="359434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58A7EBD-045F-1B4E-B0B9-E8B063913EE0}"/>
                    </a:ext>
                  </a:extLst>
                </p:cNvPr>
                <p:cNvSpPr/>
                <p:nvPr/>
              </p:nvSpPr>
              <p:spPr>
                <a:xfrm>
                  <a:off x="1374706" y="287491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5980BA0-0688-9C4B-9844-86217367952D}"/>
                    </a:ext>
                  </a:extLst>
                </p:cNvPr>
                <p:cNvSpPr/>
                <p:nvPr/>
              </p:nvSpPr>
              <p:spPr>
                <a:xfrm>
                  <a:off x="1682171" y="3533327"/>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45DBD4C-32A8-7345-A46D-7E2A8D06BF5E}"/>
                    </a:ext>
                  </a:extLst>
                </p:cNvPr>
                <p:cNvSpPr/>
                <p:nvPr/>
              </p:nvSpPr>
              <p:spPr>
                <a:xfrm>
                  <a:off x="1455574" y="370061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A767088-EDD4-E94C-87A0-55937DD119BD}"/>
                    </a:ext>
                  </a:extLst>
                </p:cNvPr>
                <p:cNvSpPr/>
                <p:nvPr/>
              </p:nvSpPr>
              <p:spPr>
                <a:xfrm>
                  <a:off x="2025416" y="2442979"/>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31C3D4D-1930-B64A-B6A2-16AFC31C6D12}"/>
                    </a:ext>
                  </a:extLst>
                </p:cNvPr>
                <p:cNvCxnSpPr/>
                <p:nvPr/>
              </p:nvCxnSpPr>
              <p:spPr>
                <a:xfrm>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E41EFEF-5C3A-0842-A2F8-D267CBC498FD}"/>
                    </a:ext>
                  </a:extLst>
                </p:cNvPr>
                <p:cNvCxnSpPr/>
                <p:nvPr/>
              </p:nvCxnSpPr>
              <p:spPr>
                <a:xfrm flipV="1">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C5E36207-EC4D-AE45-BC48-A9C15BEB8E48}"/>
                    </a:ext>
                  </a:extLst>
                </p:cNvPr>
                <p:cNvGrpSpPr/>
                <p:nvPr/>
              </p:nvGrpSpPr>
              <p:grpSpPr>
                <a:xfrm>
                  <a:off x="2002486" y="3494576"/>
                  <a:ext cx="182880" cy="182880"/>
                  <a:chOff x="1975282" y="3391159"/>
                  <a:chExt cx="182880" cy="182880"/>
                </a:xfrm>
              </p:grpSpPr>
              <p:cxnSp>
                <p:nvCxnSpPr>
                  <p:cNvPr id="155" name="Straight Connector 154">
                    <a:extLst>
                      <a:ext uri="{FF2B5EF4-FFF2-40B4-BE49-F238E27FC236}">
                        <a16:creationId xmlns:a16="http://schemas.microsoft.com/office/drawing/2014/main" id="{BB7F24CC-3882-AE40-8E87-EFE1145A8A15}"/>
                      </a:ext>
                    </a:extLst>
                  </p:cNvPr>
                  <p:cNvCxnSpPr/>
                  <p:nvPr/>
                </p:nvCxnSpPr>
                <p:spPr>
                  <a:xfrm>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0764FE4-407B-0A45-A4BC-3BF78A39E74A}"/>
                      </a:ext>
                    </a:extLst>
                  </p:cNvPr>
                  <p:cNvCxnSpPr/>
                  <p:nvPr/>
                </p:nvCxnSpPr>
                <p:spPr>
                  <a:xfrm flipV="1">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1E981E5E-99BA-8440-AB22-F929C97BCDFC}"/>
                    </a:ext>
                  </a:extLst>
                </p:cNvPr>
                <p:cNvCxnSpPr/>
                <p:nvPr/>
              </p:nvCxnSpPr>
              <p:spPr>
                <a:xfrm>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E6FB89F-7143-A744-B9AC-EC776EF7A7F0}"/>
                    </a:ext>
                  </a:extLst>
                </p:cNvPr>
                <p:cNvCxnSpPr/>
                <p:nvPr/>
              </p:nvCxnSpPr>
              <p:spPr>
                <a:xfrm flipV="1">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0FA782-21F1-9848-A55A-32D8CC8C95D7}"/>
                    </a:ext>
                  </a:extLst>
                </p:cNvPr>
                <p:cNvCxnSpPr/>
                <p:nvPr/>
              </p:nvCxnSpPr>
              <p:spPr>
                <a:xfrm>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275E95E-C87F-7A4F-BD30-8C1B7BC55B43}"/>
                    </a:ext>
                  </a:extLst>
                </p:cNvPr>
                <p:cNvCxnSpPr/>
                <p:nvPr/>
              </p:nvCxnSpPr>
              <p:spPr>
                <a:xfrm flipV="1">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8816C08-562D-0543-A3E3-3E2B9B251FCD}"/>
                    </a:ext>
                  </a:extLst>
                </p:cNvPr>
                <p:cNvCxnSpPr/>
                <p:nvPr/>
              </p:nvCxnSpPr>
              <p:spPr>
                <a:xfrm>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7D0D0C-72AA-EC4D-8D26-95DBBE383F87}"/>
                    </a:ext>
                  </a:extLst>
                </p:cNvPr>
                <p:cNvCxnSpPr/>
                <p:nvPr/>
              </p:nvCxnSpPr>
              <p:spPr>
                <a:xfrm flipV="1">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F819BEC-83AE-C742-8BA4-5E16689E7CE8}"/>
                    </a:ext>
                  </a:extLst>
                </p:cNvPr>
                <p:cNvCxnSpPr/>
                <p:nvPr/>
              </p:nvCxnSpPr>
              <p:spPr>
                <a:xfrm>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17E82C5-6246-624D-AFF4-6D7DAC050BAD}"/>
                    </a:ext>
                  </a:extLst>
                </p:cNvPr>
                <p:cNvCxnSpPr/>
                <p:nvPr/>
              </p:nvCxnSpPr>
              <p:spPr>
                <a:xfrm flipV="1">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AC3485E-2266-D44A-848B-F3B6A0185E83}"/>
                    </a:ext>
                  </a:extLst>
                </p:cNvPr>
                <p:cNvCxnSpPr/>
                <p:nvPr/>
              </p:nvCxnSpPr>
              <p:spPr>
                <a:xfrm>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908597B-499C-F94D-A5D7-1CC0ABFA2807}"/>
                    </a:ext>
                  </a:extLst>
                </p:cNvPr>
                <p:cNvCxnSpPr/>
                <p:nvPr/>
              </p:nvCxnSpPr>
              <p:spPr>
                <a:xfrm flipV="1">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D4405D3-BE2B-9A45-9F8D-83F245EA5977}"/>
                    </a:ext>
                  </a:extLst>
                </p:cNvPr>
                <p:cNvCxnSpPr/>
                <p:nvPr/>
              </p:nvCxnSpPr>
              <p:spPr>
                <a:xfrm>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3C2AE51-A714-1D4A-818C-057B8FF31BD5}"/>
                    </a:ext>
                  </a:extLst>
                </p:cNvPr>
                <p:cNvCxnSpPr/>
                <p:nvPr/>
              </p:nvCxnSpPr>
              <p:spPr>
                <a:xfrm flipV="1">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CC409A05-67AE-B446-ADE0-496A09E77CEC}"/>
                    </a:ext>
                  </a:extLst>
                </p:cNvPr>
                <p:cNvSpPr/>
                <p:nvPr/>
              </p:nvSpPr>
              <p:spPr>
                <a:xfrm>
                  <a:off x="1106304" y="377133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45E2C472-A94E-7B46-80EE-D74E0A3DC23D}"/>
                    </a:ext>
                  </a:extLst>
                </p:cNvPr>
                <p:cNvSpPr/>
                <p:nvPr/>
              </p:nvSpPr>
              <p:spPr>
                <a:xfrm>
                  <a:off x="1262874" y="350290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ADA4745A-53D5-A543-A4CA-C8C09FF8FB35}"/>
                    </a:ext>
                  </a:extLst>
                </p:cNvPr>
                <p:cNvCxnSpPr/>
                <p:nvPr/>
              </p:nvCxnSpPr>
              <p:spPr>
                <a:xfrm>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A4DFBE2-F62C-7A44-BF79-9ECAE1E1F616}"/>
                    </a:ext>
                  </a:extLst>
                </p:cNvPr>
                <p:cNvCxnSpPr/>
                <p:nvPr/>
              </p:nvCxnSpPr>
              <p:spPr>
                <a:xfrm flipV="1">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50AB48B4-7FBD-D945-9F4F-DD599EFF6A58}"/>
                    </a:ext>
                  </a:extLst>
                </p:cNvPr>
                <p:cNvGrpSpPr/>
                <p:nvPr/>
              </p:nvGrpSpPr>
              <p:grpSpPr>
                <a:xfrm>
                  <a:off x="2054341" y="2182104"/>
                  <a:ext cx="182880" cy="182880"/>
                  <a:chOff x="2152749" y="2210806"/>
                  <a:chExt cx="182880" cy="182880"/>
                </a:xfrm>
              </p:grpSpPr>
              <p:cxnSp>
                <p:nvCxnSpPr>
                  <p:cNvPr id="153" name="Straight Connector 152">
                    <a:extLst>
                      <a:ext uri="{FF2B5EF4-FFF2-40B4-BE49-F238E27FC236}">
                        <a16:creationId xmlns:a16="http://schemas.microsoft.com/office/drawing/2014/main" id="{DA49B497-69C9-8342-9DB7-0288151CECFA}"/>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56D53B9-AFB1-E841-A9A2-5BD6CA4B053D}"/>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4" name="Straight Connector 113">
                  <a:extLst>
                    <a:ext uri="{FF2B5EF4-FFF2-40B4-BE49-F238E27FC236}">
                      <a16:creationId xmlns:a16="http://schemas.microsoft.com/office/drawing/2014/main" id="{FE8BC8BE-B86F-F944-A9AD-1242DA5FFF6D}"/>
                    </a:ext>
                  </a:extLst>
                </p:cNvPr>
                <p:cNvCxnSpPr/>
                <p:nvPr/>
              </p:nvCxnSpPr>
              <p:spPr>
                <a:xfrm>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28E000D-E4A7-EC44-9E88-39E2AEB8FD8A}"/>
                    </a:ext>
                  </a:extLst>
                </p:cNvPr>
                <p:cNvCxnSpPr/>
                <p:nvPr/>
              </p:nvCxnSpPr>
              <p:spPr>
                <a:xfrm flipV="1">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0DDE273C-2C7A-7742-AB31-E961D0F97B2C}"/>
                    </a:ext>
                  </a:extLst>
                </p:cNvPr>
                <p:cNvSpPr txBox="1"/>
                <p:nvPr/>
              </p:nvSpPr>
              <p:spPr>
                <a:xfrm>
                  <a:off x="1137592" y="4224678"/>
                  <a:ext cx="2018501"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“just right”</a:t>
                  </a:r>
                </a:p>
              </p:txBody>
            </p:sp>
            <p:grpSp>
              <p:nvGrpSpPr>
                <p:cNvPr id="117" name="Group 116">
                  <a:extLst>
                    <a:ext uri="{FF2B5EF4-FFF2-40B4-BE49-F238E27FC236}">
                      <a16:creationId xmlns:a16="http://schemas.microsoft.com/office/drawing/2014/main" id="{553977C4-440C-1F4F-B708-B7FF75170502}"/>
                    </a:ext>
                  </a:extLst>
                </p:cNvPr>
                <p:cNvGrpSpPr/>
                <p:nvPr/>
              </p:nvGrpSpPr>
              <p:grpSpPr>
                <a:xfrm>
                  <a:off x="2305149" y="2363206"/>
                  <a:ext cx="182880" cy="182880"/>
                  <a:chOff x="2152749" y="2210806"/>
                  <a:chExt cx="182880" cy="182880"/>
                </a:xfrm>
              </p:grpSpPr>
              <p:cxnSp>
                <p:nvCxnSpPr>
                  <p:cNvPr id="151" name="Straight Connector 150">
                    <a:extLst>
                      <a:ext uri="{FF2B5EF4-FFF2-40B4-BE49-F238E27FC236}">
                        <a16:creationId xmlns:a16="http://schemas.microsoft.com/office/drawing/2014/main" id="{FF2BD517-35B4-A342-BC30-2799FEB4D8B0}"/>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0C8376C-D83F-8943-AEFA-1DBAF647BF8C}"/>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A522B4E9-3E92-EE49-A315-B1130B7A88D9}"/>
                    </a:ext>
                  </a:extLst>
                </p:cNvPr>
                <p:cNvGrpSpPr/>
                <p:nvPr/>
              </p:nvGrpSpPr>
              <p:grpSpPr>
                <a:xfrm>
                  <a:off x="783616" y="2206303"/>
                  <a:ext cx="182880" cy="182880"/>
                  <a:chOff x="2152749" y="2210806"/>
                  <a:chExt cx="182880" cy="182880"/>
                </a:xfrm>
              </p:grpSpPr>
              <p:cxnSp>
                <p:nvCxnSpPr>
                  <p:cNvPr id="149" name="Straight Connector 148">
                    <a:extLst>
                      <a:ext uri="{FF2B5EF4-FFF2-40B4-BE49-F238E27FC236}">
                        <a16:creationId xmlns:a16="http://schemas.microsoft.com/office/drawing/2014/main" id="{3A7C2CC9-16C9-5A43-B9CB-08943008C1A8}"/>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A527BF5-B6A0-6E47-9EFF-A1680E466837}"/>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73193E93-4195-B94D-B2DE-74D56ECBC379}"/>
                    </a:ext>
                  </a:extLst>
                </p:cNvPr>
                <p:cNvGrpSpPr/>
                <p:nvPr/>
              </p:nvGrpSpPr>
              <p:grpSpPr>
                <a:xfrm>
                  <a:off x="1282390" y="2017908"/>
                  <a:ext cx="182880" cy="182880"/>
                  <a:chOff x="2152749" y="2210806"/>
                  <a:chExt cx="182880" cy="182880"/>
                </a:xfrm>
              </p:grpSpPr>
              <p:cxnSp>
                <p:nvCxnSpPr>
                  <p:cNvPr id="147" name="Straight Connector 146">
                    <a:extLst>
                      <a:ext uri="{FF2B5EF4-FFF2-40B4-BE49-F238E27FC236}">
                        <a16:creationId xmlns:a16="http://schemas.microsoft.com/office/drawing/2014/main" id="{99F8F161-446D-C845-86CB-8188046AC02E}"/>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8EC7290-1FD1-D949-AC44-C9974470B5AF}"/>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0" name="Oval 119">
                  <a:extLst>
                    <a:ext uri="{FF2B5EF4-FFF2-40B4-BE49-F238E27FC236}">
                      <a16:creationId xmlns:a16="http://schemas.microsoft.com/office/drawing/2014/main" id="{426C845A-8983-A948-B329-8483CAE55BD4}"/>
                    </a:ext>
                  </a:extLst>
                </p:cNvPr>
                <p:cNvSpPr/>
                <p:nvPr/>
              </p:nvSpPr>
              <p:spPr>
                <a:xfrm>
                  <a:off x="894046" y="272830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9007CEF4-7652-ED49-A150-8823F2CCDD88}"/>
                    </a:ext>
                  </a:extLst>
                </p:cNvPr>
                <p:cNvGrpSpPr/>
                <p:nvPr/>
              </p:nvGrpSpPr>
              <p:grpSpPr>
                <a:xfrm>
                  <a:off x="1663993" y="1903613"/>
                  <a:ext cx="182880" cy="182880"/>
                  <a:chOff x="2152749" y="2210806"/>
                  <a:chExt cx="182880" cy="182880"/>
                </a:xfrm>
              </p:grpSpPr>
              <p:cxnSp>
                <p:nvCxnSpPr>
                  <p:cNvPr id="145" name="Straight Connector 144">
                    <a:extLst>
                      <a:ext uri="{FF2B5EF4-FFF2-40B4-BE49-F238E27FC236}">
                        <a16:creationId xmlns:a16="http://schemas.microsoft.com/office/drawing/2014/main" id="{5E5611A7-97A7-8140-8D51-CAA73BDD8EC0}"/>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B9019C2-2249-0B44-B350-57BD5448A08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792B3921-4E90-BF48-8F42-CADCB571B48A}"/>
                    </a:ext>
                  </a:extLst>
                </p:cNvPr>
                <p:cNvGrpSpPr/>
                <p:nvPr/>
              </p:nvGrpSpPr>
              <p:grpSpPr>
                <a:xfrm>
                  <a:off x="1043350" y="2377056"/>
                  <a:ext cx="182880" cy="182880"/>
                  <a:chOff x="2152749" y="2210806"/>
                  <a:chExt cx="182880" cy="182880"/>
                </a:xfrm>
              </p:grpSpPr>
              <p:cxnSp>
                <p:nvCxnSpPr>
                  <p:cNvPr id="143" name="Straight Connector 142">
                    <a:extLst>
                      <a:ext uri="{FF2B5EF4-FFF2-40B4-BE49-F238E27FC236}">
                        <a16:creationId xmlns:a16="http://schemas.microsoft.com/office/drawing/2014/main" id="{94FFD745-B82E-8F4B-8D04-E64254FF8C6D}"/>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4166D6C-400C-4F47-9795-A95C1FEC0E0D}"/>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3" name="Oval 122">
                  <a:extLst>
                    <a:ext uri="{FF2B5EF4-FFF2-40B4-BE49-F238E27FC236}">
                      <a16:creationId xmlns:a16="http://schemas.microsoft.com/office/drawing/2014/main" id="{5E6D0941-1116-7E41-8D77-64482D7EFB05}"/>
                    </a:ext>
                  </a:extLst>
                </p:cNvPr>
                <p:cNvSpPr/>
                <p:nvPr/>
              </p:nvSpPr>
              <p:spPr>
                <a:xfrm>
                  <a:off x="695874" y="2885970"/>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0017196E-6445-0A4A-8C8F-C382C44FD08F}"/>
                    </a:ext>
                  </a:extLst>
                </p:cNvPr>
                <p:cNvGrpSpPr/>
                <p:nvPr/>
              </p:nvGrpSpPr>
              <p:grpSpPr>
                <a:xfrm>
                  <a:off x="782185" y="2461239"/>
                  <a:ext cx="182880" cy="182880"/>
                  <a:chOff x="2152749" y="2210806"/>
                  <a:chExt cx="182880" cy="182880"/>
                </a:xfrm>
              </p:grpSpPr>
              <p:cxnSp>
                <p:nvCxnSpPr>
                  <p:cNvPr id="141" name="Straight Connector 140">
                    <a:extLst>
                      <a:ext uri="{FF2B5EF4-FFF2-40B4-BE49-F238E27FC236}">
                        <a16:creationId xmlns:a16="http://schemas.microsoft.com/office/drawing/2014/main" id="{B79919F5-B19A-3C4D-8C0E-66AB31278114}"/>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BE2F5CE-CFBF-5D43-8C02-9DA16B7B891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0F01F7BD-7274-9E45-878B-04B8CF475E7F}"/>
                    </a:ext>
                  </a:extLst>
                </p:cNvPr>
                <p:cNvGrpSpPr/>
                <p:nvPr/>
              </p:nvGrpSpPr>
              <p:grpSpPr>
                <a:xfrm>
                  <a:off x="1958038" y="3783570"/>
                  <a:ext cx="182880" cy="182880"/>
                  <a:chOff x="2152749" y="2210806"/>
                  <a:chExt cx="182880" cy="182880"/>
                </a:xfrm>
              </p:grpSpPr>
              <p:cxnSp>
                <p:nvCxnSpPr>
                  <p:cNvPr id="139" name="Straight Connector 138">
                    <a:extLst>
                      <a:ext uri="{FF2B5EF4-FFF2-40B4-BE49-F238E27FC236}">
                        <a16:creationId xmlns:a16="http://schemas.microsoft.com/office/drawing/2014/main" id="{F6722C37-B209-344E-A59D-83FACE2EE7FC}"/>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C71694F-6D99-9E47-9A5F-B02FEA6652DD}"/>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6" name="Oval 125">
                  <a:extLst>
                    <a:ext uri="{FF2B5EF4-FFF2-40B4-BE49-F238E27FC236}">
                      <a16:creationId xmlns:a16="http://schemas.microsoft.com/office/drawing/2014/main" id="{714C3FC1-8C85-7142-A647-7459372013EA}"/>
                    </a:ext>
                  </a:extLst>
                </p:cNvPr>
                <p:cNvSpPr/>
                <p:nvPr/>
              </p:nvSpPr>
              <p:spPr>
                <a:xfrm>
                  <a:off x="1704195" y="3178392"/>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227733E8-B24C-EB43-8623-78D989770346}"/>
                    </a:ext>
                  </a:extLst>
                </p:cNvPr>
                <p:cNvGrpSpPr/>
                <p:nvPr/>
              </p:nvGrpSpPr>
              <p:grpSpPr>
                <a:xfrm>
                  <a:off x="1734991" y="2515049"/>
                  <a:ext cx="182880" cy="182880"/>
                  <a:chOff x="2152749" y="2210806"/>
                  <a:chExt cx="182880" cy="182880"/>
                </a:xfrm>
              </p:grpSpPr>
              <p:cxnSp>
                <p:nvCxnSpPr>
                  <p:cNvPr id="137" name="Straight Connector 136">
                    <a:extLst>
                      <a:ext uri="{FF2B5EF4-FFF2-40B4-BE49-F238E27FC236}">
                        <a16:creationId xmlns:a16="http://schemas.microsoft.com/office/drawing/2014/main" id="{A3977288-D778-3240-8AD0-E32D43EA75C1}"/>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D9140E1-69AD-4449-8D74-94860E02E95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30445D19-58D9-5740-937E-BD39F95D7E45}"/>
                    </a:ext>
                  </a:extLst>
                </p:cNvPr>
                <p:cNvGrpSpPr/>
                <p:nvPr/>
              </p:nvGrpSpPr>
              <p:grpSpPr>
                <a:xfrm>
                  <a:off x="1940329" y="2784817"/>
                  <a:ext cx="182880" cy="182880"/>
                  <a:chOff x="2152749" y="2210806"/>
                  <a:chExt cx="182880" cy="182880"/>
                </a:xfrm>
              </p:grpSpPr>
              <p:cxnSp>
                <p:nvCxnSpPr>
                  <p:cNvPr id="135" name="Straight Connector 134">
                    <a:extLst>
                      <a:ext uri="{FF2B5EF4-FFF2-40B4-BE49-F238E27FC236}">
                        <a16:creationId xmlns:a16="http://schemas.microsoft.com/office/drawing/2014/main" id="{9A88332D-CAE3-B349-9846-0FFB788E8C9F}"/>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621BC13-8976-7D48-B87D-5E41487B7CB2}"/>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824F38D1-CF5E-934F-AEEB-0CA2E926EB46}"/>
                    </a:ext>
                  </a:extLst>
                </p:cNvPr>
                <p:cNvGrpSpPr/>
                <p:nvPr/>
              </p:nvGrpSpPr>
              <p:grpSpPr>
                <a:xfrm>
                  <a:off x="2193114" y="3837581"/>
                  <a:ext cx="182880" cy="182880"/>
                  <a:chOff x="2152749" y="2210806"/>
                  <a:chExt cx="182880" cy="182880"/>
                </a:xfrm>
              </p:grpSpPr>
              <p:cxnSp>
                <p:nvCxnSpPr>
                  <p:cNvPr id="133" name="Straight Connector 132">
                    <a:extLst>
                      <a:ext uri="{FF2B5EF4-FFF2-40B4-BE49-F238E27FC236}">
                        <a16:creationId xmlns:a16="http://schemas.microsoft.com/office/drawing/2014/main" id="{7B6DCA53-6BDC-5645-9AF1-9148B28886EF}"/>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9CF5FDB-868E-B84D-9148-5C5A8A209A3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491A9D8-D18C-8740-8363-20097D816DED}"/>
                    </a:ext>
                  </a:extLst>
                </p:cNvPr>
                <p:cNvGrpSpPr/>
                <p:nvPr/>
              </p:nvGrpSpPr>
              <p:grpSpPr>
                <a:xfrm>
                  <a:off x="1862719" y="3944321"/>
                  <a:ext cx="182880" cy="182880"/>
                  <a:chOff x="2152749" y="2210806"/>
                  <a:chExt cx="182880" cy="182880"/>
                </a:xfrm>
              </p:grpSpPr>
              <p:cxnSp>
                <p:nvCxnSpPr>
                  <p:cNvPr id="131" name="Straight Connector 130">
                    <a:extLst>
                      <a:ext uri="{FF2B5EF4-FFF2-40B4-BE49-F238E27FC236}">
                        <a16:creationId xmlns:a16="http://schemas.microsoft.com/office/drawing/2014/main" id="{D6EAF246-BF02-D145-867E-B6F05B224D99}"/>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D5AD5F4-315F-7C4B-96BF-CD227B58FDF9}"/>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grpSp>
          <p:nvGrpSpPr>
            <p:cNvPr id="7" name="Group 6">
              <a:extLst>
                <a:ext uri="{FF2B5EF4-FFF2-40B4-BE49-F238E27FC236}">
                  <a16:creationId xmlns:a16="http://schemas.microsoft.com/office/drawing/2014/main" id="{87A4790A-619A-7542-B175-BC95F3BDB1F3}"/>
                </a:ext>
              </a:extLst>
            </p:cNvPr>
            <p:cNvGrpSpPr/>
            <p:nvPr/>
          </p:nvGrpSpPr>
          <p:grpSpPr>
            <a:xfrm>
              <a:off x="8666979" y="1417300"/>
              <a:ext cx="3128322" cy="2844623"/>
              <a:chOff x="407807" y="1903613"/>
              <a:chExt cx="3128322" cy="2844623"/>
            </a:xfrm>
          </p:grpSpPr>
          <p:cxnSp>
            <p:nvCxnSpPr>
              <p:cNvPr id="9" name="Straight Arrow Connector 8">
                <a:extLst>
                  <a:ext uri="{FF2B5EF4-FFF2-40B4-BE49-F238E27FC236}">
                    <a16:creationId xmlns:a16="http://schemas.microsoft.com/office/drawing/2014/main" id="{C9E38B2F-44BE-F44D-9A83-537C38B580CB}"/>
                  </a:ext>
                </a:extLst>
              </p:cNvPr>
              <p:cNvCxnSpPr/>
              <p:nvPr/>
            </p:nvCxnSpPr>
            <p:spPr>
              <a:xfrm>
                <a:off x="407807" y="4080816"/>
                <a:ext cx="3128322" cy="155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3DFC2B6-0213-A147-9233-AA727F3C7EE9}"/>
                  </a:ext>
                </a:extLst>
              </p:cNvPr>
              <p:cNvGrpSpPr/>
              <p:nvPr/>
            </p:nvGrpSpPr>
            <p:grpSpPr>
              <a:xfrm>
                <a:off x="682546" y="1903613"/>
                <a:ext cx="2581956" cy="2844623"/>
                <a:chOff x="682546" y="1903613"/>
                <a:chExt cx="2581956" cy="2844623"/>
              </a:xfrm>
            </p:grpSpPr>
            <p:cxnSp>
              <p:nvCxnSpPr>
                <p:cNvPr id="11" name="Straight Arrow Connector 10">
                  <a:extLst>
                    <a:ext uri="{FF2B5EF4-FFF2-40B4-BE49-F238E27FC236}">
                      <a16:creationId xmlns:a16="http://schemas.microsoft.com/office/drawing/2014/main" id="{08EB678D-A5D3-D34F-B250-F7A0097F4A80}"/>
                    </a:ext>
                  </a:extLst>
                </p:cNvPr>
                <p:cNvCxnSpPr/>
                <p:nvPr/>
              </p:nvCxnSpPr>
              <p:spPr>
                <a:xfrm flipV="1">
                  <a:off x="682546" y="2080952"/>
                  <a:ext cx="0" cy="22020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CB81E50-4172-C447-BC79-91C85F70A360}"/>
                    </a:ext>
                  </a:extLst>
                </p:cNvPr>
                <p:cNvSpPr/>
                <p:nvPr/>
              </p:nvSpPr>
              <p:spPr>
                <a:xfrm>
                  <a:off x="1084738" y="3367108"/>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457919-01AD-9A48-88E8-0A1F0CB068DE}"/>
                    </a:ext>
                  </a:extLst>
                </p:cNvPr>
                <p:cNvSpPr/>
                <p:nvPr/>
              </p:nvSpPr>
              <p:spPr>
                <a:xfrm>
                  <a:off x="1182075" y="274655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C7C8D7-EFE3-184A-8F05-48D3A92F6439}"/>
                    </a:ext>
                  </a:extLst>
                </p:cNvPr>
                <p:cNvSpPr/>
                <p:nvPr/>
              </p:nvSpPr>
              <p:spPr>
                <a:xfrm>
                  <a:off x="980327" y="301643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1852F8-D45B-424B-A869-666EBE219E06}"/>
                    </a:ext>
                  </a:extLst>
                </p:cNvPr>
                <p:cNvSpPr/>
                <p:nvPr/>
              </p:nvSpPr>
              <p:spPr>
                <a:xfrm>
                  <a:off x="900761" y="359434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0EE1107-0BDB-314F-8069-0A9893B59D32}"/>
                    </a:ext>
                  </a:extLst>
                </p:cNvPr>
                <p:cNvSpPr/>
                <p:nvPr/>
              </p:nvSpPr>
              <p:spPr>
                <a:xfrm>
                  <a:off x="1374706" y="287491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433CE5A-8FAD-8249-B318-6B43A5F1FC10}"/>
                    </a:ext>
                  </a:extLst>
                </p:cNvPr>
                <p:cNvSpPr/>
                <p:nvPr/>
              </p:nvSpPr>
              <p:spPr>
                <a:xfrm>
                  <a:off x="1682171" y="3533327"/>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9CCE77-25E4-154F-B962-2EF7BF0E81CA}"/>
                    </a:ext>
                  </a:extLst>
                </p:cNvPr>
                <p:cNvSpPr/>
                <p:nvPr/>
              </p:nvSpPr>
              <p:spPr>
                <a:xfrm>
                  <a:off x="1455574" y="370061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815EBD1-B41A-CE4B-9A61-A724B96C1E09}"/>
                    </a:ext>
                  </a:extLst>
                </p:cNvPr>
                <p:cNvSpPr/>
                <p:nvPr/>
              </p:nvSpPr>
              <p:spPr>
                <a:xfrm>
                  <a:off x="2025416" y="2442979"/>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2F61ED37-B620-6F44-8193-94701196D1EE}"/>
                    </a:ext>
                  </a:extLst>
                </p:cNvPr>
                <p:cNvCxnSpPr/>
                <p:nvPr/>
              </p:nvCxnSpPr>
              <p:spPr>
                <a:xfrm>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598D6D-145F-E243-B290-BC1BB1AD5E23}"/>
                    </a:ext>
                  </a:extLst>
                </p:cNvPr>
                <p:cNvCxnSpPr/>
                <p:nvPr/>
              </p:nvCxnSpPr>
              <p:spPr>
                <a:xfrm flipV="1">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E9BA932-50C1-534A-82AF-94391FDAE5A0}"/>
                    </a:ext>
                  </a:extLst>
                </p:cNvPr>
                <p:cNvGrpSpPr/>
                <p:nvPr/>
              </p:nvGrpSpPr>
              <p:grpSpPr>
                <a:xfrm>
                  <a:off x="2002486" y="3494576"/>
                  <a:ext cx="182880" cy="182880"/>
                  <a:chOff x="1975282" y="3391159"/>
                  <a:chExt cx="182880" cy="182880"/>
                </a:xfrm>
              </p:grpSpPr>
              <p:cxnSp>
                <p:nvCxnSpPr>
                  <p:cNvPr id="81" name="Straight Connector 80">
                    <a:extLst>
                      <a:ext uri="{FF2B5EF4-FFF2-40B4-BE49-F238E27FC236}">
                        <a16:creationId xmlns:a16="http://schemas.microsoft.com/office/drawing/2014/main" id="{B597681F-61AF-AB4B-9728-F3EF27DB1439}"/>
                      </a:ext>
                    </a:extLst>
                  </p:cNvPr>
                  <p:cNvCxnSpPr/>
                  <p:nvPr/>
                </p:nvCxnSpPr>
                <p:spPr>
                  <a:xfrm>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D4010B3-FF78-2045-B14B-FFD932706025}"/>
                      </a:ext>
                    </a:extLst>
                  </p:cNvPr>
                  <p:cNvCxnSpPr/>
                  <p:nvPr/>
                </p:nvCxnSpPr>
                <p:spPr>
                  <a:xfrm flipV="1">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9C7203A7-A395-864B-B27A-1B96250E72A4}"/>
                    </a:ext>
                  </a:extLst>
                </p:cNvPr>
                <p:cNvCxnSpPr/>
                <p:nvPr/>
              </p:nvCxnSpPr>
              <p:spPr>
                <a:xfrm>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D12A2B-18D7-5C41-9D8E-96FD3258739C}"/>
                    </a:ext>
                  </a:extLst>
                </p:cNvPr>
                <p:cNvCxnSpPr/>
                <p:nvPr/>
              </p:nvCxnSpPr>
              <p:spPr>
                <a:xfrm flipV="1">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FE10A8-7A26-CF42-B8D2-6BB74374BD9E}"/>
                    </a:ext>
                  </a:extLst>
                </p:cNvPr>
                <p:cNvCxnSpPr/>
                <p:nvPr/>
              </p:nvCxnSpPr>
              <p:spPr>
                <a:xfrm>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DF713D-FFF6-5345-BDD5-573CFD1B2694}"/>
                    </a:ext>
                  </a:extLst>
                </p:cNvPr>
                <p:cNvCxnSpPr/>
                <p:nvPr/>
              </p:nvCxnSpPr>
              <p:spPr>
                <a:xfrm flipV="1">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234A1A-D1CE-5147-9255-84DCC9F88B10}"/>
                    </a:ext>
                  </a:extLst>
                </p:cNvPr>
                <p:cNvCxnSpPr/>
                <p:nvPr/>
              </p:nvCxnSpPr>
              <p:spPr>
                <a:xfrm>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E49D82C-65FC-3E42-AB0E-077043EBF726}"/>
                    </a:ext>
                  </a:extLst>
                </p:cNvPr>
                <p:cNvCxnSpPr/>
                <p:nvPr/>
              </p:nvCxnSpPr>
              <p:spPr>
                <a:xfrm flipV="1">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38C096-5DE0-6E4E-804D-547AF330EE39}"/>
                    </a:ext>
                  </a:extLst>
                </p:cNvPr>
                <p:cNvCxnSpPr/>
                <p:nvPr/>
              </p:nvCxnSpPr>
              <p:spPr>
                <a:xfrm>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958AE1-AC0C-B247-879E-4D962B332AF7}"/>
                    </a:ext>
                  </a:extLst>
                </p:cNvPr>
                <p:cNvCxnSpPr/>
                <p:nvPr/>
              </p:nvCxnSpPr>
              <p:spPr>
                <a:xfrm flipV="1">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473865F-0D8F-3B4D-B407-9E817E2304E1}"/>
                    </a:ext>
                  </a:extLst>
                </p:cNvPr>
                <p:cNvCxnSpPr/>
                <p:nvPr/>
              </p:nvCxnSpPr>
              <p:spPr>
                <a:xfrm>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558591B-49AA-6242-A792-659F6AAAB672}"/>
                    </a:ext>
                  </a:extLst>
                </p:cNvPr>
                <p:cNvCxnSpPr/>
                <p:nvPr/>
              </p:nvCxnSpPr>
              <p:spPr>
                <a:xfrm flipV="1">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006F6B-5E81-F44B-A514-75EB789F7B90}"/>
                    </a:ext>
                  </a:extLst>
                </p:cNvPr>
                <p:cNvCxnSpPr/>
                <p:nvPr/>
              </p:nvCxnSpPr>
              <p:spPr>
                <a:xfrm>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EAB9B7-8C10-A941-B999-34EC929E4693}"/>
                    </a:ext>
                  </a:extLst>
                </p:cNvPr>
                <p:cNvCxnSpPr/>
                <p:nvPr/>
              </p:nvCxnSpPr>
              <p:spPr>
                <a:xfrm flipV="1">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69CFE060-44F9-EE4F-89FF-DE3CD12802BB}"/>
                    </a:ext>
                  </a:extLst>
                </p:cNvPr>
                <p:cNvSpPr/>
                <p:nvPr/>
              </p:nvSpPr>
              <p:spPr>
                <a:xfrm>
                  <a:off x="1106304" y="377133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692C863-370A-1B4B-A7D4-721CC650AF48}"/>
                    </a:ext>
                  </a:extLst>
                </p:cNvPr>
                <p:cNvSpPr/>
                <p:nvPr/>
              </p:nvSpPr>
              <p:spPr>
                <a:xfrm>
                  <a:off x="1262874" y="350290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0D598F4-F683-3F4E-A5D5-004B8B9DD45E}"/>
                    </a:ext>
                  </a:extLst>
                </p:cNvPr>
                <p:cNvCxnSpPr/>
                <p:nvPr/>
              </p:nvCxnSpPr>
              <p:spPr>
                <a:xfrm>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E42D1-F2F7-0B4B-B06F-B8F05B033359}"/>
                    </a:ext>
                  </a:extLst>
                </p:cNvPr>
                <p:cNvCxnSpPr/>
                <p:nvPr/>
              </p:nvCxnSpPr>
              <p:spPr>
                <a:xfrm flipV="1">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9F5F6753-65B5-BD44-A8F1-7587B0B1CD3A}"/>
                    </a:ext>
                  </a:extLst>
                </p:cNvPr>
                <p:cNvGrpSpPr/>
                <p:nvPr/>
              </p:nvGrpSpPr>
              <p:grpSpPr>
                <a:xfrm>
                  <a:off x="2054341" y="2182104"/>
                  <a:ext cx="182880" cy="182880"/>
                  <a:chOff x="2152749" y="2210806"/>
                  <a:chExt cx="182880" cy="182880"/>
                </a:xfrm>
              </p:grpSpPr>
              <p:cxnSp>
                <p:nvCxnSpPr>
                  <p:cNvPr id="79" name="Straight Connector 78">
                    <a:extLst>
                      <a:ext uri="{FF2B5EF4-FFF2-40B4-BE49-F238E27FC236}">
                        <a16:creationId xmlns:a16="http://schemas.microsoft.com/office/drawing/2014/main" id="{B590BD40-63C7-7542-9416-EF93AA1B9BC9}"/>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621D933-3B95-CE47-A1D7-A1E7956ACBDA}"/>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9B6EF5FD-4AEC-2542-886E-8B3C4D40D4A8}"/>
                    </a:ext>
                  </a:extLst>
                </p:cNvPr>
                <p:cNvCxnSpPr/>
                <p:nvPr/>
              </p:nvCxnSpPr>
              <p:spPr>
                <a:xfrm>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B2BB2D-A9DE-964C-A975-7E1211AE0F4C}"/>
                    </a:ext>
                  </a:extLst>
                </p:cNvPr>
                <p:cNvCxnSpPr/>
                <p:nvPr/>
              </p:nvCxnSpPr>
              <p:spPr>
                <a:xfrm flipV="1">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17688C8-7E67-AA40-BBCD-61EBFE7DA88D}"/>
                    </a:ext>
                  </a:extLst>
                </p:cNvPr>
                <p:cNvSpPr txBox="1"/>
                <p:nvPr/>
              </p:nvSpPr>
              <p:spPr>
                <a:xfrm>
                  <a:off x="811586" y="4225016"/>
                  <a:ext cx="2452916"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high variance</a:t>
                  </a:r>
                </a:p>
              </p:txBody>
            </p:sp>
            <p:grpSp>
              <p:nvGrpSpPr>
                <p:cNvPr id="43" name="Group 42">
                  <a:extLst>
                    <a:ext uri="{FF2B5EF4-FFF2-40B4-BE49-F238E27FC236}">
                      <a16:creationId xmlns:a16="http://schemas.microsoft.com/office/drawing/2014/main" id="{DEDBFD67-D8E0-CE46-838D-C0B718978C2B}"/>
                    </a:ext>
                  </a:extLst>
                </p:cNvPr>
                <p:cNvGrpSpPr/>
                <p:nvPr/>
              </p:nvGrpSpPr>
              <p:grpSpPr>
                <a:xfrm>
                  <a:off x="2305149" y="2363206"/>
                  <a:ext cx="182880" cy="182880"/>
                  <a:chOff x="2152749" y="2210806"/>
                  <a:chExt cx="182880" cy="182880"/>
                </a:xfrm>
              </p:grpSpPr>
              <p:cxnSp>
                <p:nvCxnSpPr>
                  <p:cNvPr id="77" name="Straight Connector 76">
                    <a:extLst>
                      <a:ext uri="{FF2B5EF4-FFF2-40B4-BE49-F238E27FC236}">
                        <a16:creationId xmlns:a16="http://schemas.microsoft.com/office/drawing/2014/main" id="{FEBFFC73-EACC-AA4D-BBBA-C52FE03F18C7}"/>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BAB7C2D-36D4-CE40-A29C-919503F8751C}"/>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9A76BCA-B7E7-854E-B3ED-3CF2DCE1ECF3}"/>
                    </a:ext>
                  </a:extLst>
                </p:cNvPr>
                <p:cNvGrpSpPr/>
                <p:nvPr/>
              </p:nvGrpSpPr>
              <p:grpSpPr>
                <a:xfrm>
                  <a:off x="783616" y="2206303"/>
                  <a:ext cx="182880" cy="182880"/>
                  <a:chOff x="2152749" y="2210806"/>
                  <a:chExt cx="182880" cy="182880"/>
                </a:xfrm>
              </p:grpSpPr>
              <p:cxnSp>
                <p:nvCxnSpPr>
                  <p:cNvPr id="75" name="Straight Connector 74">
                    <a:extLst>
                      <a:ext uri="{FF2B5EF4-FFF2-40B4-BE49-F238E27FC236}">
                        <a16:creationId xmlns:a16="http://schemas.microsoft.com/office/drawing/2014/main" id="{2B35F882-4BDD-0644-985A-4C5145CF896F}"/>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03EAAF6-6E2F-2C4B-B8B6-46F0E92390BF}"/>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682BB61-8CD4-DC4F-8D8C-2DA411FA50E4}"/>
                    </a:ext>
                  </a:extLst>
                </p:cNvPr>
                <p:cNvGrpSpPr/>
                <p:nvPr/>
              </p:nvGrpSpPr>
              <p:grpSpPr>
                <a:xfrm>
                  <a:off x="1282390" y="2017908"/>
                  <a:ext cx="182880" cy="182880"/>
                  <a:chOff x="2152749" y="2210806"/>
                  <a:chExt cx="182880" cy="182880"/>
                </a:xfrm>
              </p:grpSpPr>
              <p:cxnSp>
                <p:nvCxnSpPr>
                  <p:cNvPr id="73" name="Straight Connector 72">
                    <a:extLst>
                      <a:ext uri="{FF2B5EF4-FFF2-40B4-BE49-F238E27FC236}">
                        <a16:creationId xmlns:a16="http://schemas.microsoft.com/office/drawing/2014/main" id="{4B797F4C-73CA-6C49-978D-A650C4FD6122}"/>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EC67027-DE60-4A4D-8F8D-4BBF48C34DCB}"/>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4C4B6AB3-D76B-B048-B0F2-4000AC89A1EE}"/>
                    </a:ext>
                  </a:extLst>
                </p:cNvPr>
                <p:cNvSpPr/>
                <p:nvPr/>
              </p:nvSpPr>
              <p:spPr>
                <a:xfrm>
                  <a:off x="894046" y="272830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291BD40F-BBE0-F745-94BD-D3C6EEFB0A20}"/>
                    </a:ext>
                  </a:extLst>
                </p:cNvPr>
                <p:cNvGrpSpPr/>
                <p:nvPr/>
              </p:nvGrpSpPr>
              <p:grpSpPr>
                <a:xfrm>
                  <a:off x="1663993" y="1903613"/>
                  <a:ext cx="182880" cy="182880"/>
                  <a:chOff x="2152749" y="2210806"/>
                  <a:chExt cx="182880" cy="182880"/>
                </a:xfrm>
              </p:grpSpPr>
              <p:cxnSp>
                <p:nvCxnSpPr>
                  <p:cNvPr id="71" name="Straight Connector 70">
                    <a:extLst>
                      <a:ext uri="{FF2B5EF4-FFF2-40B4-BE49-F238E27FC236}">
                        <a16:creationId xmlns:a16="http://schemas.microsoft.com/office/drawing/2014/main" id="{8968DF18-15CA-4244-BAEC-DDAB0F76DB7D}"/>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424E138-889B-EF4F-AB83-DB8970631006}"/>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A59D248-66CE-6B47-88FB-C2568F3954AE}"/>
                    </a:ext>
                  </a:extLst>
                </p:cNvPr>
                <p:cNvGrpSpPr/>
                <p:nvPr/>
              </p:nvGrpSpPr>
              <p:grpSpPr>
                <a:xfrm>
                  <a:off x="1043350" y="2377056"/>
                  <a:ext cx="182880" cy="182880"/>
                  <a:chOff x="2152749" y="2210806"/>
                  <a:chExt cx="182880" cy="182880"/>
                </a:xfrm>
              </p:grpSpPr>
              <p:cxnSp>
                <p:nvCxnSpPr>
                  <p:cNvPr id="69" name="Straight Connector 68">
                    <a:extLst>
                      <a:ext uri="{FF2B5EF4-FFF2-40B4-BE49-F238E27FC236}">
                        <a16:creationId xmlns:a16="http://schemas.microsoft.com/office/drawing/2014/main" id="{918B85B3-FC4A-4442-9C42-8612D47958A4}"/>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127E44-3A5E-9544-B384-E4229719FA2B}"/>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id="{B7725187-DC13-9240-BBE1-6FDB5AC46CE0}"/>
                    </a:ext>
                  </a:extLst>
                </p:cNvPr>
                <p:cNvSpPr/>
                <p:nvPr/>
              </p:nvSpPr>
              <p:spPr>
                <a:xfrm>
                  <a:off x="695874" y="2885970"/>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2702A4B0-5808-A449-950F-B0251DDB849F}"/>
                    </a:ext>
                  </a:extLst>
                </p:cNvPr>
                <p:cNvGrpSpPr/>
                <p:nvPr/>
              </p:nvGrpSpPr>
              <p:grpSpPr>
                <a:xfrm>
                  <a:off x="782185" y="2461239"/>
                  <a:ext cx="182880" cy="182880"/>
                  <a:chOff x="2152749" y="2210806"/>
                  <a:chExt cx="182880" cy="182880"/>
                </a:xfrm>
              </p:grpSpPr>
              <p:cxnSp>
                <p:nvCxnSpPr>
                  <p:cNvPr id="67" name="Straight Connector 66">
                    <a:extLst>
                      <a:ext uri="{FF2B5EF4-FFF2-40B4-BE49-F238E27FC236}">
                        <a16:creationId xmlns:a16="http://schemas.microsoft.com/office/drawing/2014/main" id="{42B340AB-3DEA-1843-A2FA-2F41BDB9B0F7}"/>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B39575F-0283-884E-BB64-81EBDD204406}"/>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F409B998-4658-A54E-BB53-E4EBEE82AAAE}"/>
                    </a:ext>
                  </a:extLst>
                </p:cNvPr>
                <p:cNvGrpSpPr/>
                <p:nvPr/>
              </p:nvGrpSpPr>
              <p:grpSpPr>
                <a:xfrm>
                  <a:off x="1958038" y="3783570"/>
                  <a:ext cx="182880" cy="182880"/>
                  <a:chOff x="2152749" y="2210806"/>
                  <a:chExt cx="182880" cy="182880"/>
                </a:xfrm>
              </p:grpSpPr>
              <p:cxnSp>
                <p:nvCxnSpPr>
                  <p:cNvPr id="65" name="Straight Connector 64">
                    <a:extLst>
                      <a:ext uri="{FF2B5EF4-FFF2-40B4-BE49-F238E27FC236}">
                        <a16:creationId xmlns:a16="http://schemas.microsoft.com/office/drawing/2014/main" id="{B10C6CEA-09D9-6842-BF82-1B1167C2BDAE}"/>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DEF391D-AD14-8A45-A9E5-6BC6B5EB0CA0}"/>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6086AB85-7A08-BD4C-9E4B-A247D3F13722}"/>
                    </a:ext>
                  </a:extLst>
                </p:cNvPr>
                <p:cNvSpPr/>
                <p:nvPr/>
              </p:nvSpPr>
              <p:spPr>
                <a:xfrm>
                  <a:off x="1704195" y="3178392"/>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CE01EAAC-2D8B-3442-8F82-E7827E34053C}"/>
                    </a:ext>
                  </a:extLst>
                </p:cNvPr>
                <p:cNvGrpSpPr/>
                <p:nvPr/>
              </p:nvGrpSpPr>
              <p:grpSpPr>
                <a:xfrm>
                  <a:off x="1734991" y="2515049"/>
                  <a:ext cx="182880" cy="182880"/>
                  <a:chOff x="2152749" y="2210806"/>
                  <a:chExt cx="182880" cy="182880"/>
                </a:xfrm>
              </p:grpSpPr>
              <p:cxnSp>
                <p:nvCxnSpPr>
                  <p:cNvPr id="63" name="Straight Connector 62">
                    <a:extLst>
                      <a:ext uri="{FF2B5EF4-FFF2-40B4-BE49-F238E27FC236}">
                        <a16:creationId xmlns:a16="http://schemas.microsoft.com/office/drawing/2014/main" id="{1FD19A1D-2DF7-2248-BABD-6C46838332D7}"/>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7A09E7-80F0-834D-9750-56E6FF21DCE8}"/>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34B405D-7F60-A940-A80F-AE01C0708F76}"/>
                    </a:ext>
                  </a:extLst>
                </p:cNvPr>
                <p:cNvGrpSpPr/>
                <p:nvPr/>
              </p:nvGrpSpPr>
              <p:grpSpPr>
                <a:xfrm>
                  <a:off x="1940329" y="2784817"/>
                  <a:ext cx="182880" cy="182880"/>
                  <a:chOff x="2152749" y="2210806"/>
                  <a:chExt cx="182880" cy="182880"/>
                </a:xfrm>
              </p:grpSpPr>
              <p:cxnSp>
                <p:nvCxnSpPr>
                  <p:cNvPr id="61" name="Straight Connector 60">
                    <a:extLst>
                      <a:ext uri="{FF2B5EF4-FFF2-40B4-BE49-F238E27FC236}">
                        <a16:creationId xmlns:a16="http://schemas.microsoft.com/office/drawing/2014/main" id="{1613EE1C-209F-DA41-861D-07746A32A88D}"/>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302A816-EEBD-5341-A075-DFE36B90D5FE}"/>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1BF5493-A87B-4D40-9FC3-79316088F637}"/>
                    </a:ext>
                  </a:extLst>
                </p:cNvPr>
                <p:cNvGrpSpPr/>
                <p:nvPr/>
              </p:nvGrpSpPr>
              <p:grpSpPr>
                <a:xfrm>
                  <a:off x="2193114" y="3837581"/>
                  <a:ext cx="182880" cy="182880"/>
                  <a:chOff x="2152749" y="2210806"/>
                  <a:chExt cx="182880" cy="182880"/>
                </a:xfrm>
              </p:grpSpPr>
              <p:cxnSp>
                <p:nvCxnSpPr>
                  <p:cNvPr id="59" name="Straight Connector 58">
                    <a:extLst>
                      <a:ext uri="{FF2B5EF4-FFF2-40B4-BE49-F238E27FC236}">
                        <a16:creationId xmlns:a16="http://schemas.microsoft.com/office/drawing/2014/main" id="{E4A31F5B-1964-D44A-B355-DFB17B49ACB3}"/>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B2855D8-61C3-F048-B0C6-2A3C3A2EE22E}"/>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C072B25-5D20-A541-ACD7-921B1B91D607}"/>
                    </a:ext>
                  </a:extLst>
                </p:cNvPr>
                <p:cNvGrpSpPr/>
                <p:nvPr/>
              </p:nvGrpSpPr>
              <p:grpSpPr>
                <a:xfrm>
                  <a:off x="1862719" y="3944321"/>
                  <a:ext cx="182880" cy="182880"/>
                  <a:chOff x="2152749" y="2210806"/>
                  <a:chExt cx="182880" cy="182880"/>
                </a:xfrm>
              </p:grpSpPr>
              <p:cxnSp>
                <p:nvCxnSpPr>
                  <p:cNvPr id="57" name="Straight Connector 56">
                    <a:extLst>
                      <a:ext uri="{FF2B5EF4-FFF2-40B4-BE49-F238E27FC236}">
                        <a16:creationId xmlns:a16="http://schemas.microsoft.com/office/drawing/2014/main" id="{8B60BCA0-F7A1-F148-A67B-247CC14398CE}"/>
                      </a:ext>
                    </a:extLst>
                  </p:cNvPr>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2BF5C01-73D3-214B-93DE-858BB0B14B96}"/>
                      </a:ext>
                    </a:extLst>
                  </p:cNvPr>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F9A97291-B2C4-CA42-9FEB-A4679FC6A73E}"/>
                    </a:ext>
                  </a:extLst>
                </p14:cNvPr>
                <p14:cNvContentPartPr/>
                <p14:nvPr/>
              </p14:nvContentPartPr>
              <p14:xfrm>
                <a:off x="277188" y="1510003"/>
                <a:ext cx="10211040" cy="3289680"/>
              </p14:xfrm>
            </p:contentPart>
          </mc:Choice>
          <mc:Fallback xmlns="">
            <p:pic>
              <p:nvPicPr>
                <p:cNvPr id="8" name="Ink 7">
                  <a:extLst>
                    <a:ext uri="{FF2B5EF4-FFF2-40B4-BE49-F238E27FC236}">
                      <a16:creationId xmlns:a16="http://schemas.microsoft.com/office/drawing/2014/main" id="{F9A97291-B2C4-CA42-9FEB-A4679FC6A73E}"/>
                    </a:ext>
                  </a:extLst>
                </p:cNvPr>
                <p:cNvPicPr/>
                <p:nvPr/>
              </p:nvPicPr>
              <p:blipFill>
                <a:blip r:embed="rId3"/>
                <a:stretch>
                  <a:fillRect/>
                </a:stretch>
              </p:blipFill>
              <p:spPr>
                <a:xfrm>
                  <a:off x="267828" y="1500643"/>
                  <a:ext cx="10229760" cy="3308400"/>
                </a:xfrm>
                <a:prstGeom prst="rect">
                  <a:avLst/>
                </a:prstGeom>
              </p:spPr>
            </p:pic>
          </mc:Fallback>
        </mc:AlternateContent>
      </p:grpSp>
      <p:sp>
        <p:nvSpPr>
          <p:cNvPr id="231" name="Rectangle 230">
            <a:extLst>
              <a:ext uri="{FF2B5EF4-FFF2-40B4-BE49-F238E27FC236}">
                <a16:creationId xmlns:a16="http://schemas.microsoft.com/office/drawing/2014/main" id="{FDB199A1-43BE-634A-9A36-2610B8A731AD}"/>
              </a:ext>
            </a:extLst>
          </p:cNvPr>
          <p:cNvSpPr/>
          <p:nvPr/>
        </p:nvSpPr>
        <p:spPr>
          <a:xfrm>
            <a:off x="8382000" y="1905000"/>
            <a:ext cx="3581400" cy="403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CC429569-9BD7-F141-9C42-356CFB73C57B}"/>
              </a:ext>
            </a:extLst>
          </p:cNvPr>
          <p:cNvSpPr txBox="1"/>
          <p:nvPr/>
        </p:nvSpPr>
        <p:spPr>
          <a:xfrm>
            <a:off x="9460486" y="1193133"/>
            <a:ext cx="1710725" cy="646331"/>
          </a:xfrm>
          <a:prstGeom prst="rect">
            <a:avLst/>
          </a:prstGeom>
          <a:noFill/>
        </p:spPr>
        <p:txBody>
          <a:bodyPr wrap="none" rtlCol="0">
            <a:spAutoFit/>
          </a:bodyPr>
          <a:lstStyle/>
          <a:p>
            <a:r>
              <a:rPr lang="en-US">
                <a:solidFill>
                  <a:srgbClr val="0066FF"/>
                </a:solidFill>
              </a:rPr>
              <a:t>overfiting</a:t>
            </a:r>
          </a:p>
          <a:p>
            <a:r>
              <a:rPr lang="en-US">
                <a:solidFill>
                  <a:srgbClr val="0066FF"/>
                </a:solidFill>
              </a:rPr>
              <a:t>(high variance)</a:t>
            </a:r>
          </a:p>
        </p:txBody>
      </p:sp>
      <p:sp>
        <p:nvSpPr>
          <p:cNvPr id="233" name="Right Arrow 232">
            <a:extLst>
              <a:ext uri="{FF2B5EF4-FFF2-40B4-BE49-F238E27FC236}">
                <a16:creationId xmlns:a16="http://schemas.microsoft.com/office/drawing/2014/main" id="{9E9AAE60-E824-6648-A2F0-2D848733A6B9}"/>
              </a:ext>
            </a:extLst>
          </p:cNvPr>
          <p:cNvSpPr/>
          <p:nvPr/>
        </p:nvSpPr>
        <p:spPr>
          <a:xfrm rot="1252003">
            <a:off x="6785822" y="1465917"/>
            <a:ext cx="1695238" cy="693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1771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8EE66E-B425-944A-816B-110E12D8D197}"/>
              </a:ext>
            </a:extLst>
          </p:cNvPr>
          <p:cNvSpPr>
            <a:spLocks noGrp="1"/>
          </p:cNvSpPr>
          <p:nvPr>
            <p:ph type="title"/>
          </p:nvPr>
        </p:nvSpPr>
        <p:spPr/>
        <p:txBody>
          <a:bodyPr/>
          <a:lstStyle/>
          <a:p>
            <a:r>
              <a:rPr lang="en-US"/>
              <a:t>Giải thích 1: Trên hàm chi phí</a:t>
            </a:r>
          </a:p>
        </p:txBody>
      </p:sp>
      <mc:AlternateContent xmlns:mc="http://schemas.openxmlformats.org/markup-compatibility/2006" xmlns:a14="http://schemas.microsoft.com/office/drawing/2010/main">
        <mc:Choice Requires="a14">
          <p:sp>
            <p:nvSpPr>
              <p:cNvPr id="85" name="Content Placeholder 84">
                <a:extLst>
                  <a:ext uri="{FF2B5EF4-FFF2-40B4-BE49-F238E27FC236}">
                    <a16:creationId xmlns:a16="http://schemas.microsoft.com/office/drawing/2014/main" id="{DCC25BA9-CCA2-DD4C-978E-525A2E1737B1}"/>
                  </a:ext>
                </a:extLst>
              </p:cNvPr>
              <p:cNvSpPr>
                <a:spLocks noGrp="1"/>
              </p:cNvSpPr>
              <p:nvPr>
                <p:ph sz="half" idx="2"/>
              </p:nvPr>
            </p:nvSpPr>
            <p:spPr>
              <a:xfrm>
                <a:off x="6117560" y="1066800"/>
                <a:ext cx="5964985" cy="1143001"/>
              </a:xfrm>
            </p:spPr>
            <p:txBody>
              <a:bodyPr/>
              <a:lstStyle/>
              <a:p>
                <a:pPr marL="0" indent="0">
                  <a:buNone/>
                </a:pPr>
                <a14:m>
                  <m:oMathPara xmlns:m="http://schemas.openxmlformats.org/officeDocument/2006/math">
                    <m:oMathParaPr>
                      <m:jc m:val="left"/>
                    </m:oMathParaPr>
                    <m:oMath xmlns:m="http://schemas.openxmlformats.org/officeDocument/2006/math">
                      <m:r>
                        <a:rPr lang="en-US" sz="2400" b="0" i="1">
                          <a:latin typeface="Cambria Math" panose="02040503050406030204" pitchFamily="18" charset="0"/>
                        </a:rPr>
                        <m:t>𝐽</m:t>
                      </m:r>
                      <m:d>
                        <m:dPr>
                          <m:ctrlPr>
                            <a:rPr lang="en-US" sz="2400" b="0" i="1">
                              <a:latin typeface="Cambria Math" panose="02040503050406030204" pitchFamily="18" charset="0"/>
                            </a:rPr>
                          </m:ctrlPr>
                        </m:dPr>
                        <m:e>
                          <m:sSup>
                            <m:sSupPr>
                              <m:ctrlPr>
                                <a:rPr lang="en-US" sz="2400" b="0" i="1">
                                  <a:latin typeface="Cambria Math" panose="02040503050406030204" pitchFamily="18" charset="0"/>
                                </a:rPr>
                              </m:ctrlPr>
                            </m:sSupPr>
                            <m:e>
                              <m:r>
                                <a:rPr lang="en-US" sz="2400" b="0" i="1">
                                  <a:latin typeface="Cambria Math" panose="02040503050406030204" pitchFamily="18" charset="0"/>
                                </a:rPr>
                                <m:t>𝑊</m:t>
                              </m:r>
                            </m:e>
                            <m:sup>
                              <m:d>
                                <m:dPr>
                                  <m:begChr m:val="["/>
                                  <m:endChr m:val="]"/>
                                  <m:ctrlPr>
                                    <a:rPr lang="en-US" sz="2400" b="0" i="1">
                                      <a:latin typeface="Cambria Math" panose="02040503050406030204" pitchFamily="18" charset="0"/>
                                    </a:rPr>
                                  </m:ctrlPr>
                                </m:dPr>
                                <m:e>
                                  <m:r>
                                    <a:rPr lang="en-US" sz="2400" b="0" i="1">
                                      <a:latin typeface="Cambria Math" panose="02040503050406030204" pitchFamily="18" charset="0"/>
                                    </a:rPr>
                                    <m:t>𝑙</m:t>
                                  </m:r>
                                </m:e>
                              </m:d>
                            </m:sup>
                          </m:sSup>
                          <m:r>
                            <a:rPr lang="en-US" sz="2400" b="0" i="1">
                              <a:latin typeface="Cambria Math" panose="02040503050406030204" pitchFamily="18" charset="0"/>
                            </a:rPr>
                            <m:t>,</m:t>
                          </m:r>
                          <m:sSup>
                            <m:sSupPr>
                              <m:ctrlPr>
                                <a:rPr lang="en-US" sz="2400" b="0" i="1">
                                  <a:latin typeface="Cambria Math" panose="02040503050406030204" pitchFamily="18" charset="0"/>
                                </a:rPr>
                              </m:ctrlPr>
                            </m:sSupPr>
                            <m:e>
                              <m:r>
                                <a:rPr lang="en-US" sz="2400" b="0" i="1">
                                  <a:latin typeface="Cambria Math" panose="02040503050406030204" pitchFamily="18" charset="0"/>
                                </a:rPr>
                                <m:t>𝑏</m:t>
                              </m:r>
                            </m:e>
                            <m:sup>
                              <m:d>
                                <m:dPr>
                                  <m:begChr m:val="["/>
                                  <m:endChr m:val="]"/>
                                  <m:ctrlPr>
                                    <a:rPr lang="en-US" sz="2400" b="0" i="1">
                                      <a:latin typeface="Cambria Math" panose="02040503050406030204" pitchFamily="18" charset="0"/>
                                    </a:rPr>
                                  </m:ctrlPr>
                                </m:dPr>
                                <m:e>
                                  <m:r>
                                    <a:rPr lang="en-US" sz="2400" b="0" i="1">
                                      <a:latin typeface="Cambria Math" panose="02040503050406030204" pitchFamily="18" charset="0"/>
                                    </a:rPr>
                                    <m:t>𝑙</m:t>
                                  </m:r>
                                </m:e>
                              </m:d>
                            </m:sup>
                          </m:sSup>
                        </m:e>
                      </m:d>
                      <m:r>
                        <a:rPr lang="en-US" sz="2400" b="0" i="1">
                          <a:latin typeface="Cambria Math" panose="02040503050406030204" pitchFamily="18" charset="0"/>
                        </a:rPr>
                        <m:t>=</m:t>
                      </m:r>
                      <m:f>
                        <m:fPr>
                          <m:ctrlPr>
                            <a:rPr lang="en-US" sz="2400" b="0" i="1">
                              <a:latin typeface="Cambria Math" panose="02040503050406030204" pitchFamily="18" charset="0"/>
                            </a:rPr>
                          </m:ctrlPr>
                        </m:fPr>
                        <m:num>
                          <m:r>
                            <a:rPr lang="en-US" sz="2400" b="0" i="1">
                              <a:latin typeface="Cambria Math" panose="02040503050406030204" pitchFamily="18" charset="0"/>
                            </a:rPr>
                            <m:t>1</m:t>
                          </m:r>
                        </m:num>
                        <m:den>
                          <m:r>
                            <a:rPr lang="en-US" sz="2400" b="0" i="1">
                              <a:latin typeface="Cambria Math" panose="02040503050406030204" pitchFamily="18" charset="0"/>
                            </a:rPr>
                            <m:t>𝑚</m:t>
                          </m:r>
                        </m:den>
                      </m:f>
                      <m:r>
                        <a:rPr lang="en-US" sz="2400" b="0" i="1">
                          <a:latin typeface="Cambria Math" panose="02040503050406030204" pitchFamily="18" charset="0"/>
                        </a:rPr>
                        <m:t>∗</m:t>
                      </m:r>
                      <m:r>
                        <a:rPr lang="en-US" sz="2400" b="0" i="1">
                          <a:latin typeface="Cambria Math" panose="02040503050406030204" pitchFamily="18" charset="0"/>
                        </a:rPr>
                        <m:t>𝐿</m:t>
                      </m:r>
                      <m:d>
                        <m:dPr>
                          <m:ctrlPr>
                            <a:rPr lang="en-US" sz="2400" b="0" i="1">
                              <a:latin typeface="Cambria Math" panose="02040503050406030204" pitchFamily="18" charset="0"/>
                            </a:rPr>
                          </m:ctrlPr>
                        </m:dPr>
                        <m:e>
                          <m:acc>
                            <m:accPr>
                              <m:chr m:val="̂"/>
                              <m:ctrlPr>
                                <a:rPr lang="en-US" sz="2400" b="0" i="1">
                                  <a:latin typeface="Cambria Math" panose="02040503050406030204" pitchFamily="18" charset="0"/>
                                </a:rPr>
                              </m:ctrlPr>
                            </m:accPr>
                            <m:e>
                              <m:r>
                                <a:rPr lang="en-US" sz="2400" b="0" i="1">
                                  <a:latin typeface="Cambria Math" panose="02040503050406030204" pitchFamily="18" charset="0"/>
                                </a:rPr>
                                <m:t>𝑦</m:t>
                              </m:r>
                            </m:e>
                          </m:acc>
                          <m:r>
                            <a:rPr lang="en-US" sz="2400" b="0" i="1">
                              <a:latin typeface="Cambria Math" panose="02040503050406030204" pitchFamily="18" charset="0"/>
                            </a:rPr>
                            <m:t>,</m:t>
                          </m:r>
                          <m:r>
                            <a:rPr lang="en-US" sz="2400" b="0" i="1">
                              <a:latin typeface="Cambria Math" panose="02040503050406030204" pitchFamily="18" charset="0"/>
                            </a:rPr>
                            <m:t>𝑦</m:t>
                          </m:r>
                        </m:e>
                      </m:d>
                      <m:r>
                        <a:rPr lang="en-US" sz="2400" b="0" i="1">
                          <a:latin typeface="Cambria Math" panose="02040503050406030204" pitchFamily="18" charset="0"/>
                        </a:rPr>
                        <m:t>+</m:t>
                      </m:r>
                      <m:f>
                        <m:fPr>
                          <m:ctrlPr>
                            <a:rPr lang="en-US" sz="2400" b="0" i="1">
                              <a:solidFill>
                                <a:srgbClr val="FF0000"/>
                              </a:solidFill>
                              <a:latin typeface="Cambria Math" panose="02040503050406030204" pitchFamily="18" charset="0"/>
                            </a:rPr>
                          </m:ctrlPr>
                        </m:fPr>
                        <m:num>
                          <m:r>
                            <a:rPr lang="en-US" sz="2400" b="0" i="1">
                              <a:solidFill>
                                <a:srgbClr val="FF0000"/>
                              </a:solidFill>
                              <a:latin typeface="Cambria Math" panose="02040503050406030204" pitchFamily="18" charset="0"/>
                              <a:ea typeface="Cambria Math" panose="02040503050406030204" pitchFamily="18" charset="0"/>
                            </a:rPr>
                            <m:t>𝜆</m:t>
                          </m:r>
                        </m:num>
                        <m:den>
                          <m:r>
                            <a:rPr lang="en-US" sz="2400" b="0" i="1">
                              <a:solidFill>
                                <a:srgbClr val="FF0000"/>
                              </a:solidFill>
                              <a:latin typeface="Cambria Math" panose="02040503050406030204" pitchFamily="18" charset="0"/>
                            </a:rPr>
                            <m:t>2</m:t>
                          </m:r>
                          <m:r>
                            <a:rPr lang="en-US" sz="2400" b="0" i="1">
                              <a:solidFill>
                                <a:srgbClr val="FF0000"/>
                              </a:solidFill>
                              <a:latin typeface="Cambria Math" panose="02040503050406030204" pitchFamily="18" charset="0"/>
                            </a:rPr>
                            <m:t>𝑚</m:t>
                          </m:r>
                        </m:den>
                      </m:f>
                      <m:nary>
                        <m:naryPr>
                          <m:chr m:val="∑"/>
                          <m:ctrlPr>
                            <a:rPr lang="en-US" sz="2400" b="0" i="1">
                              <a:solidFill>
                                <a:srgbClr val="FF0000"/>
                              </a:solidFill>
                              <a:latin typeface="Cambria Math" panose="02040503050406030204" pitchFamily="18" charset="0"/>
                            </a:rPr>
                          </m:ctrlPr>
                        </m:naryPr>
                        <m:sub>
                          <m:r>
                            <m:rPr>
                              <m:brk m:alnAt="23"/>
                            </m:rPr>
                            <a:rPr lang="en-US" sz="2400" b="0" i="1">
                              <a:solidFill>
                                <a:srgbClr val="FF0000"/>
                              </a:solidFill>
                              <a:latin typeface="Cambria Math" panose="02040503050406030204" pitchFamily="18" charset="0"/>
                            </a:rPr>
                            <m:t>𝑙</m:t>
                          </m:r>
                          <m:r>
                            <a:rPr lang="en-US" sz="2400" b="0" i="1">
                              <a:solidFill>
                                <a:srgbClr val="FF0000"/>
                              </a:solidFill>
                              <a:latin typeface="Cambria Math" panose="02040503050406030204" pitchFamily="18" charset="0"/>
                            </a:rPr>
                            <m:t>=0</m:t>
                          </m:r>
                        </m:sub>
                        <m:sup>
                          <m:r>
                            <a:rPr lang="en-US" sz="2400" b="0" i="1">
                              <a:solidFill>
                                <a:srgbClr val="FF0000"/>
                              </a:solidFill>
                              <a:latin typeface="Cambria Math" panose="02040503050406030204" pitchFamily="18" charset="0"/>
                            </a:rPr>
                            <m:t>𝐿</m:t>
                          </m:r>
                        </m:sup>
                        <m:e>
                          <m:sSubSup>
                            <m:sSubSupPr>
                              <m:ctrlPr>
                                <a:rPr lang="en-US" sz="2400" b="0" i="1">
                                  <a:solidFill>
                                    <a:srgbClr val="FF0000"/>
                                  </a:solidFill>
                                  <a:latin typeface="Cambria Math" panose="02040503050406030204" pitchFamily="18" charset="0"/>
                                </a:rPr>
                              </m:ctrlPr>
                            </m:sSubSupPr>
                            <m:e>
                              <m:r>
                                <a:rPr lang="en-US" sz="2400" b="0" i="1">
                                  <a:solidFill>
                                    <a:srgbClr val="FF0000"/>
                                  </a:solidFill>
                                  <a:latin typeface="Cambria Math" panose="02040503050406030204" pitchFamily="18" charset="0"/>
                                </a:rPr>
                                <m:t>|</m:t>
                              </m:r>
                              <m:d>
                                <m:dPr>
                                  <m:begChr m:val="|"/>
                                  <m:endChr m:val="|"/>
                                  <m:ctrlPr>
                                    <a:rPr lang="en-US" sz="2400" b="0" i="1">
                                      <a:solidFill>
                                        <a:srgbClr val="FF0000"/>
                                      </a:solidFill>
                                      <a:latin typeface="Cambria Math" panose="02040503050406030204" pitchFamily="18" charset="0"/>
                                    </a:rPr>
                                  </m:ctrlPr>
                                </m:dPr>
                                <m:e>
                                  <m:sSup>
                                    <m:sSupPr>
                                      <m:ctrlPr>
                                        <a:rPr lang="en-US" sz="2400" b="0" i="1">
                                          <a:solidFill>
                                            <a:srgbClr val="FF0000"/>
                                          </a:solidFill>
                                          <a:latin typeface="Cambria Math" panose="02040503050406030204" pitchFamily="18" charset="0"/>
                                        </a:rPr>
                                      </m:ctrlPr>
                                    </m:sSupPr>
                                    <m:e>
                                      <m:r>
                                        <a:rPr lang="en-US" sz="2400" b="0" i="1">
                                          <a:solidFill>
                                            <a:srgbClr val="FF0000"/>
                                          </a:solidFill>
                                          <a:latin typeface="Cambria Math" panose="02040503050406030204" pitchFamily="18" charset="0"/>
                                        </a:rPr>
                                        <m:t>𝑤</m:t>
                                      </m:r>
                                    </m:e>
                                    <m:sup>
                                      <m:r>
                                        <a:rPr lang="en-US" sz="2400" b="0" i="1">
                                          <a:solidFill>
                                            <a:srgbClr val="FF0000"/>
                                          </a:solidFill>
                                          <a:latin typeface="Cambria Math" panose="02040503050406030204" pitchFamily="18" charset="0"/>
                                        </a:rPr>
                                        <m:t>[</m:t>
                                      </m:r>
                                      <m:r>
                                        <a:rPr lang="en-US" sz="2400" b="0" i="1">
                                          <a:solidFill>
                                            <a:srgbClr val="FF0000"/>
                                          </a:solidFill>
                                          <a:latin typeface="Cambria Math" panose="02040503050406030204" pitchFamily="18" charset="0"/>
                                        </a:rPr>
                                        <m:t>𝑙</m:t>
                                      </m:r>
                                      <m:r>
                                        <a:rPr lang="en-US" sz="2400" b="0" i="1">
                                          <a:solidFill>
                                            <a:srgbClr val="FF0000"/>
                                          </a:solidFill>
                                          <a:latin typeface="Cambria Math" panose="02040503050406030204" pitchFamily="18" charset="0"/>
                                        </a:rPr>
                                        <m:t>]</m:t>
                                      </m:r>
                                    </m:sup>
                                  </m:sSup>
                                </m:e>
                              </m:d>
                              <m:r>
                                <a:rPr lang="en-US" sz="2400" b="0" i="1">
                                  <a:solidFill>
                                    <a:srgbClr val="FF0000"/>
                                  </a:solidFill>
                                  <a:latin typeface="Cambria Math" panose="02040503050406030204" pitchFamily="18" charset="0"/>
                                </a:rPr>
                                <m:t>|</m:t>
                              </m:r>
                            </m:e>
                            <m:sub>
                              <m:r>
                                <a:rPr lang="en-US" sz="2400" b="0" i="1">
                                  <a:solidFill>
                                    <a:srgbClr val="FF0000"/>
                                  </a:solidFill>
                                  <a:latin typeface="Cambria Math" panose="02040503050406030204" pitchFamily="18" charset="0"/>
                                </a:rPr>
                                <m:t>𝐹</m:t>
                              </m:r>
                            </m:sub>
                            <m:sup>
                              <m:r>
                                <a:rPr lang="en-US" sz="2400" b="0" i="1">
                                  <a:solidFill>
                                    <a:srgbClr val="FF0000"/>
                                  </a:solidFill>
                                  <a:latin typeface="Cambria Math" panose="02040503050406030204" pitchFamily="18" charset="0"/>
                                </a:rPr>
                                <m:t>2</m:t>
                              </m:r>
                            </m:sup>
                          </m:sSubSup>
                        </m:e>
                      </m:nary>
                    </m:oMath>
                  </m:oMathPara>
                </a14:m>
                <a:endParaRPr lang="en-US" sz="2400"/>
              </a:p>
            </p:txBody>
          </p:sp>
        </mc:Choice>
        <mc:Fallback xmlns="">
          <p:sp>
            <p:nvSpPr>
              <p:cNvPr id="85" name="Content Placeholder 84">
                <a:extLst>
                  <a:ext uri="{FF2B5EF4-FFF2-40B4-BE49-F238E27FC236}">
                    <a16:creationId xmlns:a16="http://schemas.microsoft.com/office/drawing/2014/main" id="{DCC25BA9-CCA2-DD4C-978E-525A2E1737B1}"/>
                  </a:ext>
                </a:extLst>
              </p:cNvPr>
              <p:cNvSpPr>
                <a:spLocks noGrp="1" noRot="1" noChangeAspect="1" noMove="1" noResize="1" noEditPoints="1" noAdjustHandles="1" noChangeArrowheads="1" noChangeShapeType="1" noTextEdit="1"/>
              </p:cNvSpPr>
              <p:nvPr>
                <p:ph sz="half" idx="2"/>
              </p:nvPr>
            </p:nvSpPr>
            <p:spPr>
              <a:xfrm>
                <a:off x="6117560" y="1066800"/>
                <a:ext cx="5964985" cy="1143001"/>
              </a:xfrm>
              <a:blipFill>
                <a:blip r:embed="rId2"/>
                <a:stretch>
                  <a:fillRect l="-638" t="-101111" b="-155556"/>
                </a:stretch>
              </a:blipFill>
            </p:spPr>
            <p:txBody>
              <a:bodyPr/>
              <a:lstStyle/>
              <a:p>
                <a:r>
                  <a:rPr lang="en-US">
                    <a:noFill/>
                  </a:rPr>
                  <a:t> </a:t>
                </a:r>
              </a:p>
            </p:txBody>
          </p:sp>
        </mc:Fallback>
      </mc:AlternateContent>
      <p:pic>
        <p:nvPicPr>
          <p:cNvPr id="86" name="Content Placeholder 81">
            <a:extLst>
              <a:ext uri="{FF2B5EF4-FFF2-40B4-BE49-F238E27FC236}">
                <a16:creationId xmlns:a16="http://schemas.microsoft.com/office/drawing/2014/main" id="{B685DF17-396C-E643-9CCD-3E3C62C71A72}"/>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533400" y="3680063"/>
            <a:ext cx="2774812" cy="2339737"/>
          </a:xfrm>
        </p:spPr>
      </p:pic>
      <p:grpSp>
        <p:nvGrpSpPr>
          <p:cNvPr id="87" name="Group 86">
            <a:extLst>
              <a:ext uri="{FF2B5EF4-FFF2-40B4-BE49-F238E27FC236}">
                <a16:creationId xmlns:a16="http://schemas.microsoft.com/office/drawing/2014/main" id="{160AD674-17EF-B446-8B27-F78F2043F115}"/>
              </a:ext>
            </a:extLst>
          </p:cNvPr>
          <p:cNvGrpSpPr/>
          <p:nvPr/>
        </p:nvGrpSpPr>
        <p:grpSpPr>
          <a:xfrm>
            <a:off x="481279" y="2281182"/>
            <a:ext cx="3450451" cy="1224018"/>
            <a:chOff x="698562" y="1421180"/>
            <a:chExt cx="4859592" cy="1541204"/>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51008D2B-6E69-7045-A127-8AF78D1AA89B}"/>
                    </a:ext>
                  </a:extLst>
                </p:cNvPr>
                <p:cNvSpPr txBox="1"/>
                <p:nvPr/>
              </p:nvSpPr>
              <p:spPr>
                <a:xfrm>
                  <a:off x="698563" y="1421180"/>
                  <a:ext cx="383884" cy="5037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m:t>
                            </m:r>
                          </m:sub>
                        </m:sSub>
                      </m:oMath>
                    </m:oMathPara>
                  </a14:m>
                  <a:endParaRPr lang="en-US" sz="1600" dirty="0"/>
                </a:p>
              </p:txBody>
            </p:sp>
          </mc:Choice>
          <mc:Fallback xmlns="">
            <p:sp>
              <p:nvSpPr>
                <p:cNvPr id="88" name="TextBox 87">
                  <a:extLst>
                    <a:ext uri="{FF2B5EF4-FFF2-40B4-BE49-F238E27FC236}">
                      <a16:creationId xmlns:a16="http://schemas.microsoft.com/office/drawing/2014/main" id="{51008D2B-6E69-7045-A127-8AF78D1AA89B}"/>
                    </a:ext>
                  </a:extLst>
                </p:cNvPr>
                <p:cNvSpPr txBox="1">
                  <a:spLocks noRot="1" noChangeAspect="1" noMove="1" noResize="1" noEditPoints="1" noAdjustHandles="1" noChangeArrowheads="1" noChangeShapeType="1" noTextEdit="1"/>
                </p:cNvSpPr>
                <p:nvPr/>
              </p:nvSpPr>
              <p:spPr>
                <a:xfrm>
                  <a:off x="698563" y="1421180"/>
                  <a:ext cx="383884" cy="503793"/>
                </a:xfrm>
                <a:prstGeom prst="rect">
                  <a:avLst/>
                </a:prstGeom>
                <a:blipFill>
                  <a:blip r:embed="rId4"/>
                  <a:stretch>
                    <a:fillRect l="-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132061F-BBC3-0746-913A-2A426A3BF43F}"/>
                    </a:ext>
                  </a:extLst>
                </p:cNvPr>
                <p:cNvSpPr txBox="1"/>
                <p:nvPr/>
              </p:nvSpPr>
              <p:spPr>
                <a:xfrm>
                  <a:off x="698563" y="1938374"/>
                  <a:ext cx="383884" cy="5037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2</m:t>
                            </m:r>
                          </m:sub>
                        </m:sSub>
                      </m:oMath>
                    </m:oMathPara>
                  </a14:m>
                  <a:endParaRPr lang="en-US" sz="1600" dirty="0"/>
                </a:p>
              </p:txBody>
            </p:sp>
          </mc:Choice>
          <mc:Fallback xmlns="">
            <p:sp>
              <p:nvSpPr>
                <p:cNvPr id="89" name="TextBox 88">
                  <a:extLst>
                    <a:ext uri="{FF2B5EF4-FFF2-40B4-BE49-F238E27FC236}">
                      <a16:creationId xmlns:a16="http://schemas.microsoft.com/office/drawing/2014/main" id="{B132061F-BBC3-0746-913A-2A426A3BF43F}"/>
                    </a:ext>
                  </a:extLst>
                </p:cNvPr>
                <p:cNvSpPr txBox="1">
                  <a:spLocks noRot="1" noChangeAspect="1" noMove="1" noResize="1" noEditPoints="1" noAdjustHandles="1" noChangeArrowheads="1" noChangeShapeType="1" noTextEdit="1"/>
                </p:cNvSpPr>
                <p:nvPr/>
              </p:nvSpPr>
              <p:spPr>
                <a:xfrm>
                  <a:off x="698563" y="1938374"/>
                  <a:ext cx="383884" cy="503793"/>
                </a:xfrm>
                <a:prstGeom prst="rect">
                  <a:avLst/>
                </a:prstGeom>
                <a:blipFill>
                  <a:blip r:embed="rId5"/>
                  <a:stretch>
                    <a:fillRect l="-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2AFF8D9-A0C3-314F-B1A2-BD742E80A761}"/>
                    </a:ext>
                  </a:extLst>
                </p:cNvPr>
                <p:cNvSpPr txBox="1"/>
                <p:nvPr/>
              </p:nvSpPr>
              <p:spPr>
                <a:xfrm>
                  <a:off x="698562" y="2458591"/>
                  <a:ext cx="383884" cy="5037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3</m:t>
                            </m:r>
                          </m:sub>
                        </m:sSub>
                      </m:oMath>
                    </m:oMathPara>
                  </a14:m>
                  <a:endParaRPr lang="en-US" sz="1600" dirty="0"/>
                </a:p>
              </p:txBody>
            </p:sp>
          </mc:Choice>
          <mc:Fallback xmlns="">
            <p:sp>
              <p:nvSpPr>
                <p:cNvPr id="90" name="TextBox 89">
                  <a:extLst>
                    <a:ext uri="{FF2B5EF4-FFF2-40B4-BE49-F238E27FC236}">
                      <a16:creationId xmlns:a16="http://schemas.microsoft.com/office/drawing/2014/main" id="{B2AFF8D9-A0C3-314F-B1A2-BD742E80A761}"/>
                    </a:ext>
                  </a:extLst>
                </p:cNvPr>
                <p:cNvSpPr txBox="1">
                  <a:spLocks noRot="1" noChangeAspect="1" noMove="1" noResize="1" noEditPoints="1" noAdjustHandles="1" noChangeArrowheads="1" noChangeShapeType="1" noTextEdit="1"/>
                </p:cNvSpPr>
                <p:nvPr/>
              </p:nvSpPr>
              <p:spPr>
                <a:xfrm>
                  <a:off x="698562" y="2458591"/>
                  <a:ext cx="383884" cy="503793"/>
                </a:xfrm>
                <a:prstGeom prst="rect">
                  <a:avLst/>
                </a:prstGeom>
                <a:blipFill>
                  <a:blip r:embed="rId6"/>
                  <a:stretch>
                    <a:fillRect l="-31818"/>
                  </a:stretch>
                </a:blipFill>
              </p:spPr>
              <p:txBody>
                <a:bodyPr/>
                <a:lstStyle/>
                <a:p>
                  <a:r>
                    <a:rPr lang="en-US">
                      <a:noFill/>
                    </a:rPr>
                    <a:t> </a:t>
                  </a:r>
                </a:p>
              </p:txBody>
            </p:sp>
          </mc:Fallback>
        </mc:AlternateContent>
        <p:sp>
          <p:nvSpPr>
            <p:cNvPr id="91" name="Oval 90">
              <a:extLst>
                <a:ext uri="{FF2B5EF4-FFF2-40B4-BE49-F238E27FC236}">
                  <a16:creationId xmlns:a16="http://schemas.microsoft.com/office/drawing/2014/main" id="{E91E266E-A8BA-0849-93CE-3F942AC0CC4A}"/>
                </a:ext>
              </a:extLst>
            </p:cNvPr>
            <p:cNvSpPr/>
            <p:nvPr/>
          </p:nvSpPr>
          <p:spPr>
            <a:xfrm>
              <a:off x="3518652" y="1520849"/>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2" name="Oval 91">
              <a:extLst>
                <a:ext uri="{FF2B5EF4-FFF2-40B4-BE49-F238E27FC236}">
                  <a16:creationId xmlns:a16="http://schemas.microsoft.com/office/drawing/2014/main" id="{E9DC9870-8D0D-1849-9312-C30EDBE21AC0}"/>
                </a:ext>
              </a:extLst>
            </p:cNvPr>
            <p:cNvSpPr/>
            <p:nvPr/>
          </p:nvSpPr>
          <p:spPr>
            <a:xfrm>
              <a:off x="3518652" y="2040962"/>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3" name="Oval 92">
              <a:extLst>
                <a:ext uri="{FF2B5EF4-FFF2-40B4-BE49-F238E27FC236}">
                  <a16:creationId xmlns:a16="http://schemas.microsoft.com/office/drawing/2014/main" id="{B738829E-2A36-E344-898A-709DEC876EF3}"/>
                </a:ext>
              </a:extLst>
            </p:cNvPr>
            <p:cNvSpPr/>
            <p:nvPr/>
          </p:nvSpPr>
          <p:spPr>
            <a:xfrm>
              <a:off x="3518652" y="2561074"/>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16D120B8-C997-4442-8580-7C222FF0A4E6}"/>
                </a:ext>
              </a:extLst>
            </p:cNvPr>
            <p:cNvSpPr/>
            <p:nvPr/>
          </p:nvSpPr>
          <p:spPr>
            <a:xfrm>
              <a:off x="1779219" y="2040962"/>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4AB22117-C83D-CD49-B479-97B6B9122B2D}"/>
                </a:ext>
              </a:extLst>
            </p:cNvPr>
            <p:cNvSpPr/>
            <p:nvPr/>
          </p:nvSpPr>
          <p:spPr>
            <a:xfrm>
              <a:off x="1779219" y="2561074"/>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6" name="Oval 95">
              <a:extLst>
                <a:ext uri="{FF2B5EF4-FFF2-40B4-BE49-F238E27FC236}">
                  <a16:creationId xmlns:a16="http://schemas.microsoft.com/office/drawing/2014/main" id="{A0F0F45C-850D-8A45-8165-B2032D9A936D}"/>
                </a:ext>
              </a:extLst>
            </p:cNvPr>
            <p:cNvSpPr/>
            <p:nvPr/>
          </p:nvSpPr>
          <p:spPr>
            <a:xfrm>
              <a:off x="1775944" y="1520849"/>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7" name="Oval 96">
              <a:extLst>
                <a:ext uri="{FF2B5EF4-FFF2-40B4-BE49-F238E27FC236}">
                  <a16:creationId xmlns:a16="http://schemas.microsoft.com/office/drawing/2014/main" id="{D3E0F02C-49E0-6847-A9C2-84527E73F65D}"/>
                </a:ext>
              </a:extLst>
            </p:cNvPr>
            <p:cNvSpPr/>
            <p:nvPr/>
          </p:nvSpPr>
          <p:spPr>
            <a:xfrm>
              <a:off x="4395966" y="2039721"/>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4A64C820-FB0F-F242-8039-F90544F57A34}"/>
                    </a:ext>
                  </a:extLst>
                </p:cNvPr>
                <p:cNvSpPr txBox="1"/>
                <p:nvPr/>
              </p:nvSpPr>
              <p:spPr>
                <a:xfrm>
                  <a:off x="5190768" y="1955049"/>
                  <a:ext cx="367386" cy="4178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5190768" y="1955049"/>
                  <a:ext cx="367386" cy="417896"/>
                </a:xfrm>
                <a:prstGeom prst="rect">
                  <a:avLst/>
                </a:prstGeom>
                <a:blipFill rotWithShape="0">
                  <a:blip r:embed="rId7"/>
                  <a:stretch>
                    <a:fillRect b="-17241"/>
                  </a:stretch>
                </a:blipFill>
              </p:spPr>
              <p:txBody>
                <a:bodyPr/>
                <a:lstStyle/>
                <a:p>
                  <a:r>
                    <a:rPr lang="en-US">
                      <a:noFill/>
                    </a:rPr>
                    <a:t> </a:t>
                  </a:r>
                </a:p>
              </p:txBody>
            </p:sp>
          </mc:Fallback>
        </mc:AlternateContent>
        <p:sp>
          <p:nvSpPr>
            <p:cNvPr id="99" name="Oval 98">
              <a:extLst>
                <a:ext uri="{FF2B5EF4-FFF2-40B4-BE49-F238E27FC236}">
                  <a16:creationId xmlns:a16="http://schemas.microsoft.com/office/drawing/2014/main" id="{D44070F8-2621-DA44-95A0-CABA95E956ED}"/>
                </a:ext>
              </a:extLst>
            </p:cNvPr>
            <p:cNvSpPr/>
            <p:nvPr/>
          </p:nvSpPr>
          <p:spPr>
            <a:xfrm>
              <a:off x="2651468" y="2039721"/>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0" name="Oval 99">
              <a:extLst>
                <a:ext uri="{FF2B5EF4-FFF2-40B4-BE49-F238E27FC236}">
                  <a16:creationId xmlns:a16="http://schemas.microsoft.com/office/drawing/2014/main" id="{017B1FE3-F141-9644-844D-3588831962CC}"/>
                </a:ext>
              </a:extLst>
            </p:cNvPr>
            <p:cNvSpPr/>
            <p:nvPr/>
          </p:nvSpPr>
          <p:spPr>
            <a:xfrm>
              <a:off x="2651468" y="2561074"/>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32B35751-C7B5-6849-8EC7-24DA6837073B}"/>
                </a:ext>
              </a:extLst>
            </p:cNvPr>
            <p:cNvSpPr/>
            <p:nvPr/>
          </p:nvSpPr>
          <p:spPr>
            <a:xfrm>
              <a:off x="2651468" y="1520849"/>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02" name="Straight Arrow Connector 101">
              <a:extLst>
                <a:ext uri="{FF2B5EF4-FFF2-40B4-BE49-F238E27FC236}">
                  <a16:creationId xmlns:a16="http://schemas.microsoft.com/office/drawing/2014/main" id="{08EFB057-ACEF-3640-8E75-27C0866057DB}"/>
                </a:ext>
              </a:extLst>
            </p:cNvPr>
            <p:cNvCxnSpPr>
              <a:stCxn id="90" idx="3"/>
              <a:endCxn id="95" idx="2"/>
            </p:cNvCxnSpPr>
            <p:nvPr/>
          </p:nvCxnSpPr>
          <p:spPr>
            <a:xfrm flipV="1">
              <a:off x="1082446" y="2678640"/>
              <a:ext cx="696773" cy="3184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1E37622-646C-6C42-B7C7-41058B5CFC21}"/>
                </a:ext>
              </a:extLst>
            </p:cNvPr>
            <p:cNvCxnSpPr>
              <a:stCxn id="90" idx="3"/>
              <a:endCxn id="94" idx="2"/>
            </p:cNvCxnSpPr>
            <p:nvPr/>
          </p:nvCxnSpPr>
          <p:spPr>
            <a:xfrm flipV="1">
              <a:off x="1082446" y="2158528"/>
              <a:ext cx="696773" cy="5519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3A0C5EF-B626-4B41-9531-056D4F5701B2}"/>
                </a:ext>
              </a:extLst>
            </p:cNvPr>
            <p:cNvCxnSpPr>
              <a:stCxn id="90" idx="3"/>
              <a:endCxn id="96" idx="2"/>
            </p:cNvCxnSpPr>
            <p:nvPr/>
          </p:nvCxnSpPr>
          <p:spPr>
            <a:xfrm flipV="1">
              <a:off x="1082446" y="1638416"/>
              <a:ext cx="693497" cy="10720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C2016F1-DF2F-C949-81C2-00DDAE873BE9}"/>
                </a:ext>
              </a:extLst>
            </p:cNvPr>
            <p:cNvCxnSpPr>
              <a:stCxn id="89" idx="3"/>
              <a:endCxn id="95" idx="2"/>
            </p:cNvCxnSpPr>
            <p:nvPr/>
          </p:nvCxnSpPr>
          <p:spPr>
            <a:xfrm>
              <a:off x="1082448" y="2190270"/>
              <a:ext cx="696772" cy="48837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9B57ACD-EB8D-634D-8AF1-2B8E1325B848}"/>
                </a:ext>
              </a:extLst>
            </p:cNvPr>
            <p:cNvCxnSpPr>
              <a:stCxn id="89" idx="3"/>
              <a:endCxn id="94" idx="2"/>
            </p:cNvCxnSpPr>
            <p:nvPr/>
          </p:nvCxnSpPr>
          <p:spPr>
            <a:xfrm flipV="1">
              <a:off x="1082448" y="2158528"/>
              <a:ext cx="696772" cy="3174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341A298-4538-514A-9E72-AB68734BA571}"/>
                </a:ext>
              </a:extLst>
            </p:cNvPr>
            <p:cNvCxnSpPr>
              <a:stCxn id="89" idx="3"/>
              <a:endCxn id="96" idx="2"/>
            </p:cNvCxnSpPr>
            <p:nvPr/>
          </p:nvCxnSpPr>
          <p:spPr>
            <a:xfrm flipV="1">
              <a:off x="1082448" y="1638416"/>
              <a:ext cx="693496" cy="5518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4DE775C-826C-444A-9E71-1F642BACE9EA}"/>
                </a:ext>
              </a:extLst>
            </p:cNvPr>
            <p:cNvCxnSpPr>
              <a:stCxn id="88" idx="3"/>
              <a:endCxn id="94" idx="2"/>
            </p:cNvCxnSpPr>
            <p:nvPr/>
          </p:nvCxnSpPr>
          <p:spPr>
            <a:xfrm>
              <a:off x="1082448" y="1673076"/>
              <a:ext cx="696772" cy="4854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4FFE36-C098-2648-B5BD-B11FE1E91900}"/>
                </a:ext>
              </a:extLst>
            </p:cNvPr>
            <p:cNvCxnSpPr>
              <a:stCxn id="88" idx="3"/>
              <a:endCxn id="96" idx="2"/>
            </p:cNvCxnSpPr>
            <p:nvPr/>
          </p:nvCxnSpPr>
          <p:spPr>
            <a:xfrm flipV="1">
              <a:off x="1082448" y="1638416"/>
              <a:ext cx="693496" cy="3466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FDA1630-B2CF-E94B-AC2E-FDFEBBCE9D74}"/>
                </a:ext>
              </a:extLst>
            </p:cNvPr>
            <p:cNvCxnSpPr>
              <a:stCxn id="88" idx="3"/>
              <a:endCxn id="95" idx="2"/>
            </p:cNvCxnSpPr>
            <p:nvPr/>
          </p:nvCxnSpPr>
          <p:spPr>
            <a:xfrm>
              <a:off x="1082448" y="1673076"/>
              <a:ext cx="696772" cy="100556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3AF76F4-5BB5-5C4A-95A2-7768C8CA28EF}"/>
                </a:ext>
              </a:extLst>
            </p:cNvPr>
            <p:cNvCxnSpPr>
              <a:stCxn id="95" idx="6"/>
              <a:endCxn id="101" idx="2"/>
            </p:cNvCxnSpPr>
            <p:nvPr/>
          </p:nvCxnSpPr>
          <p:spPr>
            <a:xfrm flipV="1">
              <a:off x="2049321" y="1638415"/>
              <a:ext cx="602147" cy="10402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6A2C8DE-7873-794F-AC3E-FEB7B1FD01F3}"/>
                </a:ext>
              </a:extLst>
            </p:cNvPr>
            <p:cNvCxnSpPr>
              <a:stCxn id="96" idx="6"/>
              <a:endCxn id="101" idx="2"/>
            </p:cNvCxnSpPr>
            <p:nvPr/>
          </p:nvCxnSpPr>
          <p:spPr>
            <a:xfrm>
              <a:off x="2046046" y="1638415"/>
              <a:ext cx="605422"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A2B2EA2-FFB3-7C43-AD40-B10F8B983C1E}"/>
                </a:ext>
              </a:extLst>
            </p:cNvPr>
            <p:cNvCxnSpPr>
              <a:stCxn id="94" idx="6"/>
              <a:endCxn id="99" idx="2"/>
            </p:cNvCxnSpPr>
            <p:nvPr/>
          </p:nvCxnSpPr>
          <p:spPr>
            <a:xfrm flipV="1">
              <a:off x="2049321" y="2157287"/>
              <a:ext cx="602147" cy="12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BA35A3D-5779-344E-AE62-00A2EEBF86DF}"/>
                </a:ext>
              </a:extLst>
            </p:cNvPr>
            <p:cNvCxnSpPr>
              <a:stCxn id="94" idx="6"/>
              <a:endCxn id="100" idx="2"/>
            </p:cNvCxnSpPr>
            <p:nvPr/>
          </p:nvCxnSpPr>
          <p:spPr>
            <a:xfrm>
              <a:off x="2049321" y="2158528"/>
              <a:ext cx="602147" cy="5201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04642DC-7428-1348-A457-61154FD2D836}"/>
                </a:ext>
              </a:extLst>
            </p:cNvPr>
            <p:cNvCxnSpPr>
              <a:stCxn id="96" idx="6"/>
              <a:endCxn id="100" idx="2"/>
            </p:cNvCxnSpPr>
            <p:nvPr/>
          </p:nvCxnSpPr>
          <p:spPr>
            <a:xfrm>
              <a:off x="2046046" y="1638415"/>
              <a:ext cx="605422" cy="10402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0A12F5A-921C-FE40-B3A4-01F3776F6718}"/>
                </a:ext>
              </a:extLst>
            </p:cNvPr>
            <p:cNvCxnSpPr>
              <a:stCxn id="96" idx="6"/>
              <a:endCxn id="99" idx="2"/>
            </p:cNvCxnSpPr>
            <p:nvPr/>
          </p:nvCxnSpPr>
          <p:spPr>
            <a:xfrm>
              <a:off x="2046046" y="1638415"/>
              <a:ext cx="605422" cy="5188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85B3225-E875-1F45-8EEE-F18457DC26A2}"/>
                </a:ext>
              </a:extLst>
            </p:cNvPr>
            <p:cNvCxnSpPr>
              <a:stCxn id="94" idx="6"/>
              <a:endCxn id="101" idx="2"/>
            </p:cNvCxnSpPr>
            <p:nvPr/>
          </p:nvCxnSpPr>
          <p:spPr>
            <a:xfrm flipV="1">
              <a:off x="2049321" y="1638415"/>
              <a:ext cx="602147" cy="52011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AD5B18-37A4-7349-9722-3B3B59CFDB9D}"/>
                </a:ext>
              </a:extLst>
            </p:cNvPr>
            <p:cNvCxnSpPr>
              <a:stCxn id="95" idx="6"/>
              <a:endCxn id="99" idx="2"/>
            </p:cNvCxnSpPr>
            <p:nvPr/>
          </p:nvCxnSpPr>
          <p:spPr>
            <a:xfrm flipV="1">
              <a:off x="2049321" y="2157287"/>
              <a:ext cx="602147" cy="52135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8951548B-4623-8346-A63B-637083454C06}"/>
                </a:ext>
              </a:extLst>
            </p:cNvPr>
            <p:cNvCxnSpPr>
              <a:stCxn id="95" idx="6"/>
              <a:endCxn id="100" idx="2"/>
            </p:cNvCxnSpPr>
            <p:nvPr/>
          </p:nvCxnSpPr>
          <p:spPr>
            <a:xfrm>
              <a:off x="2049321" y="2678640"/>
              <a:ext cx="60214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401BFF1-356A-4F4E-8D5B-FD01B299FA1A}"/>
                </a:ext>
              </a:extLst>
            </p:cNvPr>
            <p:cNvCxnSpPr>
              <a:stCxn id="101" idx="6"/>
              <a:endCxn id="91" idx="2"/>
            </p:cNvCxnSpPr>
            <p:nvPr/>
          </p:nvCxnSpPr>
          <p:spPr>
            <a:xfrm>
              <a:off x="2921570" y="1638415"/>
              <a:ext cx="597082"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4285958-D4FF-9448-9FF4-A58E7D4E1DFC}"/>
                </a:ext>
              </a:extLst>
            </p:cNvPr>
            <p:cNvCxnSpPr>
              <a:stCxn id="99" idx="6"/>
              <a:endCxn id="92" idx="2"/>
            </p:cNvCxnSpPr>
            <p:nvPr/>
          </p:nvCxnSpPr>
          <p:spPr>
            <a:xfrm>
              <a:off x="2921570" y="2157287"/>
              <a:ext cx="597082" cy="12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CA649C9-D4C0-F844-8F85-1F4C7260B9B4}"/>
                </a:ext>
              </a:extLst>
            </p:cNvPr>
            <p:cNvCxnSpPr>
              <a:stCxn id="100" idx="6"/>
              <a:endCxn id="93" idx="2"/>
            </p:cNvCxnSpPr>
            <p:nvPr/>
          </p:nvCxnSpPr>
          <p:spPr>
            <a:xfrm>
              <a:off x="2921570" y="2678640"/>
              <a:ext cx="597082"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5C8E9C7-7232-0147-87EC-C75D23450B8D}"/>
                </a:ext>
              </a:extLst>
            </p:cNvPr>
            <p:cNvCxnSpPr>
              <a:stCxn id="100" idx="6"/>
              <a:endCxn id="92" idx="2"/>
            </p:cNvCxnSpPr>
            <p:nvPr/>
          </p:nvCxnSpPr>
          <p:spPr>
            <a:xfrm flipV="1">
              <a:off x="2921570" y="2158528"/>
              <a:ext cx="597082" cy="5201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E5ECACC-7EC7-F443-B183-B73DE9EDAD37}"/>
                </a:ext>
              </a:extLst>
            </p:cNvPr>
            <p:cNvCxnSpPr>
              <a:stCxn id="100" idx="6"/>
              <a:endCxn id="91" idx="2"/>
            </p:cNvCxnSpPr>
            <p:nvPr/>
          </p:nvCxnSpPr>
          <p:spPr>
            <a:xfrm flipV="1">
              <a:off x="2921570" y="1638415"/>
              <a:ext cx="597082" cy="10402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E82A20F-8C86-0A44-8BE2-A8213889F308}"/>
                </a:ext>
              </a:extLst>
            </p:cNvPr>
            <p:cNvCxnSpPr>
              <a:stCxn id="99" idx="6"/>
              <a:endCxn id="93" idx="2"/>
            </p:cNvCxnSpPr>
            <p:nvPr/>
          </p:nvCxnSpPr>
          <p:spPr>
            <a:xfrm>
              <a:off x="2921570" y="2157287"/>
              <a:ext cx="597082" cy="52135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7B32AF9-98FF-5B49-BF7D-8669E63B4DC2}"/>
                </a:ext>
              </a:extLst>
            </p:cNvPr>
            <p:cNvCxnSpPr>
              <a:stCxn id="99" idx="6"/>
              <a:endCxn id="91" idx="2"/>
            </p:cNvCxnSpPr>
            <p:nvPr/>
          </p:nvCxnSpPr>
          <p:spPr>
            <a:xfrm flipV="1">
              <a:off x="2921570" y="1638415"/>
              <a:ext cx="597082" cy="5188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A96C183-D29B-EF41-B752-2D673E58A817}"/>
                </a:ext>
              </a:extLst>
            </p:cNvPr>
            <p:cNvCxnSpPr>
              <a:stCxn id="101" idx="6"/>
              <a:endCxn id="92" idx="2"/>
            </p:cNvCxnSpPr>
            <p:nvPr/>
          </p:nvCxnSpPr>
          <p:spPr>
            <a:xfrm>
              <a:off x="2921570" y="1638415"/>
              <a:ext cx="597082" cy="52011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FF7951B-477C-B946-B030-80B26AE8F9E7}"/>
                </a:ext>
              </a:extLst>
            </p:cNvPr>
            <p:cNvCxnSpPr>
              <a:stCxn id="101" idx="6"/>
              <a:endCxn id="93" idx="2"/>
            </p:cNvCxnSpPr>
            <p:nvPr/>
          </p:nvCxnSpPr>
          <p:spPr>
            <a:xfrm>
              <a:off x="2921570" y="1638415"/>
              <a:ext cx="597082" cy="10402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7864BEB1-E73D-644A-B184-8A4396149ACB}"/>
                </a:ext>
              </a:extLst>
            </p:cNvPr>
            <p:cNvCxnSpPr>
              <a:stCxn id="91" idx="6"/>
              <a:endCxn id="97" idx="2"/>
            </p:cNvCxnSpPr>
            <p:nvPr/>
          </p:nvCxnSpPr>
          <p:spPr>
            <a:xfrm>
              <a:off x="3788754" y="1638415"/>
              <a:ext cx="607212" cy="5188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0E668F2-89F5-2B41-8AEB-85819CD2C696}"/>
                </a:ext>
              </a:extLst>
            </p:cNvPr>
            <p:cNvCxnSpPr>
              <a:stCxn id="92" idx="6"/>
              <a:endCxn id="97" idx="2"/>
            </p:cNvCxnSpPr>
            <p:nvPr/>
          </p:nvCxnSpPr>
          <p:spPr>
            <a:xfrm flipV="1">
              <a:off x="3788754" y="2157287"/>
              <a:ext cx="607212" cy="12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23C4DB8-8AEA-A842-962A-65007026810B}"/>
                </a:ext>
              </a:extLst>
            </p:cNvPr>
            <p:cNvCxnSpPr>
              <a:stCxn id="93" idx="6"/>
              <a:endCxn id="97" idx="2"/>
            </p:cNvCxnSpPr>
            <p:nvPr/>
          </p:nvCxnSpPr>
          <p:spPr>
            <a:xfrm flipV="1">
              <a:off x="3788754" y="2157287"/>
              <a:ext cx="607212" cy="52135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2F36A3-40DF-394A-80D7-4DB4631CA4C4}"/>
                </a:ext>
              </a:extLst>
            </p:cNvPr>
            <p:cNvCxnSpPr>
              <a:stCxn id="97" idx="6"/>
              <a:endCxn id="98" idx="1"/>
            </p:cNvCxnSpPr>
            <p:nvPr/>
          </p:nvCxnSpPr>
          <p:spPr>
            <a:xfrm>
              <a:off x="4666068" y="2157287"/>
              <a:ext cx="524700" cy="67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Content Placeholder 84">
                <a:extLst>
                  <a:ext uri="{FF2B5EF4-FFF2-40B4-BE49-F238E27FC236}">
                    <a16:creationId xmlns:a16="http://schemas.microsoft.com/office/drawing/2014/main" id="{E10C6E35-511B-854D-871E-5E4515F38D48}"/>
                  </a:ext>
                </a:extLst>
              </p:cNvPr>
              <p:cNvSpPr txBox="1">
                <a:spLocks/>
              </p:cNvSpPr>
              <p:nvPr/>
            </p:nvSpPr>
            <p:spPr bwMode="auto">
              <a:xfrm>
                <a:off x="410077" y="1109037"/>
                <a:ext cx="3654191" cy="8763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a:solidFill>
                      <a:srgbClr val="0066FF"/>
                    </a:solidFill>
                    <a:latin typeface="+mn-lt"/>
                  </a:defRPr>
                </a:lvl2pPr>
                <a:lvl3pPr marL="1143000" indent="-228600" algn="l" rtl="0" eaLnBrk="0" fontAlgn="base" hangingPunct="0">
                  <a:spcBef>
                    <a:spcPct val="20000"/>
                  </a:spcBef>
                  <a:spcAft>
                    <a:spcPct val="0"/>
                  </a:spcAft>
                  <a:buChar char="•"/>
                  <a:defRPr sz="2000">
                    <a:solidFill>
                      <a:srgbClr val="0066FF"/>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2400" i="1" kern="0">
                          <a:latin typeface="Cambria Math" panose="02040503050406030204" pitchFamily="18" charset="0"/>
                        </a:rPr>
                        <m:t>𝐽</m:t>
                      </m:r>
                      <m:d>
                        <m:dPr>
                          <m:ctrlPr>
                            <a:rPr lang="en-US" sz="2400" i="1" kern="0">
                              <a:latin typeface="Cambria Math" panose="02040503050406030204" pitchFamily="18" charset="0"/>
                            </a:rPr>
                          </m:ctrlPr>
                        </m:dPr>
                        <m:e>
                          <m:sSup>
                            <m:sSupPr>
                              <m:ctrlPr>
                                <a:rPr lang="en-US" sz="2400" i="1" kern="0">
                                  <a:latin typeface="Cambria Math" panose="02040503050406030204" pitchFamily="18" charset="0"/>
                                </a:rPr>
                              </m:ctrlPr>
                            </m:sSupPr>
                            <m:e>
                              <m:r>
                                <a:rPr lang="en-US" sz="2400" i="1" kern="0">
                                  <a:latin typeface="Cambria Math" panose="02040503050406030204" pitchFamily="18" charset="0"/>
                                </a:rPr>
                                <m:t>𝑊</m:t>
                              </m:r>
                            </m:e>
                            <m:sup>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𝑙</m:t>
                                  </m:r>
                                </m:e>
                              </m:d>
                            </m:sup>
                          </m:sSup>
                          <m:r>
                            <a:rPr lang="en-US" sz="2400" i="1" kern="0">
                              <a:latin typeface="Cambria Math" panose="02040503050406030204" pitchFamily="18" charset="0"/>
                            </a:rPr>
                            <m:t>,</m:t>
                          </m:r>
                          <m:sSup>
                            <m:sSupPr>
                              <m:ctrlPr>
                                <a:rPr lang="en-US" sz="2400" i="1" kern="0">
                                  <a:latin typeface="Cambria Math" panose="02040503050406030204" pitchFamily="18" charset="0"/>
                                </a:rPr>
                              </m:ctrlPr>
                            </m:sSupPr>
                            <m:e>
                              <m:r>
                                <a:rPr lang="en-US" sz="2400" i="1" kern="0">
                                  <a:latin typeface="Cambria Math" panose="02040503050406030204" pitchFamily="18" charset="0"/>
                                </a:rPr>
                                <m:t>𝑏</m:t>
                              </m:r>
                            </m:e>
                            <m:sup>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𝑙</m:t>
                                  </m:r>
                                </m:e>
                              </m:d>
                            </m:sup>
                          </m:sSup>
                        </m:e>
                      </m:d>
                      <m:r>
                        <a:rPr lang="en-US" sz="2400" i="1" kern="0">
                          <a:latin typeface="Cambria Math" panose="02040503050406030204" pitchFamily="18" charset="0"/>
                        </a:rPr>
                        <m:t>=</m:t>
                      </m:r>
                      <m:f>
                        <m:fPr>
                          <m:ctrlPr>
                            <a:rPr lang="en-US" sz="2400" i="1" kern="0">
                              <a:latin typeface="Cambria Math" panose="02040503050406030204" pitchFamily="18" charset="0"/>
                            </a:rPr>
                          </m:ctrlPr>
                        </m:fPr>
                        <m:num>
                          <m:r>
                            <a:rPr lang="en-US" sz="2400" i="1" kern="0">
                              <a:latin typeface="Cambria Math" panose="02040503050406030204" pitchFamily="18" charset="0"/>
                            </a:rPr>
                            <m:t>1</m:t>
                          </m:r>
                        </m:num>
                        <m:den>
                          <m:r>
                            <a:rPr lang="en-US" sz="2400" i="1" kern="0">
                              <a:latin typeface="Cambria Math" panose="02040503050406030204" pitchFamily="18" charset="0"/>
                            </a:rPr>
                            <m:t>𝑚</m:t>
                          </m:r>
                        </m:den>
                      </m:f>
                      <m:r>
                        <a:rPr lang="en-US" sz="2400" i="1" kern="0">
                          <a:latin typeface="Cambria Math" panose="02040503050406030204" pitchFamily="18" charset="0"/>
                        </a:rPr>
                        <m:t>∗</m:t>
                      </m:r>
                      <m:r>
                        <a:rPr lang="en-US" sz="2400" i="1" kern="0">
                          <a:latin typeface="Cambria Math" panose="02040503050406030204" pitchFamily="18" charset="0"/>
                        </a:rPr>
                        <m:t>𝐿</m:t>
                      </m:r>
                      <m:d>
                        <m:dPr>
                          <m:ctrlPr>
                            <a:rPr lang="en-US" sz="2400" i="1" kern="0">
                              <a:latin typeface="Cambria Math" panose="02040503050406030204" pitchFamily="18" charset="0"/>
                            </a:rPr>
                          </m:ctrlPr>
                        </m:dPr>
                        <m:e>
                          <m:acc>
                            <m:accPr>
                              <m:chr m:val="̂"/>
                              <m:ctrlPr>
                                <a:rPr lang="en-US" sz="2400" i="1" kern="0">
                                  <a:latin typeface="Cambria Math" panose="02040503050406030204" pitchFamily="18" charset="0"/>
                                </a:rPr>
                              </m:ctrlPr>
                            </m:accPr>
                            <m:e>
                              <m:r>
                                <a:rPr lang="en-US" sz="2400" i="1" kern="0">
                                  <a:latin typeface="Cambria Math" panose="02040503050406030204" pitchFamily="18" charset="0"/>
                                </a:rPr>
                                <m:t>𝑦</m:t>
                              </m:r>
                            </m:e>
                          </m:acc>
                          <m:r>
                            <a:rPr lang="en-US" sz="2400" i="1" kern="0">
                              <a:latin typeface="Cambria Math" panose="02040503050406030204" pitchFamily="18" charset="0"/>
                            </a:rPr>
                            <m:t>,</m:t>
                          </m:r>
                          <m:r>
                            <a:rPr lang="en-US" sz="2400" i="1" kern="0">
                              <a:latin typeface="Cambria Math" panose="02040503050406030204" pitchFamily="18" charset="0"/>
                            </a:rPr>
                            <m:t>𝑦</m:t>
                          </m:r>
                        </m:e>
                      </m:d>
                    </m:oMath>
                  </m:oMathPara>
                </a14:m>
                <a:endParaRPr lang="en-US" sz="2400" kern="0"/>
              </a:p>
            </p:txBody>
          </p:sp>
        </mc:Choice>
        <mc:Fallback xmlns="">
          <p:sp>
            <p:nvSpPr>
              <p:cNvPr id="133" name="Content Placeholder 84">
                <a:extLst>
                  <a:ext uri="{FF2B5EF4-FFF2-40B4-BE49-F238E27FC236}">
                    <a16:creationId xmlns:a16="http://schemas.microsoft.com/office/drawing/2014/main" id="{E10C6E35-511B-854D-871E-5E4515F38D48}"/>
                  </a:ext>
                </a:extLst>
              </p:cNvPr>
              <p:cNvSpPr txBox="1">
                <a:spLocks noRot="1" noChangeAspect="1" noMove="1" noResize="1" noEditPoints="1" noAdjustHandles="1" noChangeArrowheads="1" noChangeShapeType="1" noTextEdit="1"/>
              </p:cNvSpPr>
              <p:nvPr/>
            </p:nvSpPr>
            <p:spPr bwMode="auto">
              <a:xfrm>
                <a:off x="410077" y="1109037"/>
                <a:ext cx="3654191" cy="876301"/>
              </a:xfrm>
              <a:prstGeom prst="rect">
                <a:avLst/>
              </a:prstGeom>
              <a:blipFill>
                <a:blip r:embed="rId8"/>
                <a:stretch>
                  <a:fillRect l="-10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191" name="Group 190">
            <a:extLst>
              <a:ext uri="{FF2B5EF4-FFF2-40B4-BE49-F238E27FC236}">
                <a16:creationId xmlns:a16="http://schemas.microsoft.com/office/drawing/2014/main" id="{480FFF97-4689-B04C-9DB0-A0F4B107BAE7}"/>
              </a:ext>
            </a:extLst>
          </p:cNvPr>
          <p:cNvGrpSpPr/>
          <p:nvPr/>
        </p:nvGrpSpPr>
        <p:grpSpPr>
          <a:xfrm>
            <a:off x="8407095" y="2281182"/>
            <a:ext cx="3450451" cy="1224018"/>
            <a:chOff x="7043731" y="1442143"/>
            <a:chExt cx="3450451" cy="1224018"/>
          </a:xfrm>
        </p:grpSpPr>
        <p:grpSp>
          <p:nvGrpSpPr>
            <p:cNvPr id="138" name="Group 137">
              <a:extLst>
                <a:ext uri="{FF2B5EF4-FFF2-40B4-BE49-F238E27FC236}">
                  <a16:creationId xmlns:a16="http://schemas.microsoft.com/office/drawing/2014/main" id="{49107ABE-4BF2-884C-BBC1-5AE2420B19EB}"/>
                </a:ext>
              </a:extLst>
            </p:cNvPr>
            <p:cNvGrpSpPr/>
            <p:nvPr/>
          </p:nvGrpSpPr>
          <p:grpSpPr>
            <a:xfrm>
              <a:off x="7043731" y="1442143"/>
              <a:ext cx="3450451" cy="1224018"/>
              <a:chOff x="698562" y="1421180"/>
              <a:chExt cx="4859592" cy="1541204"/>
            </a:xfrm>
          </p:grpSpPr>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06B360B-87AC-DB4C-8CC9-03663A718E9C}"/>
                      </a:ext>
                    </a:extLst>
                  </p:cNvPr>
                  <p:cNvSpPr txBox="1"/>
                  <p:nvPr/>
                </p:nvSpPr>
                <p:spPr>
                  <a:xfrm>
                    <a:off x="698563" y="1421180"/>
                    <a:ext cx="383884" cy="5037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m:t>
                              </m:r>
                            </m:sub>
                          </m:sSub>
                        </m:oMath>
                      </m:oMathPara>
                    </a14:m>
                    <a:endParaRPr lang="en-US" sz="1600" dirty="0"/>
                  </a:p>
                </p:txBody>
              </p:sp>
            </mc:Choice>
            <mc:Fallback xmlns="">
              <p:sp>
                <p:nvSpPr>
                  <p:cNvPr id="139" name="TextBox 138">
                    <a:extLst>
                      <a:ext uri="{FF2B5EF4-FFF2-40B4-BE49-F238E27FC236}">
                        <a16:creationId xmlns:a16="http://schemas.microsoft.com/office/drawing/2014/main" id="{106B360B-87AC-DB4C-8CC9-03663A718E9C}"/>
                      </a:ext>
                    </a:extLst>
                  </p:cNvPr>
                  <p:cNvSpPr txBox="1">
                    <a:spLocks noRot="1" noChangeAspect="1" noMove="1" noResize="1" noEditPoints="1" noAdjustHandles="1" noChangeArrowheads="1" noChangeShapeType="1" noTextEdit="1"/>
                  </p:cNvSpPr>
                  <p:nvPr/>
                </p:nvSpPr>
                <p:spPr>
                  <a:xfrm>
                    <a:off x="698563" y="1421180"/>
                    <a:ext cx="383884" cy="503793"/>
                  </a:xfrm>
                  <a:prstGeom prst="rect">
                    <a:avLst/>
                  </a:prstGeom>
                  <a:blipFill>
                    <a:blip r:embed="rId9"/>
                    <a:stretch>
                      <a:fillRect l="-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907C743D-C153-BE4B-8CFC-23D609525BDD}"/>
                      </a:ext>
                    </a:extLst>
                  </p:cNvPr>
                  <p:cNvSpPr txBox="1"/>
                  <p:nvPr/>
                </p:nvSpPr>
                <p:spPr>
                  <a:xfrm>
                    <a:off x="698563" y="1938374"/>
                    <a:ext cx="383884" cy="5037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2</m:t>
                              </m:r>
                            </m:sub>
                          </m:sSub>
                        </m:oMath>
                      </m:oMathPara>
                    </a14:m>
                    <a:endParaRPr lang="en-US" sz="1600" dirty="0"/>
                  </a:p>
                </p:txBody>
              </p:sp>
            </mc:Choice>
            <mc:Fallback xmlns="">
              <p:sp>
                <p:nvSpPr>
                  <p:cNvPr id="140" name="TextBox 139">
                    <a:extLst>
                      <a:ext uri="{FF2B5EF4-FFF2-40B4-BE49-F238E27FC236}">
                        <a16:creationId xmlns:a16="http://schemas.microsoft.com/office/drawing/2014/main" id="{907C743D-C153-BE4B-8CFC-23D609525BDD}"/>
                      </a:ext>
                    </a:extLst>
                  </p:cNvPr>
                  <p:cNvSpPr txBox="1">
                    <a:spLocks noRot="1" noChangeAspect="1" noMove="1" noResize="1" noEditPoints="1" noAdjustHandles="1" noChangeArrowheads="1" noChangeShapeType="1" noTextEdit="1"/>
                  </p:cNvSpPr>
                  <p:nvPr/>
                </p:nvSpPr>
                <p:spPr>
                  <a:xfrm>
                    <a:off x="698563" y="1938374"/>
                    <a:ext cx="383884" cy="503793"/>
                  </a:xfrm>
                  <a:prstGeom prst="rect">
                    <a:avLst/>
                  </a:prstGeom>
                  <a:blipFill>
                    <a:blip r:embed="rId5"/>
                    <a:stretch>
                      <a:fillRect l="-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3F602940-56B9-2346-AE5B-EBCE2AE43970}"/>
                      </a:ext>
                    </a:extLst>
                  </p:cNvPr>
                  <p:cNvSpPr txBox="1"/>
                  <p:nvPr/>
                </p:nvSpPr>
                <p:spPr>
                  <a:xfrm>
                    <a:off x="698562" y="2458591"/>
                    <a:ext cx="383884" cy="5037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3</m:t>
                              </m:r>
                            </m:sub>
                          </m:sSub>
                        </m:oMath>
                      </m:oMathPara>
                    </a14:m>
                    <a:endParaRPr lang="en-US" sz="1600" dirty="0"/>
                  </a:p>
                </p:txBody>
              </p:sp>
            </mc:Choice>
            <mc:Fallback xmlns="">
              <p:sp>
                <p:nvSpPr>
                  <p:cNvPr id="141" name="TextBox 140">
                    <a:extLst>
                      <a:ext uri="{FF2B5EF4-FFF2-40B4-BE49-F238E27FC236}">
                        <a16:creationId xmlns:a16="http://schemas.microsoft.com/office/drawing/2014/main" id="{3F602940-56B9-2346-AE5B-EBCE2AE43970}"/>
                      </a:ext>
                    </a:extLst>
                  </p:cNvPr>
                  <p:cNvSpPr txBox="1">
                    <a:spLocks noRot="1" noChangeAspect="1" noMove="1" noResize="1" noEditPoints="1" noAdjustHandles="1" noChangeArrowheads="1" noChangeShapeType="1" noTextEdit="1"/>
                  </p:cNvSpPr>
                  <p:nvPr/>
                </p:nvSpPr>
                <p:spPr>
                  <a:xfrm>
                    <a:off x="698562" y="2458591"/>
                    <a:ext cx="383884" cy="503793"/>
                  </a:xfrm>
                  <a:prstGeom prst="rect">
                    <a:avLst/>
                  </a:prstGeom>
                  <a:blipFill>
                    <a:blip r:embed="rId6"/>
                    <a:stretch>
                      <a:fillRect l="-31818"/>
                    </a:stretch>
                  </a:blipFill>
                </p:spPr>
                <p:txBody>
                  <a:bodyPr/>
                  <a:lstStyle/>
                  <a:p>
                    <a:r>
                      <a:rPr lang="en-US">
                        <a:noFill/>
                      </a:rPr>
                      <a:t> </a:t>
                    </a:r>
                  </a:p>
                </p:txBody>
              </p:sp>
            </mc:Fallback>
          </mc:AlternateContent>
          <p:sp>
            <p:nvSpPr>
              <p:cNvPr id="142" name="Oval 141">
                <a:extLst>
                  <a:ext uri="{FF2B5EF4-FFF2-40B4-BE49-F238E27FC236}">
                    <a16:creationId xmlns:a16="http://schemas.microsoft.com/office/drawing/2014/main" id="{7A38EE9F-39F2-B141-818E-3CA8F9182D1C}"/>
                  </a:ext>
                </a:extLst>
              </p:cNvPr>
              <p:cNvSpPr/>
              <p:nvPr/>
            </p:nvSpPr>
            <p:spPr>
              <a:xfrm>
                <a:off x="3518652" y="1520849"/>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3" name="Oval 142">
                <a:extLst>
                  <a:ext uri="{FF2B5EF4-FFF2-40B4-BE49-F238E27FC236}">
                    <a16:creationId xmlns:a16="http://schemas.microsoft.com/office/drawing/2014/main" id="{EB5B0AE1-E560-CC4B-9ECB-1BB2917F63BD}"/>
                  </a:ext>
                </a:extLst>
              </p:cNvPr>
              <p:cNvSpPr/>
              <p:nvPr/>
            </p:nvSpPr>
            <p:spPr>
              <a:xfrm>
                <a:off x="3518652" y="2040962"/>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4" name="Oval 143">
                <a:extLst>
                  <a:ext uri="{FF2B5EF4-FFF2-40B4-BE49-F238E27FC236}">
                    <a16:creationId xmlns:a16="http://schemas.microsoft.com/office/drawing/2014/main" id="{02C437F6-29BA-574F-959F-1A27BDAF2B0F}"/>
                  </a:ext>
                </a:extLst>
              </p:cNvPr>
              <p:cNvSpPr/>
              <p:nvPr/>
            </p:nvSpPr>
            <p:spPr>
              <a:xfrm>
                <a:off x="3518652" y="2561074"/>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48FE57CD-4A7F-8B4B-893E-15327D322236}"/>
                  </a:ext>
                </a:extLst>
              </p:cNvPr>
              <p:cNvSpPr/>
              <p:nvPr/>
            </p:nvSpPr>
            <p:spPr>
              <a:xfrm>
                <a:off x="1779219" y="2040962"/>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6" name="Oval 145">
                <a:extLst>
                  <a:ext uri="{FF2B5EF4-FFF2-40B4-BE49-F238E27FC236}">
                    <a16:creationId xmlns:a16="http://schemas.microsoft.com/office/drawing/2014/main" id="{63712A53-7531-2046-B49B-583B6CB967EC}"/>
                  </a:ext>
                </a:extLst>
              </p:cNvPr>
              <p:cNvSpPr/>
              <p:nvPr/>
            </p:nvSpPr>
            <p:spPr>
              <a:xfrm>
                <a:off x="1779219" y="2561074"/>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7" name="Oval 146">
                <a:extLst>
                  <a:ext uri="{FF2B5EF4-FFF2-40B4-BE49-F238E27FC236}">
                    <a16:creationId xmlns:a16="http://schemas.microsoft.com/office/drawing/2014/main" id="{D57E6AD3-076E-5946-AED6-734FAF06DB2D}"/>
                  </a:ext>
                </a:extLst>
              </p:cNvPr>
              <p:cNvSpPr/>
              <p:nvPr/>
            </p:nvSpPr>
            <p:spPr>
              <a:xfrm>
                <a:off x="1775944" y="1520849"/>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8" name="Oval 147">
                <a:extLst>
                  <a:ext uri="{FF2B5EF4-FFF2-40B4-BE49-F238E27FC236}">
                    <a16:creationId xmlns:a16="http://schemas.microsoft.com/office/drawing/2014/main" id="{D9783B59-212E-EE41-B3B7-4E87D5E21D47}"/>
                  </a:ext>
                </a:extLst>
              </p:cNvPr>
              <p:cNvSpPr/>
              <p:nvPr/>
            </p:nvSpPr>
            <p:spPr>
              <a:xfrm>
                <a:off x="4395966" y="2039721"/>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70619272-9B07-0547-823D-1B4F32ABAB3E}"/>
                      </a:ext>
                    </a:extLst>
                  </p:cNvPr>
                  <p:cNvSpPr txBox="1"/>
                  <p:nvPr/>
                </p:nvSpPr>
                <p:spPr>
                  <a:xfrm>
                    <a:off x="5190768" y="1955049"/>
                    <a:ext cx="367386" cy="4178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5190768" y="1955049"/>
                    <a:ext cx="367386" cy="417896"/>
                  </a:xfrm>
                  <a:prstGeom prst="rect">
                    <a:avLst/>
                  </a:prstGeom>
                  <a:blipFill rotWithShape="0">
                    <a:blip r:embed="rId7"/>
                    <a:stretch>
                      <a:fillRect b="-17241"/>
                    </a:stretch>
                  </a:blipFill>
                </p:spPr>
                <p:txBody>
                  <a:bodyPr/>
                  <a:lstStyle/>
                  <a:p>
                    <a:r>
                      <a:rPr lang="en-US">
                        <a:noFill/>
                      </a:rPr>
                      <a:t> </a:t>
                    </a:r>
                  </a:p>
                </p:txBody>
              </p:sp>
            </mc:Fallback>
          </mc:AlternateContent>
          <p:sp>
            <p:nvSpPr>
              <p:cNvPr id="150" name="Oval 149">
                <a:extLst>
                  <a:ext uri="{FF2B5EF4-FFF2-40B4-BE49-F238E27FC236}">
                    <a16:creationId xmlns:a16="http://schemas.microsoft.com/office/drawing/2014/main" id="{11DC4D8C-AF2C-3642-B77B-E84BC5DA62CA}"/>
                  </a:ext>
                </a:extLst>
              </p:cNvPr>
              <p:cNvSpPr/>
              <p:nvPr/>
            </p:nvSpPr>
            <p:spPr>
              <a:xfrm>
                <a:off x="2651468" y="2039721"/>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1" name="Oval 150">
                <a:extLst>
                  <a:ext uri="{FF2B5EF4-FFF2-40B4-BE49-F238E27FC236}">
                    <a16:creationId xmlns:a16="http://schemas.microsoft.com/office/drawing/2014/main" id="{338ABF47-556E-0F4B-92F8-CECFC64DF524}"/>
                  </a:ext>
                </a:extLst>
              </p:cNvPr>
              <p:cNvSpPr/>
              <p:nvPr/>
            </p:nvSpPr>
            <p:spPr>
              <a:xfrm>
                <a:off x="2651468" y="2561074"/>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2" name="Oval 151">
                <a:extLst>
                  <a:ext uri="{FF2B5EF4-FFF2-40B4-BE49-F238E27FC236}">
                    <a16:creationId xmlns:a16="http://schemas.microsoft.com/office/drawing/2014/main" id="{5D286CBA-223A-474D-B212-4511698E3131}"/>
                  </a:ext>
                </a:extLst>
              </p:cNvPr>
              <p:cNvSpPr/>
              <p:nvPr/>
            </p:nvSpPr>
            <p:spPr>
              <a:xfrm>
                <a:off x="2651468" y="1520849"/>
                <a:ext cx="270102" cy="2351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3" name="Straight Arrow Connector 152">
                <a:extLst>
                  <a:ext uri="{FF2B5EF4-FFF2-40B4-BE49-F238E27FC236}">
                    <a16:creationId xmlns:a16="http://schemas.microsoft.com/office/drawing/2014/main" id="{0CBA1605-7BD8-C746-9F80-BFB4736FFE2D}"/>
                  </a:ext>
                </a:extLst>
              </p:cNvPr>
              <p:cNvCxnSpPr>
                <a:stCxn id="141" idx="3"/>
                <a:endCxn id="146" idx="2"/>
              </p:cNvCxnSpPr>
              <p:nvPr/>
            </p:nvCxnSpPr>
            <p:spPr>
              <a:xfrm flipV="1">
                <a:off x="1082446" y="2678640"/>
                <a:ext cx="696773" cy="3184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11FD5D9-5CDC-F946-AFD5-E18F5FF60705}"/>
                  </a:ext>
                </a:extLst>
              </p:cNvPr>
              <p:cNvCxnSpPr>
                <a:stCxn id="141" idx="3"/>
                <a:endCxn id="145" idx="2"/>
              </p:cNvCxnSpPr>
              <p:nvPr/>
            </p:nvCxnSpPr>
            <p:spPr>
              <a:xfrm flipV="1">
                <a:off x="1082446" y="2158528"/>
                <a:ext cx="696773" cy="5519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707AA28A-77AD-8447-B101-F12CEF9D1EFD}"/>
                  </a:ext>
                </a:extLst>
              </p:cNvPr>
              <p:cNvCxnSpPr>
                <a:stCxn id="141" idx="3"/>
                <a:endCxn id="147" idx="2"/>
              </p:cNvCxnSpPr>
              <p:nvPr/>
            </p:nvCxnSpPr>
            <p:spPr>
              <a:xfrm flipV="1">
                <a:off x="1082446" y="1638416"/>
                <a:ext cx="693497" cy="10720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0826169-9C87-3042-828B-22FFBD7FF3D2}"/>
                  </a:ext>
                </a:extLst>
              </p:cNvPr>
              <p:cNvCxnSpPr>
                <a:stCxn id="140" idx="3"/>
                <a:endCxn id="146" idx="2"/>
              </p:cNvCxnSpPr>
              <p:nvPr/>
            </p:nvCxnSpPr>
            <p:spPr>
              <a:xfrm>
                <a:off x="1082448" y="2190270"/>
                <a:ext cx="696772" cy="48837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CF31EAD-072F-EC43-9613-8B995B0E4BBB}"/>
                  </a:ext>
                </a:extLst>
              </p:cNvPr>
              <p:cNvCxnSpPr>
                <a:stCxn id="140" idx="3"/>
                <a:endCxn id="145" idx="2"/>
              </p:cNvCxnSpPr>
              <p:nvPr/>
            </p:nvCxnSpPr>
            <p:spPr>
              <a:xfrm flipV="1">
                <a:off x="1082448" y="2158528"/>
                <a:ext cx="696772" cy="3174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2ECD28DE-495B-1541-B6E5-770DE619216B}"/>
                  </a:ext>
                </a:extLst>
              </p:cNvPr>
              <p:cNvCxnSpPr>
                <a:stCxn id="140" idx="3"/>
                <a:endCxn id="147" idx="2"/>
              </p:cNvCxnSpPr>
              <p:nvPr/>
            </p:nvCxnSpPr>
            <p:spPr>
              <a:xfrm flipV="1">
                <a:off x="1082448" y="1638416"/>
                <a:ext cx="693496" cy="5518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4E36002D-BF80-3C44-8706-880983E0AAEA}"/>
                  </a:ext>
                </a:extLst>
              </p:cNvPr>
              <p:cNvCxnSpPr>
                <a:stCxn id="139" idx="3"/>
                <a:endCxn id="145" idx="2"/>
              </p:cNvCxnSpPr>
              <p:nvPr/>
            </p:nvCxnSpPr>
            <p:spPr>
              <a:xfrm>
                <a:off x="1082448" y="1673076"/>
                <a:ext cx="696772" cy="4854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FFD026BD-20D7-E149-A7CB-6D2D72A492EE}"/>
                  </a:ext>
                </a:extLst>
              </p:cNvPr>
              <p:cNvCxnSpPr>
                <a:stCxn id="139" idx="3"/>
                <a:endCxn id="147" idx="2"/>
              </p:cNvCxnSpPr>
              <p:nvPr/>
            </p:nvCxnSpPr>
            <p:spPr>
              <a:xfrm flipV="1">
                <a:off x="1082448" y="1638416"/>
                <a:ext cx="693496" cy="3466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9364451-7ADA-EF4A-A3C2-99879AC13381}"/>
                  </a:ext>
                </a:extLst>
              </p:cNvPr>
              <p:cNvCxnSpPr>
                <a:stCxn id="139" idx="3"/>
                <a:endCxn id="146" idx="2"/>
              </p:cNvCxnSpPr>
              <p:nvPr/>
            </p:nvCxnSpPr>
            <p:spPr>
              <a:xfrm>
                <a:off x="1082448" y="1673076"/>
                <a:ext cx="696772" cy="100556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AA8A2B5-1B11-B544-BADE-72A2D2FBD754}"/>
                  </a:ext>
                </a:extLst>
              </p:cNvPr>
              <p:cNvCxnSpPr>
                <a:stCxn id="146" idx="6"/>
                <a:endCxn id="152" idx="2"/>
              </p:cNvCxnSpPr>
              <p:nvPr/>
            </p:nvCxnSpPr>
            <p:spPr>
              <a:xfrm flipV="1">
                <a:off x="2049321" y="1638415"/>
                <a:ext cx="602147" cy="10402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8D72F6E-668A-9642-AF8E-D91F5365B85B}"/>
                  </a:ext>
                </a:extLst>
              </p:cNvPr>
              <p:cNvCxnSpPr>
                <a:stCxn id="147" idx="6"/>
                <a:endCxn id="152" idx="2"/>
              </p:cNvCxnSpPr>
              <p:nvPr/>
            </p:nvCxnSpPr>
            <p:spPr>
              <a:xfrm>
                <a:off x="2046046" y="1638415"/>
                <a:ext cx="605422"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0A5D196-36EA-2841-A15B-9EC0C3D2A7E6}"/>
                  </a:ext>
                </a:extLst>
              </p:cNvPr>
              <p:cNvCxnSpPr>
                <a:stCxn id="145" idx="6"/>
                <a:endCxn id="150" idx="2"/>
              </p:cNvCxnSpPr>
              <p:nvPr/>
            </p:nvCxnSpPr>
            <p:spPr>
              <a:xfrm flipV="1">
                <a:off x="2049321" y="2157287"/>
                <a:ext cx="602147" cy="12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EDC1B468-D1D6-1549-B7B2-7AFD4CE268D8}"/>
                  </a:ext>
                </a:extLst>
              </p:cNvPr>
              <p:cNvCxnSpPr>
                <a:stCxn id="145" idx="6"/>
                <a:endCxn id="151" idx="2"/>
              </p:cNvCxnSpPr>
              <p:nvPr/>
            </p:nvCxnSpPr>
            <p:spPr>
              <a:xfrm>
                <a:off x="2049321" y="2158528"/>
                <a:ext cx="602147" cy="5201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44A6EFF4-E78B-CC48-B6F1-3BC7F278DD58}"/>
                  </a:ext>
                </a:extLst>
              </p:cNvPr>
              <p:cNvCxnSpPr>
                <a:stCxn id="147" idx="6"/>
                <a:endCxn id="151" idx="2"/>
              </p:cNvCxnSpPr>
              <p:nvPr/>
            </p:nvCxnSpPr>
            <p:spPr>
              <a:xfrm>
                <a:off x="2046046" y="1638415"/>
                <a:ext cx="605422" cy="10402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FC126C9-8925-A749-9720-C69169552CC5}"/>
                  </a:ext>
                </a:extLst>
              </p:cNvPr>
              <p:cNvCxnSpPr>
                <a:stCxn id="147" idx="6"/>
                <a:endCxn id="150" idx="2"/>
              </p:cNvCxnSpPr>
              <p:nvPr/>
            </p:nvCxnSpPr>
            <p:spPr>
              <a:xfrm>
                <a:off x="2046046" y="1638415"/>
                <a:ext cx="605422" cy="5188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7F784F10-B0B3-D845-9112-05E9BEBE13B8}"/>
                  </a:ext>
                </a:extLst>
              </p:cNvPr>
              <p:cNvCxnSpPr>
                <a:stCxn id="145" idx="6"/>
                <a:endCxn id="152" idx="2"/>
              </p:cNvCxnSpPr>
              <p:nvPr/>
            </p:nvCxnSpPr>
            <p:spPr>
              <a:xfrm flipV="1">
                <a:off x="2049321" y="1638415"/>
                <a:ext cx="602147" cy="52011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D75B68D4-3D68-1948-A77C-B6299D3B94B2}"/>
                  </a:ext>
                </a:extLst>
              </p:cNvPr>
              <p:cNvCxnSpPr>
                <a:stCxn id="146" idx="6"/>
                <a:endCxn id="150" idx="2"/>
              </p:cNvCxnSpPr>
              <p:nvPr/>
            </p:nvCxnSpPr>
            <p:spPr>
              <a:xfrm flipV="1">
                <a:off x="2049321" y="2157287"/>
                <a:ext cx="602147" cy="52135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614CCE0E-E456-8D43-AEDA-1A5BC4904E15}"/>
                  </a:ext>
                </a:extLst>
              </p:cNvPr>
              <p:cNvCxnSpPr>
                <a:stCxn id="146" idx="6"/>
                <a:endCxn id="151" idx="2"/>
              </p:cNvCxnSpPr>
              <p:nvPr/>
            </p:nvCxnSpPr>
            <p:spPr>
              <a:xfrm>
                <a:off x="2049321" y="2678640"/>
                <a:ext cx="60214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FFE0CDAA-A2EB-264E-AD14-CBFF48D559F2}"/>
                  </a:ext>
                </a:extLst>
              </p:cNvPr>
              <p:cNvCxnSpPr>
                <a:stCxn id="152" idx="6"/>
                <a:endCxn id="142" idx="2"/>
              </p:cNvCxnSpPr>
              <p:nvPr/>
            </p:nvCxnSpPr>
            <p:spPr>
              <a:xfrm>
                <a:off x="2921570" y="1638415"/>
                <a:ext cx="597082"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C9AF1A3-A32C-F34A-A4F5-A6893D41F238}"/>
                  </a:ext>
                </a:extLst>
              </p:cNvPr>
              <p:cNvCxnSpPr>
                <a:stCxn id="150" idx="6"/>
                <a:endCxn id="143" idx="2"/>
              </p:cNvCxnSpPr>
              <p:nvPr/>
            </p:nvCxnSpPr>
            <p:spPr>
              <a:xfrm>
                <a:off x="2921570" y="2157287"/>
                <a:ext cx="597082" cy="12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BFA6BCA-9B18-F849-A2A6-7C1FF152392A}"/>
                  </a:ext>
                </a:extLst>
              </p:cNvPr>
              <p:cNvCxnSpPr>
                <a:stCxn id="151" idx="6"/>
                <a:endCxn id="144" idx="2"/>
              </p:cNvCxnSpPr>
              <p:nvPr/>
            </p:nvCxnSpPr>
            <p:spPr>
              <a:xfrm>
                <a:off x="2921570" y="2678640"/>
                <a:ext cx="597082"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EE26A13-330D-5543-835C-708583A5B816}"/>
                  </a:ext>
                </a:extLst>
              </p:cNvPr>
              <p:cNvCxnSpPr>
                <a:stCxn id="151" idx="6"/>
                <a:endCxn id="143" idx="2"/>
              </p:cNvCxnSpPr>
              <p:nvPr/>
            </p:nvCxnSpPr>
            <p:spPr>
              <a:xfrm flipV="1">
                <a:off x="2921570" y="2158528"/>
                <a:ext cx="597082" cy="5201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65475B79-157F-F645-BBD7-1576DDB4C448}"/>
                  </a:ext>
                </a:extLst>
              </p:cNvPr>
              <p:cNvCxnSpPr>
                <a:stCxn id="151" idx="6"/>
                <a:endCxn id="142" idx="2"/>
              </p:cNvCxnSpPr>
              <p:nvPr/>
            </p:nvCxnSpPr>
            <p:spPr>
              <a:xfrm flipV="1">
                <a:off x="2921570" y="1638415"/>
                <a:ext cx="597082" cy="10402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E5DB7DA-2F54-014D-A93D-F3BF702B2B23}"/>
                  </a:ext>
                </a:extLst>
              </p:cNvPr>
              <p:cNvCxnSpPr>
                <a:stCxn id="150" idx="6"/>
                <a:endCxn id="144" idx="2"/>
              </p:cNvCxnSpPr>
              <p:nvPr/>
            </p:nvCxnSpPr>
            <p:spPr>
              <a:xfrm>
                <a:off x="2921570" y="2157287"/>
                <a:ext cx="597082" cy="52135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5E4772AF-9D8B-5345-B036-4AE8777D914B}"/>
                  </a:ext>
                </a:extLst>
              </p:cNvPr>
              <p:cNvCxnSpPr>
                <a:stCxn id="150" idx="6"/>
                <a:endCxn id="142" idx="2"/>
              </p:cNvCxnSpPr>
              <p:nvPr/>
            </p:nvCxnSpPr>
            <p:spPr>
              <a:xfrm flipV="1">
                <a:off x="2921570" y="1638415"/>
                <a:ext cx="597082" cy="5188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7089B38-BD88-6C4E-B8C1-4FFAFFDBF7FC}"/>
                  </a:ext>
                </a:extLst>
              </p:cNvPr>
              <p:cNvCxnSpPr>
                <a:stCxn id="152" idx="6"/>
                <a:endCxn id="143" idx="2"/>
              </p:cNvCxnSpPr>
              <p:nvPr/>
            </p:nvCxnSpPr>
            <p:spPr>
              <a:xfrm>
                <a:off x="2921570" y="1638415"/>
                <a:ext cx="597082" cy="52011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6217D9DE-1270-444B-B00C-68D1429F68D3}"/>
                  </a:ext>
                </a:extLst>
              </p:cNvPr>
              <p:cNvCxnSpPr>
                <a:stCxn id="152" idx="6"/>
                <a:endCxn id="144" idx="2"/>
              </p:cNvCxnSpPr>
              <p:nvPr/>
            </p:nvCxnSpPr>
            <p:spPr>
              <a:xfrm>
                <a:off x="2921570" y="1638415"/>
                <a:ext cx="597082" cy="10402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09EAF075-7088-C34B-A7F3-291E4D9C8280}"/>
                  </a:ext>
                </a:extLst>
              </p:cNvPr>
              <p:cNvCxnSpPr>
                <a:stCxn id="142" idx="6"/>
                <a:endCxn id="148" idx="2"/>
              </p:cNvCxnSpPr>
              <p:nvPr/>
            </p:nvCxnSpPr>
            <p:spPr>
              <a:xfrm>
                <a:off x="3788754" y="1638415"/>
                <a:ext cx="607212" cy="5188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BF85188-2EB3-8D4D-A242-534F472A512C}"/>
                  </a:ext>
                </a:extLst>
              </p:cNvPr>
              <p:cNvCxnSpPr>
                <a:stCxn id="143" idx="6"/>
                <a:endCxn id="148" idx="2"/>
              </p:cNvCxnSpPr>
              <p:nvPr/>
            </p:nvCxnSpPr>
            <p:spPr>
              <a:xfrm flipV="1">
                <a:off x="3788754" y="2157287"/>
                <a:ext cx="607212" cy="12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D89DDF9-F6D1-DB4D-A7FE-A443C1CA191B}"/>
                  </a:ext>
                </a:extLst>
              </p:cNvPr>
              <p:cNvCxnSpPr>
                <a:stCxn id="144" idx="6"/>
                <a:endCxn id="148" idx="2"/>
              </p:cNvCxnSpPr>
              <p:nvPr/>
            </p:nvCxnSpPr>
            <p:spPr>
              <a:xfrm flipV="1">
                <a:off x="3788754" y="2157287"/>
                <a:ext cx="607212" cy="52135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D9FDD43-3266-4C4F-8B4E-137853FF4BBC}"/>
                  </a:ext>
                </a:extLst>
              </p:cNvPr>
              <p:cNvCxnSpPr>
                <a:stCxn id="148" idx="6"/>
                <a:endCxn id="149" idx="1"/>
              </p:cNvCxnSpPr>
              <p:nvPr/>
            </p:nvCxnSpPr>
            <p:spPr>
              <a:xfrm>
                <a:off x="4666068" y="2157287"/>
                <a:ext cx="524700" cy="67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85" name="Multiply 184">
              <a:extLst>
                <a:ext uri="{FF2B5EF4-FFF2-40B4-BE49-F238E27FC236}">
                  <a16:creationId xmlns:a16="http://schemas.microsoft.com/office/drawing/2014/main" id="{4C0D4FAC-1E3A-5043-8F77-85126DD5FE7D}"/>
                </a:ext>
              </a:extLst>
            </p:cNvPr>
            <p:cNvSpPr/>
            <p:nvPr/>
          </p:nvSpPr>
          <p:spPr>
            <a:xfrm>
              <a:off x="7747439" y="2280389"/>
              <a:ext cx="304800" cy="36141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Multiply 185">
              <a:extLst>
                <a:ext uri="{FF2B5EF4-FFF2-40B4-BE49-F238E27FC236}">
                  <a16:creationId xmlns:a16="http://schemas.microsoft.com/office/drawing/2014/main" id="{10B1BDCA-AA7A-BB40-872A-A8D006276917}"/>
                </a:ext>
              </a:extLst>
            </p:cNvPr>
            <p:cNvSpPr/>
            <p:nvPr/>
          </p:nvSpPr>
          <p:spPr>
            <a:xfrm>
              <a:off x="7747439" y="1860796"/>
              <a:ext cx="304800" cy="36141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Multiply 186">
              <a:extLst>
                <a:ext uri="{FF2B5EF4-FFF2-40B4-BE49-F238E27FC236}">
                  <a16:creationId xmlns:a16="http://schemas.microsoft.com/office/drawing/2014/main" id="{C91FC2F3-B3E2-7E4C-BC66-3009A1565250}"/>
                </a:ext>
              </a:extLst>
            </p:cNvPr>
            <p:cNvSpPr/>
            <p:nvPr/>
          </p:nvSpPr>
          <p:spPr>
            <a:xfrm>
              <a:off x="8368725" y="1847883"/>
              <a:ext cx="304800" cy="36141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Multiply 187">
              <a:extLst>
                <a:ext uri="{FF2B5EF4-FFF2-40B4-BE49-F238E27FC236}">
                  <a16:creationId xmlns:a16="http://schemas.microsoft.com/office/drawing/2014/main" id="{3C44330A-095E-4843-A54D-B2F3645D762F}"/>
                </a:ext>
              </a:extLst>
            </p:cNvPr>
            <p:cNvSpPr/>
            <p:nvPr/>
          </p:nvSpPr>
          <p:spPr>
            <a:xfrm>
              <a:off x="8368725" y="2266627"/>
              <a:ext cx="304800" cy="36141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Multiply 188">
              <a:extLst>
                <a:ext uri="{FF2B5EF4-FFF2-40B4-BE49-F238E27FC236}">
                  <a16:creationId xmlns:a16="http://schemas.microsoft.com/office/drawing/2014/main" id="{24D43CD4-79AA-5745-A6EF-ED9A22A698FB}"/>
                </a:ext>
              </a:extLst>
            </p:cNvPr>
            <p:cNvSpPr/>
            <p:nvPr/>
          </p:nvSpPr>
          <p:spPr>
            <a:xfrm>
              <a:off x="8989567" y="2280388"/>
              <a:ext cx="304800" cy="36141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Multiply 189">
              <a:extLst>
                <a:ext uri="{FF2B5EF4-FFF2-40B4-BE49-F238E27FC236}">
                  <a16:creationId xmlns:a16="http://schemas.microsoft.com/office/drawing/2014/main" id="{802B1767-62DE-4E4D-9648-82F554D5F38B}"/>
                </a:ext>
              </a:extLst>
            </p:cNvPr>
            <p:cNvSpPr/>
            <p:nvPr/>
          </p:nvSpPr>
          <p:spPr>
            <a:xfrm>
              <a:off x="9000234" y="1860796"/>
              <a:ext cx="304800" cy="36141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4" name="Picture 193">
            <a:extLst>
              <a:ext uri="{FF2B5EF4-FFF2-40B4-BE49-F238E27FC236}">
                <a16:creationId xmlns:a16="http://schemas.microsoft.com/office/drawing/2014/main" id="{923AF638-5352-B54F-8A4B-A850B67D667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925084" y="3864238"/>
            <a:ext cx="2334365" cy="2310133"/>
          </a:xfrm>
          <a:prstGeom prst="rect">
            <a:avLst/>
          </a:prstGeom>
        </p:spPr>
      </p:pic>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7C695E35-012C-DF45-98D6-1D6DEA89FCDF}"/>
                  </a:ext>
                </a:extLst>
              </p:cNvPr>
              <p:cNvSpPr txBox="1"/>
              <p:nvPr/>
            </p:nvSpPr>
            <p:spPr>
              <a:xfrm>
                <a:off x="4119886" y="3864238"/>
                <a:ext cx="4069723" cy="2031325"/>
              </a:xfrm>
              <a:prstGeom prst="rect">
                <a:avLst/>
              </a:prstGeom>
              <a:noFill/>
            </p:spPr>
            <p:txBody>
              <a:bodyPr wrap="square" rtlCol="0">
                <a:spAutoFit/>
              </a:bodyPr>
              <a:lstStyle/>
              <a:p>
                <a:r>
                  <a:rPr lang="en-US">
                    <a:solidFill>
                      <a:srgbClr val="0066FF"/>
                    </a:solidFill>
                  </a:rPr>
                  <a:t>Khi có chuẩn hoá (regularzation), thì trong quá trình tính Gradient descent, một số trọng số </a:t>
                </a:r>
                <a:r>
                  <a:rPr lang="en-US" b="1">
                    <a:solidFill>
                      <a:srgbClr val="FF0000"/>
                    </a:solidFill>
                  </a:rPr>
                  <a:t>W</a:t>
                </a:r>
                <a:r>
                  <a:rPr lang="en-US" b="1" baseline="30000">
                    <a:solidFill>
                      <a:srgbClr val="FF0000"/>
                    </a:solidFill>
                  </a:rPr>
                  <a:t>[l]</a:t>
                </a:r>
                <a:r>
                  <a:rPr lang="en-US">
                    <a:solidFill>
                      <a:srgbClr val="0066FF"/>
                    </a:solidFill>
                  </a:rPr>
                  <a:t> (ứng với các unit) sẽ giảm về gần bằng 0 (</a:t>
                </a:r>
                <a:r>
                  <a:rPr lang="en-US" b="1">
                    <a:solidFill>
                      <a:srgbClr val="FF0000"/>
                    </a:solidFill>
                  </a:rPr>
                  <a:t>W</a:t>
                </a:r>
                <a:r>
                  <a:rPr lang="en-US" b="1" baseline="30000">
                    <a:solidFill>
                      <a:srgbClr val="FF0000"/>
                    </a:solidFill>
                  </a:rPr>
                  <a:t>[l] </a:t>
                </a:r>
                <a14:m>
                  <m:oMath xmlns:m="http://schemas.openxmlformats.org/officeDocument/2006/math">
                    <m:r>
                      <a:rPr lang="en-US" b="1" i="1">
                        <a:solidFill>
                          <a:srgbClr val="FF0000"/>
                        </a:solidFill>
                        <a:latin typeface="Cambria Math" panose="02040503050406030204" pitchFamily="18" charset="0"/>
                        <a:ea typeface="Cambria Math" panose="02040503050406030204" pitchFamily="18" charset="0"/>
                      </a:rPr>
                      <m:t>≈</m:t>
                    </m:r>
                  </m:oMath>
                </a14:m>
                <a:r>
                  <a:rPr lang="en-US" b="1">
                    <a:solidFill>
                      <a:srgbClr val="FF0000"/>
                    </a:solidFill>
                  </a:rPr>
                  <a:t> 0</a:t>
                </a:r>
                <a:r>
                  <a:rPr lang="en-US">
                    <a:solidFill>
                      <a:srgbClr val="0066FF"/>
                    </a:solidFill>
                  </a:rPr>
                  <a:t>) </a:t>
                </a:r>
              </a:p>
              <a:p>
                <a:r>
                  <a:rPr lang="en-US">
                    <a:solidFill>
                      <a:srgbClr val="0066FF"/>
                    </a:solidFill>
                    <a:sym typeface="Wingdings" pitchFamily="2" charset="2"/>
                  </a:rPr>
                  <a:t> một số neural (unit) bị vô hiệu hoá. </a:t>
                </a:r>
              </a:p>
              <a:p>
                <a:r>
                  <a:rPr lang="en-US">
                    <a:solidFill>
                      <a:srgbClr val="0066FF"/>
                    </a:solidFill>
                    <a:sym typeface="Wingdings" pitchFamily="2" charset="2"/>
                  </a:rPr>
                  <a:t>Khi đó, đường dự đoán (mô hình) sẽ “bớt khớp” với dữ liệu hơn</a:t>
                </a:r>
              </a:p>
            </p:txBody>
          </p:sp>
        </mc:Choice>
        <mc:Fallback xmlns="">
          <p:sp>
            <p:nvSpPr>
              <p:cNvPr id="195" name="TextBox 194">
                <a:extLst>
                  <a:ext uri="{FF2B5EF4-FFF2-40B4-BE49-F238E27FC236}">
                    <a16:creationId xmlns:a16="http://schemas.microsoft.com/office/drawing/2014/main" id="{7C695E35-012C-DF45-98D6-1D6DEA89FCDF}"/>
                  </a:ext>
                </a:extLst>
              </p:cNvPr>
              <p:cNvSpPr txBox="1">
                <a:spLocks noRot="1" noChangeAspect="1" noMove="1" noResize="1" noEditPoints="1" noAdjustHandles="1" noChangeArrowheads="1" noChangeShapeType="1" noTextEdit="1"/>
              </p:cNvSpPr>
              <p:nvPr/>
            </p:nvSpPr>
            <p:spPr>
              <a:xfrm>
                <a:off x="4119886" y="3864238"/>
                <a:ext cx="4069723" cy="2031325"/>
              </a:xfrm>
              <a:prstGeom prst="rect">
                <a:avLst/>
              </a:prstGeom>
              <a:blipFill>
                <a:blip r:embed="rId11"/>
                <a:stretch>
                  <a:fillRect l="-1246" t="-1242" r="-1558" b="-3106"/>
                </a:stretch>
              </a:blipFill>
            </p:spPr>
            <p:txBody>
              <a:bodyPr/>
              <a:lstStyle/>
              <a:p>
                <a:r>
                  <a:rPr lang="en-US">
                    <a:noFill/>
                  </a:rPr>
                  <a:t> </a:t>
                </a:r>
              </a:p>
            </p:txBody>
          </p:sp>
        </mc:Fallback>
      </mc:AlternateContent>
      <p:sp>
        <p:nvSpPr>
          <p:cNvPr id="196" name="Right Arrow 195">
            <a:extLst>
              <a:ext uri="{FF2B5EF4-FFF2-40B4-BE49-F238E27FC236}">
                <a16:creationId xmlns:a16="http://schemas.microsoft.com/office/drawing/2014/main" id="{9C7353DD-4872-B34E-B315-61A4F4E0A5C3}"/>
              </a:ext>
            </a:extLst>
          </p:cNvPr>
          <p:cNvSpPr/>
          <p:nvPr/>
        </p:nvSpPr>
        <p:spPr>
          <a:xfrm>
            <a:off x="4360069" y="2672850"/>
            <a:ext cx="3764210" cy="526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Regularzation</a:t>
            </a:r>
          </a:p>
        </p:txBody>
      </p:sp>
    </p:spTree>
    <p:extLst>
      <p:ext uri="{BB962C8B-B14F-4D97-AF65-F5344CB8AC3E}">
        <p14:creationId xmlns:p14="http://schemas.microsoft.com/office/powerpoint/2010/main" val="103368443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22B60-6B96-974D-AC4F-1B1914E4637B}"/>
              </a:ext>
            </a:extLst>
          </p:cNvPr>
          <p:cNvSpPr>
            <a:spLocks noGrp="1"/>
          </p:cNvSpPr>
          <p:nvPr>
            <p:ph type="title"/>
          </p:nvPr>
        </p:nvSpPr>
        <p:spPr/>
        <p:txBody>
          <a:bodyPr/>
          <a:lstStyle/>
          <a:p>
            <a:r>
              <a:rPr lang="en-US"/>
              <a:t>Giải thích 2: Trên hàm truyền</a:t>
            </a:r>
          </a:p>
        </p:txBody>
      </p:sp>
      <p:pic>
        <p:nvPicPr>
          <p:cNvPr id="1026" name="Picture 2" descr="Hyperbolic Tangent -- from Wolfram MathWorld">
            <a:extLst>
              <a:ext uri="{FF2B5EF4-FFF2-40B4-BE49-F238E27FC236}">
                <a16:creationId xmlns:a16="http://schemas.microsoft.com/office/drawing/2014/main" id="{A63BEB31-553C-D74B-BA8F-55415713900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799" y="1417638"/>
            <a:ext cx="4610101" cy="3733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272443-D264-AF4A-AB67-CCC2A0A42D12}"/>
                  </a:ext>
                </a:extLst>
              </p:cNvPr>
              <p:cNvSpPr txBox="1"/>
              <p:nvPr/>
            </p:nvSpPr>
            <p:spPr>
              <a:xfrm>
                <a:off x="5943600" y="3129776"/>
                <a:ext cx="6118239" cy="2278124"/>
              </a:xfrm>
              <a:prstGeom prst="rect">
                <a:avLst/>
              </a:prstGeom>
              <a:noFill/>
            </p:spPr>
            <p:txBody>
              <a:bodyPr wrap="square" rtlCol="0">
                <a:spAutoFit/>
              </a:bodyPr>
              <a:lstStyle/>
              <a:p>
                <a:pPr>
                  <a:lnSpc>
                    <a:spcPct val="150000"/>
                  </a:lnSpc>
                </a:pPr>
                <a:r>
                  <a:rPr lang="en-US" sz="2400"/>
                  <a:t>Z</a:t>
                </a:r>
                <a:r>
                  <a:rPr lang="en-US" sz="2400" baseline="30000"/>
                  <a:t>[l]</a:t>
                </a:r>
                <a:r>
                  <a:rPr lang="en-US" sz="2400"/>
                  <a:t> = </a:t>
                </a:r>
                <a:r>
                  <a:rPr lang="en-US" sz="2400">
                    <a:solidFill>
                      <a:srgbClr val="FF0000"/>
                    </a:solidFill>
                  </a:rPr>
                  <a:t>W</a:t>
                </a:r>
                <a:r>
                  <a:rPr lang="en-US" sz="2400" baseline="30000">
                    <a:solidFill>
                      <a:srgbClr val="FF0000"/>
                    </a:solidFill>
                  </a:rPr>
                  <a:t>[l]</a:t>
                </a:r>
                <a:r>
                  <a:rPr lang="en-US" sz="2400"/>
                  <a:t>*a</a:t>
                </a:r>
                <a:r>
                  <a:rPr lang="en-US" sz="2400" baseline="30000"/>
                  <a:t>[l-1]</a:t>
                </a:r>
                <a:r>
                  <a:rPr lang="en-US" sz="2400"/>
                  <a:t> + b</a:t>
                </a:r>
                <a:r>
                  <a:rPr lang="en-US" sz="2400" baseline="30000"/>
                  <a:t>[l]</a:t>
                </a:r>
              </a:p>
              <a:p>
                <a:pPr>
                  <a:lnSpc>
                    <a:spcPct val="150000"/>
                  </a:lnSpc>
                </a:pPr>
                <a:r>
                  <a:rPr lang="en-US" sz="2400"/>
                  <a:t>g(Z</a:t>
                </a:r>
                <a:r>
                  <a:rPr lang="en-US" sz="2400" baseline="30000"/>
                  <a:t>[l]</a:t>
                </a:r>
                <a:r>
                  <a:rPr lang="en-US" sz="2400"/>
                  <a:t>) = tanh(Z</a:t>
                </a:r>
                <a:r>
                  <a:rPr lang="en-US" sz="2400" baseline="30000"/>
                  <a:t>[l]</a:t>
                </a:r>
                <a:r>
                  <a:rPr lang="en-US" sz="2400"/>
                  <a:t>)</a:t>
                </a:r>
              </a:p>
              <a:p>
                <a:pPr marL="342900" indent="-342900">
                  <a:lnSpc>
                    <a:spcPct val="150000"/>
                  </a:lnSpc>
                  <a:buFont typeface="Wingdings" pitchFamily="2" charset="2"/>
                  <a:buChar char="è"/>
                </a:pPr>
                <a14:m>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𝝀</m:t>
                    </m:r>
                  </m:oMath>
                </a14:m>
                <a:r>
                  <a:rPr lang="en-US" sz="2400" b="1">
                    <a:solidFill>
                      <a:srgbClr val="FF0000"/>
                    </a:solidFill>
                  </a:rPr>
                  <a:t> càng lớn </a:t>
                </a:r>
                <a:r>
                  <a:rPr lang="en-US" sz="2400" b="1">
                    <a:solidFill>
                      <a:srgbClr val="0066FF"/>
                    </a:solidFill>
                  </a:rPr>
                  <a:t>thì </a:t>
                </a:r>
                <a14:m>
                  <m:oMath xmlns:m="http://schemas.openxmlformats.org/officeDocument/2006/math">
                    <m:sSup>
                      <m:sSupPr>
                        <m:ctrlPr>
                          <a:rPr lang="en-US" sz="2400" b="1" i="1">
                            <a:solidFill>
                              <a:srgbClr val="0066FF"/>
                            </a:solidFill>
                            <a:latin typeface="Cambria Math" panose="02040503050406030204" pitchFamily="18" charset="0"/>
                          </a:rPr>
                        </m:ctrlPr>
                      </m:sSupPr>
                      <m:e>
                        <m:r>
                          <a:rPr lang="en-US" sz="2400" b="1" i="1">
                            <a:solidFill>
                              <a:srgbClr val="0066FF"/>
                            </a:solidFill>
                            <a:latin typeface="Cambria Math" panose="02040503050406030204" pitchFamily="18" charset="0"/>
                          </a:rPr>
                          <m:t>𝒘</m:t>
                        </m:r>
                      </m:e>
                      <m:sup>
                        <m:d>
                          <m:dPr>
                            <m:begChr m:val="["/>
                            <m:endChr m:val="]"/>
                            <m:ctrlPr>
                              <a:rPr lang="en-US" sz="2400" b="1" i="1">
                                <a:solidFill>
                                  <a:srgbClr val="0066FF"/>
                                </a:solidFill>
                                <a:latin typeface="Cambria Math" panose="02040503050406030204" pitchFamily="18" charset="0"/>
                              </a:rPr>
                            </m:ctrlPr>
                          </m:dPr>
                          <m:e>
                            <m:r>
                              <a:rPr lang="en-US" sz="2400" b="1" i="1">
                                <a:solidFill>
                                  <a:srgbClr val="0066FF"/>
                                </a:solidFill>
                                <a:latin typeface="Cambria Math" panose="02040503050406030204" pitchFamily="18" charset="0"/>
                              </a:rPr>
                              <m:t>𝒍</m:t>
                            </m:r>
                          </m:e>
                        </m:d>
                      </m:sup>
                    </m:sSup>
                  </m:oMath>
                </a14:m>
                <a:r>
                  <a:rPr lang="en-US" sz="2400" b="1">
                    <a:solidFill>
                      <a:srgbClr val="0066FF"/>
                    </a:solidFill>
                  </a:rPr>
                  <a:t> càng nhỏ </a:t>
                </a:r>
              </a:p>
              <a:p>
                <a:pPr>
                  <a:lnSpc>
                    <a:spcPct val="150000"/>
                  </a:lnSpc>
                </a:pPr>
                <a:r>
                  <a:rPr lang="en-US" sz="2400" b="1">
                    <a:solidFill>
                      <a:srgbClr val="0066FF"/>
                    </a:solidFill>
                    <a:sym typeface="Wingdings" pitchFamily="2" charset="2"/>
                  </a:rPr>
                  <a:t> Z</a:t>
                </a:r>
                <a:r>
                  <a:rPr lang="en-US" sz="2400" b="1" baseline="30000">
                    <a:solidFill>
                      <a:srgbClr val="0066FF"/>
                    </a:solidFill>
                    <a:sym typeface="Wingdings" pitchFamily="2" charset="2"/>
                  </a:rPr>
                  <a:t>[l]</a:t>
                </a:r>
                <a:r>
                  <a:rPr lang="en-US" sz="2400" b="1">
                    <a:solidFill>
                      <a:srgbClr val="0066FF"/>
                    </a:solidFill>
                    <a:sym typeface="Wingdings" pitchFamily="2" charset="2"/>
                  </a:rPr>
                  <a:t> càng nhỏ  </a:t>
                </a:r>
                <a:r>
                  <a:rPr lang="en-US" sz="2400">
                    <a:solidFill>
                      <a:srgbClr val="FF0000"/>
                    </a:solidFill>
                  </a:rPr>
                  <a:t>g(Z</a:t>
                </a:r>
                <a:r>
                  <a:rPr lang="en-US" sz="2400" baseline="30000">
                    <a:solidFill>
                      <a:srgbClr val="FF0000"/>
                    </a:solidFill>
                  </a:rPr>
                  <a:t>[l]</a:t>
                </a:r>
                <a:r>
                  <a:rPr lang="en-US" sz="2400">
                    <a:solidFill>
                      <a:srgbClr val="FF0000"/>
                    </a:solidFill>
                  </a:rPr>
                  <a:t>) càng nhỏ</a:t>
                </a:r>
                <a:r>
                  <a:rPr lang="en-US" sz="2400"/>
                  <a:t>.</a:t>
                </a:r>
              </a:p>
            </p:txBody>
          </p:sp>
        </mc:Choice>
        <mc:Fallback xmlns="">
          <p:sp>
            <p:nvSpPr>
              <p:cNvPr id="5" name="TextBox 4">
                <a:extLst>
                  <a:ext uri="{FF2B5EF4-FFF2-40B4-BE49-F238E27FC236}">
                    <a16:creationId xmlns:a16="http://schemas.microsoft.com/office/drawing/2014/main" id="{97272443-D264-AF4A-AB67-CCC2A0A42D12}"/>
                  </a:ext>
                </a:extLst>
              </p:cNvPr>
              <p:cNvSpPr txBox="1">
                <a:spLocks noRot="1" noChangeAspect="1" noMove="1" noResize="1" noEditPoints="1" noAdjustHandles="1" noChangeArrowheads="1" noChangeShapeType="1" noTextEdit="1"/>
              </p:cNvSpPr>
              <p:nvPr/>
            </p:nvSpPr>
            <p:spPr>
              <a:xfrm>
                <a:off x="5943600" y="3129776"/>
                <a:ext cx="6118239" cy="2278124"/>
              </a:xfrm>
              <a:prstGeom prst="rect">
                <a:avLst/>
              </a:prstGeom>
              <a:blipFill>
                <a:blip r:embed="rId3"/>
                <a:stretch>
                  <a:fillRect l="-1660" b="-44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F7C75A-A5DD-0643-82A3-F3201BF73DD6}"/>
                  </a:ext>
                </a:extLst>
              </p:cNvPr>
              <p:cNvSpPr txBox="1"/>
              <p:nvPr/>
            </p:nvSpPr>
            <p:spPr>
              <a:xfrm>
                <a:off x="5867400" y="1417638"/>
                <a:ext cx="6194439" cy="1396216"/>
              </a:xfrm>
              <a:prstGeom prst="rect">
                <a:avLst/>
              </a:prstGeom>
              <a:noFill/>
            </p:spPr>
            <p:txBody>
              <a:bodyPr wrap="square" rtlCol="0">
                <a:spAutoFit/>
              </a:bodyPr>
              <a:lstStyle/>
              <a:p>
                <a:r>
                  <a:rPr lang="en-US" sz="2400">
                    <a:solidFill>
                      <a:srgbClr val="008000"/>
                    </a:solidFill>
                  </a:rPr>
                  <a:t>Mỗi lần cập nhật trọng số, thì giá trị trọng số W sẽ </a:t>
                </a:r>
                <a:r>
                  <a:rPr lang="en-US" sz="2400">
                    <a:solidFill>
                      <a:srgbClr val="FF0000"/>
                    </a:solidFill>
                  </a:rPr>
                  <a:t>nhỏ đi một lượng </a:t>
                </a:r>
                <a14:m>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𝜶</m:t>
                    </m:r>
                    <m:r>
                      <a:rPr lang="vi-VN" sz="2400" b="1" i="1">
                        <a:solidFill>
                          <a:srgbClr val="FF0000"/>
                        </a:solidFill>
                        <a:latin typeface="Cambria Math" panose="02040503050406030204" pitchFamily="18" charset="0"/>
                        <a:ea typeface="Cambria Math" panose="02040503050406030204" pitchFamily="18" charset="0"/>
                      </a:rPr>
                      <m:t>∗</m:t>
                    </m:r>
                    <m:f>
                      <m:fPr>
                        <m:ctrlPr>
                          <a:rPr lang="en-US" sz="2400" b="1" i="1">
                            <a:solidFill>
                              <a:srgbClr val="FF0000"/>
                            </a:solidFill>
                            <a:latin typeface="Cambria Math" panose="02040503050406030204" pitchFamily="18" charset="0"/>
                          </a:rPr>
                        </m:ctrlPr>
                      </m:fPr>
                      <m:num>
                        <m:r>
                          <a:rPr lang="en-US" sz="2400" b="1" i="1">
                            <a:solidFill>
                              <a:srgbClr val="FF0000"/>
                            </a:solidFill>
                            <a:latin typeface="Cambria Math" panose="02040503050406030204" pitchFamily="18" charset="0"/>
                            <a:ea typeface="Cambria Math" panose="02040503050406030204" pitchFamily="18" charset="0"/>
                          </a:rPr>
                          <m:t>𝝀</m:t>
                        </m:r>
                      </m:num>
                      <m:den>
                        <m:r>
                          <a:rPr lang="en-US" sz="2400" b="1" i="1">
                            <a:solidFill>
                              <a:srgbClr val="FF0000"/>
                            </a:solidFill>
                            <a:latin typeface="Cambria Math" panose="02040503050406030204" pitchFamily="18" charset="0"/>
                          </a:rPr>
                          <m:t>𝒎</m:t>
                        </m:r>
                      </m:den>
                    </m:f>
                    <m:sSup>
                      <m:sSupPr>
                        <m:ctrlPr>
                          <a:rPr lang="en-US" sz="2400" b="1"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𝒘</m:t>
                        </m:r>
                      </m:e>
                      <m:sup>
                        <m:d>
                          <m:dPr>
                            <m:begChr m:val="["/>
                            <m:endChr m:val="]"/>
                            <m:ctrlPr>
                              <a:rPr lang="en-US" sz="2400" b="1" i="1">
                                <a:solidFill>
                                  <a:srgbClr val="FF0000"/>
                                </a:solidFill>
                                <a:latin typeface="Cambria Math" panose="02040503050406030204" pitchFamily="18" charset="0"/>
                              </a:rPr>
                            </m:ctrlPr>
                          </m:dPr>
                          <m:e>
                            <m:r>
                              <a:rPr lang="en-US" sz="2400" b="1" i="1">
                                <a:solidFill>
                                  <a:srgbClr val="FF0000"/>
                                </a:solidFill>
                                <a:latin typeface="Cambria Math" panose="02040503050406030204" pitchFamily="18" charset="0"/>
                              </a:rPr>
                              <m:t>𝒍</m:t>
                            </m:r>
                          </m:e>
                        </m:d>
                      </m:sup>
                    </m:sSup>
                  </m:oMath>
                </a14:m>
                <a:r>
                  <a:rPr lang="en-US" sz="2400" b="1">
                    <a:solidFill>
                      <a:srgbClr val="008000"/>
                    </a:solidFill>
                  </a:rPr>
                  <a:t> </a:t>
                </a:r>
              </a:p>
              <a:p>
                <a:r>
                  <a:rPr lang="en-US" sz="2400" b="1">
                    <a:solidFill>
                      <a:srgbClr val="008000"/>
                    </a:solidFill>
                    <a:sym typeface="Wingdings" pitchFamily="2" charset="2"/>
                  </a:rPr>
                  <a:t> </a:t>
                </a:r>
                <a14:m>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𝝀</m:t>
                    </m:r>
                  </m:oMath>
                </a14:m>
                <a:r>
                  <a:rPr lang="en-US" sz="2400" b="1">
                    <a:solidFill>
                      <a:srgbClr val="FF0000"/>
                    </a:solidFill>
                  </a:rPr>
                  <a:t> càng lớn </a:t>
                </a:r>
                <a:r>
                  <a:rPr lang="en-US" sz="2400" b="1">
                    <a:solidFill>
                      <a:srgbClr val="0066FF"/>
                    </a:solidFill>
                  </a:rPr>
                  <a:t>thì </a:t>
                </a:r>
                <a14:m>
                  <m:oMath xmlns:m="http://schemas.openxmlformats.org/officeDocument/2006/math">
                    <m:sSup>
                      <m:sSupPr>
                        <m:ctrlPr>
                          <a:rPr lang="en-US" sz="2400" b="1" i="1">
                            <a:solidFill>
                              <a:srgbClr val="0066FF"/>
                            </a:solidFill>
                            <a:latin typeface="Cambria Math" panose="02040503050406030204" pitchFamily="18" charset="0"/>
                          </a:rPr>
                        </m:ctrlPr>
                      </m:sSupPr>
                      <m:e>
                        <m:r>
                          <a:rPr lang="en-US" sz="2400" b="1" i="1">
                            <a:solidFill>
                              <a:srgbClr val="0066FF"/>
                            </a:solidFill>
                            <a:latin typeface="Cambria Math" panose="02040503050406030204" pitchFamily="18" charset="0"/>
                          </a:rPr>
                          <m:t>𝒘</m:t>
                        </m:r>
                      </m:e>
                      <m:sup>
                        <m:d>
                          <m:dPr>
                            <m:begChr m:val="["/>
                            <m:endChr m:val="]"/>
                            <m:ctrlPr>
                              <a:rPr lang="en-US" sz="2400" b="1" i="1">
                                <a:solidFill>
                                  <a:srgbClr val="0066FF"/>
                                </a:solidFill>
                                <a:latin typeface="Cambria Math" panose="02040503050406030204" pitchFamily="18" charset="0"/>
                              </a:rPr>
                            </m:ctrlPr>
                          </m:dPr>
                          <m:e>
                            <m:r>
                              <a:rPr lang="en-US" sz="2400" b="1" i="1">
                                <a:solidFill>
                                  <a:srgbClr val="0066FF"/>
                                </a:solidFill>
                                <a:latin typeface="Cambria Math" panose="02040503050406030204" pitchFamily="18" charset="0"/>
                              </a:rPr>
                              <m:t>𝒍</m:t>
                            </m:r>
                          </m:e>
                        </m:d>
                      </m:sup>
                    </m:sSup>
                  </m:oMath>
                </a14:m>
                <a:r>
                  <a:rPr lang="en-US" sz="2400" b="1">
                    <a:solidFill>
                      <a:srgbClr val="0066FF"/>
                    </a:solidFill>
                  </a:rPr>
                  <a:t> càng nhỏ.</a:t>
                </a:r>
                <a:endParaRPr lang="en-US" sz="2400" b="1">
                  <a:solidFill>
                    <a:srgbClr val="008000"/>
                  </a:solidFill>
                </a:endParaRPr>
              </a:p>
            </p:txBody>
          </p:sp>
        </mc:Choice>
        <mc:Fallback xmlns="">
          <p:sp>
            <p:nvSpPr>
              <p:cNvPr id="7" name="TextBox 6">
                <a:extLst>
                  <a:ext uri="{FF2B5EF4-FFF2-40B4-BE49-F238E27FC236}">
                    <a16:creationId xmlns:a16="http://schemas.microsoft.com/office/drawing/2014/main" id="{EAF7C75A-A5DD-0643-82A3-F3201BF73DD6}"/>
                  </a:ext>
                </a:extLst>
              </p:cNvPr>
              <p:cNvSpPr txBox="1">
                <a:spLocks noRot="1" noChangeAspect="1" noMove="1" noResize="1" noEditPoints="1" noAdjustHandles="1" noChangeArrowheads="1" noChangeShapeType="1" noTextEdit="1"/>
              </p:cNvSpPr>
              <p:nvPr/>
            </p:nvSpPr>
            <p:spPr>
              <a:xfrm>
                <a:off x="5867400" y="1417638"/>
                <a:ext cx="6194439" cy="1396216"/>
              </a:xfrm>
              <a:prstGeom prst="rect">
                <a:avLst/>
              </a:prstGeom>
              <a:blipFill>
                <a:blip r:embed="rId4"/>
                <a:stretch>
                  <a:fillRect l="-1431" t="-3604" r="-1840" b="-7207"/>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286017F6-B17F-074D-A1BC-F70410EFD3AB}"/>
              </a:ext>
            </a:extLst>
          </p:cNvPr>
          <p:cNvCxnSpPr>
            <a:cxnSpLocks/>
          </p:cNvCxnSpPr>
          <p:nvPr/>
        </p:nvCxnSpPr>
        <p:spPr>
          <a:xfrm flipV="1">
            <a:off x="2286000" y="2115746"/>
            <a:ext cx="0" cy="2608654"/>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067F4272-2D9B-2E43-B39B-BE5BED07DC46}"/>
              </a:ext>
            </a:extLst>
          </p:cNvPr>
          <p:cNvCxnSpPr>
            <a:cxnSpLocks/>
          </p:cNvCxnSpPr>
          <p:nvPr/>
        </p:nvCxnSpPr>
        <p:spPr>
          <a:xfrm flipV="1">
            <a:off x="2743200" y="2115746"/>
            <a:ext cx="0" cy="2608654"/>
          </a:xfrm>
          <a:prstGeom prst="line">
            <a:avLst/>
          </a:prstGeom>
        </p:spPr>
        <p:style>
          <a:lnRef idx="3">
            <a:schemeClr val="accent2"/>
          </a:lnRef>
          <a:fillRef idx="0">
            <a:schemeClr val="accent2"/>
          </a:fillRef>
          <a:effectRef idx="2">
            <a:schemeClr val="accent2"/>
          </a:effectRef>
          <a:fontRef idx="minor">
            <a:schemeClr val="tx1"/>
          </a:fontRef>
        </p:style>
      </p:cxnSp>
      <p:sp>
        <p:nvSpPr>
          <p:cNvPr id="10" name="Left Brace 9">
            <a:extLst>
              <a:ext uri="{FF2B5EF4-FFF2-40B4-BE49-F238E27FC236}">
                <a16:creationId xmlns:a16="http://schemas.microsoft.com/office/drawing/2014/main" id="{E2E6A52D-11BF-204A-960F-983361C25784}"/>
              </a:ext>
            </a:extLst>
          </p:cNvPr>
          <p:cNvSpPr/>
          <p:nvPr/>
        </p:nvSpPr>
        <p:spPr>
          <a:xfrm rot="16200000">
            <a:off x="2526109" y="4502547"/>
            <a:ext cx="167481" cy="70326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4605B1F-B14A-384A-AD4F-48887D8B743F}"/>
              </a:ext>
            </a:extLst>
          </p:cNvPr>
          <p:cNvSpPr txBox="1"/>
          <p:nvPr/>
        </p:nvSpPr>
        <p:spPr>
          <a:xfrm>
            <a:off x="188928" y="5348804"/>
            <a:ext cx="5373673" cy="707886"/>
          </a:xfrm>
          <a:prstGeom prst="rect">
            <a:avLst/>
          </a:prstGeom>
          <a:noFill/>
        </p:spPr>
        <p:txBody>
          <a:bodyPr wrap="square" rtlCol="0">
            <a:spAutoFit/>
          </a:bodyPr>
          <a:lstStyle/>
          <a:p>
            <a:r>
              <a:rPr lang="en-US" sz="2000">
                <a:solidFill>
                  <a:srgbClr val="008000"/>
                </a:solidFill>
              </a:rPr>
              <a:t>Z càng nhỏ </a:t>
            </a:r>
            <a:r>
              <a:rPr lang="en-US" sz="2000">
                <a:solidFill>
                  <a:srgbClr val="008000"/>
                </a:solidFill>
                <a:sym typeface="Wingdings" pitchFamily="2" charset="2"/>
              </a:rPr>
              <a:t> </a:t>
            </a:r>
            <a:r>
              <a:rPr lang="en-US" sz="2000">
                <a:solidFill>
                  <a:srgbClr val="FF0000"/>
                </a:solidFill>
                <a:sym typeface="Wingdings" pitchFamily="2" charset="2"/>
              </a:rPr>
              <a:t>hàm tanh có xu hướng quay về linear</a:t>
            </a:r>
            <a:endParaRPr lang="en-US" sz="2000">
              <a:solidFill>
                <a:srgbClr val="FF0000"/>
              </a:solidFill>
            </a:endParaRPr>
          </a:p>
        </p:txBody>
      </p:sp>
      <p:cxnSp>
        <p:nvCxnSpPr>
          <p:cNvPr id="14" name="Elbow Connector 13">
            <a:extLst>
              <a:ext uri="{FF2B5EF4-FFF2-40B4-BE49-F238E27FC236}">
                <a16:creationId xmlns:a16="http://schemas.microsoft.com/office/drawing/2014/main" id="{78131D22-1A70-1548-8E70-CD39B7262C63}"/>
              </a:ext>
            </a:extLst>
          </p:cNvPr>
          <p:cNvCxnSpPr>
            <a:cxnSpLocks/>
            <a:stCxn id="5" idx="2"/>
            <a:endCxn id="12" idx="3"/>
          </p:cNvCxnSpPr>
          <p:nvPr/>
        </p:nvCxnSpPr>
        <p:spPr>
          <a:xfrm rot="5400000">
            <a:off x="7135238" y="3835264"/>
            <a:ext cx="294847" cy="3440119"/>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11CD6CAB-E634-5549-AE97-20FCC0F1B9F4}"/>
              </a:ext>
            </a:extLst>
          </p:cNvPr>
          <p:cNvSpPr txBox="1"/>
          <p:nvPr/>
        </p:nvSpPr>
        <p:spPr>
          <a:xfrm>
            <a:off x="457200" y="1509196"/>
            <a:ext cx="825867" cy="369332"/>
          </a:xfrm>
          <a:prstGeom prst="rect">
            <a:avLst/>
          </a:prstGeom>
          <a:noFill/>
        </p:spPr>
        <p:txBody>
          <a:bodyPr wrap="none" rtlCol="0">
            <a:spAutoFit/>
          </a:bodyPr>
          <a:lstStyle/>
          <a:p>
            <a:r>
              <a:rPr lang="en-US">
                <a:solidFill>
                  <a:srgbClr val="000099"/>
                </a:solidFill>
              </a:rPr>
              <a:t>Linear</a:t>
            </a:r>
          </a:p>
        </p:txBody>
      </p:sp>
      <p:cxnSp>
        <p:nvCxnSpPr>
          <p:cNvPr id="18" name="Straight Arrow Connector 17">
            <a:extLst>
              <a:ext uri="{FF2B5EF4-FFF2-40B4-BE49-F238E27FC236}">
                <a16:creationId xmlns:a16="http://schemas.microsoft.com/office/drawing/2014/main" id="{EBEB0EE6-93D9-CD40-9E3E-8E523A8DAB6B}"/>
              </a:ext>
            </a:extLst>
          </p:cNvPr>
          <p:cNvCxnSpPr>
            <a:stCxn id="16" idx="3"/>
          </p:cNvCxnSpPr>
          <p:nvPr/>
        </p:nvCxnSpPr>
        <p:spPr>
          <a:xfrm>
            <a:off x="1283067" y="1693862"/>
            <a:ext cx="1155333" cy="1435914"/>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9184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A75820-00F6-5E41-882C-CFC99A3EEB24}"/>
              </a:ext>
            </a:extLst>
          </p:cNvPr>
          <p:cNvSpPr>
            <a:spLocks noGrp="1"/>
          </p:cNvSpPr>
          <p:nvPr>
            <p:ph type="title"/>
          </p:nvPr>
        </p:nvSpPr>
        <p:spPr/>
        <p:txBody>
          <a:bodyPr/>
          <a:lstStyle/>
          <a:p>
            <a:r>
              <a:rPr lang="en-US"/>
              <a:t>Dropout regularzation</a:t>
            </a:r>
          </a:p>
        </p:txBody>
      </p:sp>
      <p:sp>
        <p:nvSpPr>
          <p:cNvPr id="6" name="Content Placeholder 5">
            <a:extLst>
              <a:ext uri="{FF2B5EF4-FFF2-40B4-BE49-F238E27FC236}">
                <a16:creationId xmlns:a16="http://schemas.microsoft.com/office/drawing/2014/main" id="{1F3FE9C2-FF9A-F445-A7C3-9A005A53A83E}"/>
              </a:ext>
            </a:extLst>
          </p:cNvPr>
          <p:cNvSpPr>
            <a:spLocks noGrp="1"/>
          </p:cNvSpPr>
          <p:nvPr>
            <p:ph idx="1"/>
          </p:nvPr>
        </p:nvSpPr>
        <p:spPr/>
        <p:txBody>
          <a:bodyPr/>
          <a:lstStyle/>
          <a:p>
            <a:r>
              <a:rPr lang="en-US"/>
              <a:t>Bên cạnh L2 regularzation, dropout là một kỹ thuật regularzation khác nhằm hạn chế overfiting. </a:t>
            </a:r>
          </a:p>
          <a:p>
            <a:r>
              <a:rPr lang="en-US"/>
              <a:t>Dropout là kỹ thuật </a:t>
            </a:r>
            <a:r>
              <a:rPr lang="en-US">
                <a:solidFill>
                  <a:srgbClr val="FF0000"/>
                </a:solidFill>
              </a:rPr>
              <a:t>bỏ đi một số unit</a:t>
            </a:r>
            <a:r>
              <a:rPr lang="en-US"/>
              <a:t> trong mỗi lớp nhằm </a:t>
            </a:r>
            <a:r>
              <a:rPr lang="en-US">
                <a:solidFill>
                  <a:srgbClr val="FF0000"/>
                </a:solidFill>
              </a:rPr>
              <a:t>đơn giản hoá mạng neural</a:t>
            </a:r>
            <a:r>
              <a:rPr lang="en-US"/>
              <a:t>:</a:t>
            </a:r>
          </a:p>
          <a:p>
            <a:pPr lvl="1"/>
            <a:r>
              <a:rPr lang="en-US"/>
              <a:t>Bỏ đi một số units =&gt; giảm W</a:t>
            </a:r>
            <a:r>
              <a:rPr lang="en-US" baseline="30000"/>
              <a:t>[l]</a:t>
            </a:r>
            <a:r>
              <a:rPr lang="en-US"/>
              <a:t>. </a:t>
            </a:r>
          </a:p>
          <a:p>
            <a:r>
              <a:rPr lang="en-US"/>
              <a:t>Kỹ thuật này do </a:t>
            </a:r>
            <a:r>
              <a:rPr lang="en-US">
                <a:solidFill>
                  <a:srgbClr val="FF0000"/>
                </a:solidFill>
              </a:rPr>
              <a:t>Google</a:t>
            </a:r>
            <a:r>
              <a:rPr lang="en-US"/>
              <a:t> phát triển và đã được </a:t>
            </a:r>
            <a:r>
              <a:rPr lang="en-US">
                <a:solidFill>
                  <a:srgbClr val="FF0000"/>
                </a:solidFill>
              </a:rPr>
              <a:t>cấp bằng sáng chế</a:t>
            </a:r>
            <a:r>
              <a:rPr lang="en-US"/>
              <a:t>.</a:t>
            </a:r>
          </a:p>
        </p:txBody>
      </p:sp>
      <p:sp>
        <p:nvSpPr>
          <p:cNvPr id="7" name="TextBox 6">
            <a:extLst>
              <a:ext uri="{FF2B5EF4-FFF2-40B4-BE49-F238E27FC236}">
                <a16:creationId xmlns:a16="http://schemas.microsoft.com/office/drawing/2014/main" id="{BDF6C9F6-4533-014F-B158-9973DFE53709}"/>
              </a:ext>
            </a:extLst>
          </p:cNvPr>
          <p:cNvSpPr txBox="1"/>
          <p:nvPr/>
        </p:nvSpPr>
        <p:spPr>
          <a:xfrm>
            <a:off x="762000" y="5731432"/>
            <a:ext cx="4827027" cy="369332"/>
          </a:xfrm>
          <a:prstGeom prst="rect">
            <a:avLst/>
          </a:prstGeom>
          <a:noFill/>
        </p:spPr>
        <p:txBody>
          <a:bodyPr wrap="none" rtlCol="0">
            <a:spAutoFit/>
          </a:bodyPr>
          <a:lstStyle/>
          <a:p>
            <a:r>
              <a:rPr lang="en-US">
                <a:hlinkClick r:id="rId2"/>
              </a:rPr>
              <a:t>https://jmlr.org/papers/v15/srivastava14a.html</a:t>
            </a:r>
            <a:endParaRPr lang="en-US"/>
          </a:p>
        </p:txBody>
      </p:sp>
    </p:spTree>
    <p:extLst>
      <p:ext uri="{BB962C8B-B14F-4D97-AF65-F5344CB8AC3E}">
        <p14:creationId xmlns:p14="http://schemas.microsoft.com/office/powerpoint/2010/main" val="71251110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CAD9-5874-1842-A777-C8E33D9D8DBD}"/>
              </a:ext>
            </a:extLst>
          </p:cNvPr>
          <p:cNvSpPr>
            <a:spLocks noGrp="1"/>
          </p:cNvSpPr>
          <p:nvPr>
            <p:ph type="title"/>
          </p:nvPr>
        </p:nvSpPr>
        <p:spPr>
          <a:xfrm>
            <a:off x="609600" y="3962400"/>
            <a:ext cx="10972800" cy="1143000"/>
          </a:xfrm>
        </p:spPr>
        <p:txBody>
          <a:bodyPr/>
          <a:lstStyle/>
          <a:p>
            <a:pPr algn="l"/>
            <a:r>
              <a:rPr lang="en-US"/>
              <a:t>PHÂN CHIA DỮ LIỆU HUẤN LUYỆN </a:t>
            </a:r>
          </a:p>
        </p:txBody>
      </p:sp>
    </p:spTree>
    <p:extLst>
      <p:ext uri="{BB962C8B-B14F-4D97-AF65-F5344CB8AC3E}">
        <p14:creationId xmlns:p14="http://schemas.microsoft.com/office/powerpoint/2010/main" val="40834403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3E49-2996-6C42-974B-54C2483FBE75}"/>
              </a:ext>
            </a:extLst>
          </p:cNvPr>
          <p:cNvSpPr>
            <a:spLocks noGrp="1"/>
          </p:cNvSpPr>
          <p:nvPr>
            <p:ph type="title"/>
          </p:nvPr>
        </p:nvSpPr>
        <p:spPr/>
        <p:txBody>
          <a:bodyPr/>
          <a:lstStyle/>
          <a:p>
            <a:r>
              <a:rPr lang="en-US"/>
              <a:t>Minh hoạ</a:t>
            </a:r>
          </a:p>
        </p:txBody>
      </p:sp>
      <p:grpSp>
        <p:nvGrpSpPr>
          <p:cNvPr id="4" name="Group 3">
            <a:extLst>
              <a:ext uri="{FF2B5EF4-FFF2-40B4-BE49-F238E27FC236}">
                <a16:creationId xmlns:a16="http://schemas.microsoft.com/office/drawing/2014/main" id="{BED4E0A7-540F-F445-941B-15696988C38C}"/>
              </a:ext>
            </a:extLst>
          </p:cNvPr>
          <p:cNvGrpSpPr/>
          <p:nvPr/>
        </p:nvGrpSpPr>
        <p:grpSpPr>
          <a:xfrm>
            <a:off x="457200" y="2275287"/>
            <a:ext cx="4041030" cy="2597942"/>
            <a:chOff x="232268" y="1001512"/>
            <a:chExt cx="4246425" cy="218152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D8DBD3-E7BC-B14D-AC2E-2CFDE7F27ED4}"/>
                    </a:ext>
                  </a:extLst>
                </p:cNvPr>
                <p:cNvSpPr txBox="1"/>
                <p:nvPr/>
              </p:nvSpPr>
              <p:spPr>
                <a:xfrm>
                  <a:off x="232268" y="1001512"/>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32268" y="1001512"/>
                  <a:ext cx="548640" cy="64008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26F3A7-3601-E146-886E-D7126524D2E5}"/>
                    </a:ext>
                  </a:extLst>
                </p:cNvPr>
                <p:cNvSpPr txBox="1"/>
                <p:nvPr/>
              </p:nvSpPr>
              <p:spPr>
                <a:xfrm>
                  <a:off x="232268" y="1515329"/>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232268" y="1515329"/>
                  <a:ext cx="548640" cy="640080"/>
                </a:xfrm>
                <a:prstGeom prst="rect">
                  <a:avLst/>
                </a:prstGeom>
                <a:blipFill rotWithShape="0">
                  <a:blip r:embed="rId3"/>
                  <a:stretch>
                    <a:fillRect/>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F9686D06-A328-8244-A1FA-3C9674FA4834}"/>
                </a:ext>
              </a:extLst>
            </p:cNvPr>
            <p:cNvSpPr/>
            <p:nvPr/>
          </p:nvSpPr>
          <p:spPr>
            <a:xfrm>
              <a:off x="2847055"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Oval 7">
              <a:extLst>
                <a:ext uri="{FF2B5EF4-FFF2-40B4-BE49-F238E27FC236}">
                  <a16:creationId xmlns:a16="http://schemas.microsoft.com/office/drawing/2014/main" id="{94C38A90-9D5A-5849-98AA-69FD1F58AB88}"/>
                </a:ext>
              </a:extLst>
            </p:cNvPr>
            <p:cNvSpPr/>
            <p:nvPr/>
          </p:nvSpPr>
          <p:spPr>
            <a:xfrm>
              <a:off x="2847055"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77C11299-45F8-E84E-BCE6-64C8B4B97530}"/>
                </a:ext>
              </a:extLst>
            </p:cNvPr>
            <p:cNvSpPr/>
            <p:nvPr/>
          </p:nvSpPr>
          <p:spPr>
            <a:xfrm>
              <a:off x="2847055"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ADD072AA-44B4-0647-A963-AB4A18F5830B}"/>
                </a:ext>
              </a:extLst>
            </p:cNvPr>
            <p:cNvSpPr/>
            <p:nvPr/>
          </p:nvSpPr>
          <p:spPr>
            <a:xfrm>
              <a:off x="1427206"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144698C3-B50F-2140-B343-143738E8CC50}"/>
                </a:ext>
              </a:extLst>
            </p:cNvPr>
            <p:cNvSpPr/>
            <p:nvPr/>
          </p:nvSpPr>
          <p:spPr>
            <a:xfrm>
              <a:off x="1427206"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D72E6B7B-BEC6-8848-96F3-B5114EFE0A2B}"/>
                </a:ext>
              </a:extLst>
            </p:cNvPr>
            <p:cNvSpPr/>
            <p:nvPr/>
          </p:nvSpPr>
          <p:spPr>
            <a:xfrm>
              <a:off x="1424533"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Oval 12">
              <a:extLst>
                <a:ext uri="{FF2B5EF4-FFF2-40B4-BE49-F238E27FC236}">
                  <a16:creationId xmlns:a16="http://schemas.microsoft.com/office/drawing/2014/main" id="{C0434D27-BF3B-754C-A175-BAE4BD5D0112}"/>
                </a:ext>
              </a:extLst>
            </p:cNvPr>
            <p:cNvSpPr/>
            <p:nvPr/>
          </p:nvSpPr>
          <p:spPr>
            <a:xfrm>
              <a:off x="3530033" y="1945340"/>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C68926-DA72-4A41-87FE-60119F119CBE}"/>
                    </a:ext>
                  </a:extLst>
                </p:cNvPr>
                <p:cNvSpPr txBox="1"/>
                <p:nvPr/>
              </p:nvSpPr>
              <p:spPr>
                <a:xfrm>
                  <a:off x="4178806" y="1873588"/>
                  <a:ext cx="299887" cy="354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178806" y="1873588"/>
                  <a:ext cx="299887" cy="354131"/>
                </a:xfrm>
                <a:prstGeom prst="rect">
                  <a:avLst/>
                </a:prstGeom>
                <a:blipFill rotWithShape="0">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4DBF0941-FBAD-2A49-9A9E-9F5E7014A52F}"/>
                </a:ext>
              </a:extLst>
            </p:cNvPr>
            <p:cNvSpPr/>
            <p:nvPr/>
          </p:nvSpPr>
          <p:spPr>
            <a:xfrm>
              <a:off x="2139198"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0E5E8620-4454-C24D-90CE-F49629A40CC7}"/>
                </a:ext>
              </a:extLst>
            </p:cNvPr>
            <p:cNvSpPr/>
            <p:nvPr/>
          </p:nvSpPr>
          <p:spPr>
            <a:xfrm>
              <a:off x="2137130"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876B6E3-1962-7045-B1CF-EC4AE21B2222}"/>
                </a:ext>
              </a:extLst>
            </p:cNvPr>
            <p:cNvSpPr/>
            <p:nvPr/>
          </p:nvSpPr>
          <p:spPr>
            <a:xfrm>
              <a:off x="2139198"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8" name="Straight Arrow Connector 17">
              <a:extLst>
                <a:ext uri="{FF2B5EF4-FFF2-40B4-BE49-F238E27FC236}">
                  <a16:creationId xmlns:a16="http://schemas.microsoft.com/office/drawing/2014/main" id="{28E9A0EF-540B-5545-91FB-84226B4C0139}"/>
                </a:ext>
              </a:extLst>
            </p:cNvPr>
            <p:cNvCxnSpPr>
              <a:stCxn id="13" idx="6"/>
              <a:endCxn id="14" idx="1"/>
            </p:cNvCxnSpPr>
            <p:nvPr/>
          </p:nvCxnSpPr>
          <p:spPr>
            <a:xfrm>
              <a:off x="3750509" y="2044967"/>
              <a:ext cx="428297" cy="568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F79716A-715D-B94B-A764-FB62E909B5F1}"/>
                </a:ext>
              </a:extLst>
            </p:cNvPr>
            <p:cNvSpPr/>
            <p:nvPr/>
          </p:nvSpPr>
          <p:spPr>
            <a:xfrm>
              <a:off x="2847055"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Oval 19">
              <a:extLst>
                <a:ext uri="{FF2B5EF4-FFF2-40B4-BE49-F238E27FC236}">
                  <a16:creationId xmlns:a16="http://schemas.microsoft.com/office/drawing/2014/main" id="{A5BAFDD4-FDD1-B64F-B033-D75D9DF8BB70}"/>
                </a:ext>
              </a:extLst>
            </p:cNvPr>
            <p:cNvSpPr/>
            <p:nvPr/>
          </p:nvSpPr>
          <p:spPr>
            <a:xfrm>
              <a:off x="1459494"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Oval 20">
              <a:extLst>
                <a:ext uri="{FF2B5EF4-FFF2-40B4-BE49-F238E27FC236}">
                  <a16:creationId xmlns:a16="http://schemas.microsoft.com/office/drawing/2014/main" id="{1709F650-3613-0C47-8E23-3894331D3C9E}"/>
                </a:ext>
              </a:extLst>
            </p:cNvPr>
            <p:cNvSpPr/>
            <p:nvPr/>
          </p:nvSpPr>
          <p:spPr>
            <a:xfrm>
              <a:off x="2139198"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5ADA74-3447-FC4A-B960-EEF48D19CF4F}"/>
                    </a:ext>
                  </a:extLst>
                </p:cNvPr>
                <p:cNvSpPr txBox="1"/>
                <p:nvPr/>
              </p:nvSpPr>
              <p:spPr>
                <a:xfrm>
                  <a:off x="232268" y="2542961"/>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4</m:t>
                            </m:r>
                          </m:sub>
                        </m:sSub>
                      </m:oMath>
                    </m:oMathPara>
                  </a14:m>
                  <a:endParaRPr lang="en-US" sz="2000" dirty="0"/>
                </a:p>
              </p:txBody>
            </p:sp>
          </mc:Choice>
          <mc:Fallback xmlns="">
            <p:sp>
              <p:nvSpPr>
                <p:cNvPr id="219" name="TextBox 218"/>
                <p:cNvSpPr txBox="1">
                  <a:spLocks noRot="1" noChangeAspect="1" noMove="1" noResize="1" noEditPoints="1" noAdjustHandles="1" noChangeArrowheads="1" noChangeShapeType="1" noTextEdit="1"/>
                </p:cNvSpPr>
                <p:nvPr/>
              </p:nvSpPr>
              <p:spPr>
                <a:xfrm>
                  <a:off x="232268" y="2542961"/>
                  <a:ext cx="548640" cy="64008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EA9283C-0705-424D-A583-93F437C72B59}"/>
                    </a:ext>
                  </a:extLst>
                </p:cNvPr>
                <p:cNvSpPr txBox="1"/>
                <p:nvPr/>
              </p:nvSpPr>
              <p:spPr>
                <a:xfrm>
                  <a:off x="232268" y="2029145"/>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223" name="TextBox 222"/>
                <p:cNvSpPr txBox="1">
                  <a:spLocks noRot="1" noChangeAspect="1" noMove="1" noResize="1" noEditPoints="1" noAdjustHandles="1" noChangeArrowheads="1" noChangeShapeType="1" noTextEdit="1"/>
                </p:cNvSpPr>
                <p:nvPr/>
              </p:nvSpPr>
              <p:spPr>
                <a:xfrm>
                  <a:off x="232268" y="2029145"/>
                  <a:ext cx="548640" cy="640080"/>
                </a:xfrm>
                <a:prstGeom prst="rect">
                  <a:avLst/>
                </a:prstGeom>
                <a:blipFill rotWithShape="0">
                  <a:blip r:embed="rId6"/>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B9F3AAC-2DBB-E542-9B39-222849425321}"/>
                </a:ext>
              </a:extLst>
            </p:cNvPr>
            <p:cNvCxnSpPr>
              <a:stCxn id="19" idx="6"/>
              <a:endCxn id="13" idx="2"/>
            </p:cNvCxnSpPr>
            <p:nvPr/>
          </p:nvCxnSpPr>
          <p:spPr>
            <a:xfrm flipV="1">
              <a:off x="3067531" y="2044967"/>
              <a:ext cx="462502" cy="8192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1CC5414-4E98-7A48-B4F3-D9B7864A3B63}"/>
                </a:ext>
              </a:extLst>
            </p:cNvPr>
            <p:cNvCxnSpPr>
              <a:stCxn id="9" idx="6"/>
              <a:endCxn id="13" idx="2"/>
            </p:cNvCxnSpPr>
            <p:nvPr/>
          </p:nvCxnSpPr>
          <p:spPr>
            <a:xfrm flipV="1">
              <a:off x="3067531" y="2044967"/>
              <a:ext cx="462502" cy="32627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4602565-BAC7-7946-B45F-21FE1C60CF9B}"/>
                </a:ext>
              </a:extLst>
            </p:cNvPr>
            <p:cNvCxnSpPr>
              <a:stCxn id="8" idx="6"/>
              <a:endCxn id="13" idx="2"/>
            </p:cNvCxnSpPr>
            <p:nvPr/>
          </p:nvCxnSpPr>
          <p:spPr>
            <a:xfrm>
              <a:off x="3067531" y="1835761"/>
              <a:ext cx="462502" cy="20920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75FE63-8338-ED46-9384-F04946C64FE1}"/>
                </a:ext>
              </a:extLst>
            </p:cNvPr>
            <p:cNvCxnSpPr>
              <a:stCxn id="7" idx="6"/>
              <a:endCxn id="13" idx="2"/>
            </p:cNvCxnSpPr>
            <p:nvPr/>
          </p:nvCxnSpPr>
          <p:spPr>
            <a:xfrm>
              <a:off x="3067531" y="1321553"/>
              <a:ext cx="462502" cy="7234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B77E03-0FF1-0F42-A51C-17A7D534AD48}"/>
                </a:ext>
              </a:extLst>
            </p:cNvPr>
            <p:cNvCxnSpPr>
              <a:stCxn id="21" idx="6"/>
              <a:endCxn id="19" idx="2"/>
            </p:cNvCxnSpPr>
            <p:nvPr/>
          </p:nvCxnSpPr>
          <p:spPr>
            <a:xfrm>
              <a:off x="2359674" y="2864176"/>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7E2327-FC28-5F4A-9AED-3F9645B88EF4}"/>
                </a:ext>
              </a:extLst>
            </p:cNvPr>
            <p:cNvCxnSpPr>
              <a:stCxn id="16" idx="6"/>
              <a:endCxn id="19" idx="2"/>
            </p:cNvCxnSpPr>
            <p:nvPr/>
          </p:nvCxnSpPr>
          <p:spPr>
            <a:xfrm>
              <a:off x="2357606" y="2371245"/>
              <a:ext cx="489449"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D3F4124-0E7D-ED4C-90AB-E60026CE3AD6}"/>
                </a:ext>
              </a:extLst>
            </p:cNvPr>
            <p:cNvCxnSpPr>
              <a:stCxn id="15" idx="6"/>
              <a:endCxn id="19" idx="2"/>
            </p:cNvCxnSpPr>
            <p:nvPr/>
          </p:nvCxnSpPr>
          <p:spPr>
            <a:xfrm>
              <a:off x="2359674" y="1835761"/>
              <a:ext cx="487381"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1B0F02-7611-364A-BD3A-484AE34A913A}"/>
                </a:ext>
              </a:extLst>
            </p:cNvPr>
            <p:cNvCxnSpPr>
              <a:stCxn id="17" idx="6"/>
              <a:endCxn id="19" idx="2"/>
            </p:cNvCxnSpPr>
            <p:nvPr/>
          </p:nvCxnSpPr>
          <p:spPr>
            <a:xfrm>
              <a:off x="2359674" y="1321553"/>
              <a:ext cx="487381"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3A6BF3-B38F-9C4E-890B-3471467051BC}"/>
                </a:ext>
              </a:extLst>
            </p:cNvPr>
            <p:cNvCxnSpPr>
              <a:stCxn id="17" idx="6"/>
              <a:endCxn id="9" idx="2"/>
            </p:cNvCxnSpPr>
            <p:nvPr/>
          </p:nvCxnSpPr>
          <p:spPr>
            <a:xfrm>
              <a:off x="2359674" y="1321553"/>
              <a:ext cx="487381"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3A6350B-775B-2A4D-9CFE-42FB128AAA74}"/>
                </a:ext>
              </a:extLst>
            </p:cNvPr>
            <p:cNvCxnSpPr>
              <a:stCxn id="15" idx="6"/>
              <a:endCxn id="9" idx="2"/>
            </p:cNvCxnSpPr>
            <p:nvPr/>
          </p:nvCxnSpPr>
          <p:spPr>
            <a:xfrm>
              <a:off x="2359674" y="1835761"/>
              <a:ext cx="487381"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EB8120-7304-654E-A90C-23D7A2B00218}"/>
                </a:ext>
              </a:extLst>
            </p:cNvPr>
            <p:cNvCxnSpPr>
              <a:stCxn id="16" idx="6"/>
              <a:endCxn id="9" idx="2"/>
            </p:cNvCxnSpPr>
            <p:nvPr/>
          </p:nvCxnSpPr>
          <p:spPr>
            <a:xfrm>
              <a:off x="2357606" y="2371245"/>
              <a:ext cx="48944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89BA623-9F2F-AF4E-B0CB-A53464F1242A}"/>
                </a:ext>
              </a:extLst>
            </p:cNvPr>
            <p:cNvCxnSpPr>
              <a:stCxn id="21" idx="6"/>
              <a:endCxn id="9" idx="2"/>
            </p:cNvCxnSpPr>
            <p:nvPr/>
          </p:nvCxnSpPr>
          <p:spPr>
            <a:xfrm flipV="1">
              <a:off x="2359674" y="2371245"/>
              <a:ext cx="487381"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16F41A6-0B4A-3B4F-8731-87DBAB0103C3}"/>
                </a:ext>
              </a:extLst>
            </p:cNvPr>
            <p:cNvCxnSpPr>
              <a:stCxn id="21" idx="6"/>
              <a:endCxn id="8" idx="2"/>
            </p:cNvCxnSpPr>
            <p:nvPr/>
          </p:nvCxnSpPr>
          <p:spPr>
            <a:xfrm flipV="1">
              <a:off x="2359674" y="1835761"/>
              <a:ext cx="487381"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223AF9-E1B1-0048-A8DC-16DD011B8361}"/>
                </a:ext>
              </a:extLst>
            </p:cNvPr>
            <p:cNvCxnSpPr>
              <a:stCxn id="21" idx="6"/>
              <a:endCxn id="7" idx="2"/>
            </p:cNvCxnSpPr>
            <p:nvPr/>
          </p:nvCxnSpPr>
          <p:spPr>
            <a:xfrm flipV="1">
              <a:off x="2359674" y="1321553"/>
              <a:ext cx="487381"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AEF3814-C8D7-4C46-BC2D-9F745BB73DD5}"/>
                </a:ext>
              </a:extLst>
            </p:cNvPr>
            <p:cNvCxnSpPr>
              <a:stCxn id="16" idx="6"/>
              <a:endCxn id="8" idx="2"/>
            </p:cNvCxnSpPr>
            <p:nvPr/>
          </p:nvCxnSpPr>
          <p:spPr>
            <a:xfrm flipV="1">
              <a:off x="2357606" y="1835761"/>
              <a:ext cx="489449"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4019E1-A584-7244-86BB-8E597DA87C72}"/>
                </a:ext>
              </a:extLst>
            </p:cNvPr>
            <p:cNvCxnSpPr>
              <a:stCxn id="15" idx="6"/>
              <a:endCxn id="7" idx="2"/>
            </p:cNvCxnSpPr>
            <p:nvPr/>
          </p:nvCxnSpPr>
          <p:spPr>
            <a:xfrm flipV="1">
              <a:off x="2359674" y="1321553"/>
              <a:ext cx="487381"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A799D65-C89B-3A43-A0AD-4BF37AB16ED9}"/>
                </a:ext>
              </a:extLst>
            </p:cNvPr>
            <p:cNvCxnSpPr>
              <a:stCxn id="15" idx="6"/>
              <a:endCxn id="8" idx="2"/>
            </p:cNvCxnSpPr>
            <p:nvPr/>
          </p:nvCxnSpPr>
          <p:spPr>
            <a:xfrm>
              <a:off x="2359674" y="1835761"/>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93F67D0-5DEB-EE41-9552-ED16557C9E66}"/>
                </a:ext>
              </a:extLst>
            </p:cNvPr>
            <p:cNvCxnSpPr>
              <a:stCxn id="16" idx="6"/>
              <a:endCxn id="7" idx="2"/>
            </p:cNvCxnSpPr>
            <p:nvPr/>
          </p:nvCxnSpPr>
          <p:spPr>
            <a:xfrm flipV="1">
              <a:off x="2357606" y="1321553"/>
              <a:ext cx="489449"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594BB6D-D997-754F-B604-1E0BB854CC89}"/>
                </a:ext>
              </a:extLst>
            </p:cNvPr>
            <p:cNvCxnSpPr>
              <a:stCxn id="17" idx="6"/>
              <a:endCxn id="8" idx="2"/>
            </p:cNvCxnSpPr>
            <p:nvPr/>
          </p:nvCxnSpPr>
          <p:spPr>
            <a:xfrm>
              <a:off x="2359674" y="1321553"/>
              <a:ext cx="487381"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02F1A8A-2BC7-8942-A9A5-A0E14AC23529}"/>
                </a:ext>
              </a:extLst>
            </p:cNvPr>
            <p:cNvCxnSpPr>
              <a:stCxn id="17" idx="6"/>
              <a:endCxn id="7" idx="2"/>
            </p:cNvCxnSpPr>
            <p:nvPr/>
          </p:nvCxnSpPr>
          <p:spPr>
            <a:xfrm>
              <a:off x="2359674" y="1321553"/>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9A9EEC-84D0-E543-8CAF-1DABA247110C}"/>
                </a:ext>
              </a:extLst>
            </p:cNvPr>
            <p:cNvCxnSpPr>
              <a:stCxn id="12" idx="6"/>
              <a:endCxn id="15" idx="2"/>
            </p:cNvCxnSpPr>
            <p:nvPr/>
          </p:nvCxnSpPr>
          <p:spPr>
            <a:xfrm>
              <a:off x="1645009" y="1321553"/>
              <a:ext cx="494189"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29B7AD8-1885-494B-9277-631DC0F7265B}"/>
                </a:ext>
              </a:extLst>
            </p:cNvPr>
            <p:cNvCxnSpPr>
              <a:stCxn id="10" idx="6"/>
              <a:endCxn id="15" idx="2"/>
            </p:cNvCxnSpPr>
            <p:nvPr/>
          </p:nvCxnSpPr>
          <p:spPr>
            <a:xfrm>
              <a:off x="1647682" y="1835761"/>
              <a:ext cx="491516"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D70B3A-5F4E-6344-91C9-C502A47CBF52}"/>
                </a:ext>
              </a:extLst>
            </p:cNvPr>
            <p:cNvCxnSpPr>
              <a:stCxn id="10" idx="6"/>
              <a:endCxn id="17" idx="2"/>
            </p:cNvCxnSpPr>
            <p:nvPr/>
          </p:nvCxnSpPr>
          <p:spPr>
            <a:xfrm flipV="1">
              <a:off x="1647682" y="1321553"/>
              <a:ext cx="491516"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AFA1BA9-05AD-EC4B-8AD8-CAEC7234B63A}"/>
                </a:ext>
              </a:extLst>
            </p:cNvPr>
            <p:cNvCxnSpPr>
              <a:stCxn id="12" idx="6"/>
              <a:endCxn id="16" idx="2"/>
            </p:cNvCxnSpPr>
            <p:nvPr/>
          </p:nvCxnSpPr>
          <p:spPr>
            <a:xfrm>
              <a:off x="1645009" y="1321553"/>
              <a:ext cx="492121"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B1AD601-155F-AD41-B156-9C1B8C8A829D}"/>
                </a:ext>
              </a:extLst>
            </p:cNvPr>
            <p:cNvCxnSpPr>
              <a:stCxn id="10" idx="6"/>
              <a:endCxn id="21" idx="2"/>
            </p:cNvCxnSpPr>
            <p:nvPr/>
          </p:nvCxnSpPr>
          <p:spPr>
            <a:xfrm>
              <a:off x="1647682" y="1835761"/>
              <a:ext cx="491516"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FF78F33-2F84-2D4D-BDB3-E6BF30A17F2E}"/>
                </a:ext>
              </a:extLst>
            </p:cNvPr>
            <p:cNvCxnSpPr>
              <a:stCxn id="20" idx="6"/>
              <a:endCxn id="21" idx="2"/>
            </p:cNvCxnSpPr>
            <p:nvPr/>
          </p:nvCxnSpPr>
          <p:spPr>
            <a:xfrm>
              <a:off x="1679970" y="2864176"/>
              <a:ext cx="459228"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49B5881-B0DC-B149-95E5-242A2575B2B2}"/>
                </a:ext>
              </a:extLst>
            </p:cNvPr>
            <p:cNvCxnSpPr>
              <a:stCxn id="11" idx="6"/>
              <a:endCxn id="21" idx="2"/>
            </p:cNvCxnSpPr>
            <p:nvPr/>
          </p:nvCxnSpPr>
          <p:spPr>
            <a:xfrm>
              <a:off x="1647682" y="2371245"/>
              <a:ext cx="491516"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63EFA22-5DED-E947-AFC9-DD1FE3C8B3F7}"/>
                </a:ext>
              </a:extLst>
            </p:cNvPr>
            <p:cNvCxnSpPr>
              <a:stCxn id="20" idx="6"/>
              <a:endCxn id="16" idx="2"/>
            </p:cNvCxnSpPr>
            <p:nvPr/>
          </p:nvCxnSpPr>
          <p:spPr>
            <a:xfrm flipV="1">
              <a:off x="1679970" y="2371245"/>
              <a:ext cx="457160"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FFF8449-2ECC-1B41-A15C-5C78B38BE725}"/>
                </a:ext>
              </a:extLst>
            </p:cNvPr>
            <p:cNvCxnSpPr>
              <a:stCxn id="20" idx="6"/>
              <a:endCxn id="15" idx="2"/>
            </p:cNvCxnSpPr>
            <p:nvPr/>
          </p:nvCxnSpPr>
          <p:spPr>
            <a:xfrm flipV="1">
              <a:off x="1679970" y="1835761"/>
              <a:ext cx="459228"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58B2E-623A-904B-B11D-B61B60647072}"/>
                </a:ext>
              </a:extLst>
            </p:cNvPr>
            <p:cNvCxnSpPr>
              <a:stCxn id="20" idx="6"/>
              <a:endCxn id="17" idx="2"/>
            </p:cNvCxnSpPr>
            <p:nvPr/>
          </p:nvCxnSpPr>
          <p:spPr>
            <a:xfrm flipV="1">
              <a:off x="1679970" y="1321553"/>
              <a:ext cx="459228"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B42DAD8-6A26-8440-BA3E-5D515445011F}"/>
                </a:ext>
              </a:extLst>
            </p:cNvPr>
            <p:cNvCxnSpPr>
              <a:stCxn id="11" idx="6"/>
              <a:endCxn id="17" idx="2"/>
            </p:cNvCxnSpPr>
            <p:nvPr/>
          </p:nvCxnSpPr>
          <p:spPr>
            <a:xfrm flipV="1">
              <a:off x="1647682" y="1321553"/>
              <a:ext cx="491516"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91EAC4-3975-B946-A523-44D224D33A04}"/>
                </a:ext>
              </a:extLst>
            </p:cNvPr>
            <p:cNvCxnSpPr>
              <a:stCxn id="11" idx="6"/>
              <a:endCxn id="15" idx="2"/>
            </p:cNvCxnSpPr>
            <p:nvPr/>
          </p:nvCxnSpPr>
          <p:spPr>
            <a:xfrm flipV="1">
              <a:off x="1647682" y="1835761"/>
              <a:ext cx="491516"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592C976-A934-B248-82BE-E3E8DB1712C9}"/>
                </a:ext>
              </a:extLst>
            </p:cNvPr>
            <p:cNvCxnSpPr>
              <a:stCxn id="11" idx="6"/>
              <a:endCxn id="16" idx="2"/>
            </p:cNvCxnSpPr>
            <p:nvPr/>
          </p:nvCxnSpPr>
          <p:spPr>
            <a:xfrm>
              <a:off x="1647682" y="2371245"/>
              <a:ext cx="489448"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BB3F4BB-A6D4-B448-81A6-61316345586D}"/>
                </a:ext>
              </a:extLst>
            </p:cNvPr>
            <p:cNvCxnSpPr>
              <a:stCxn id="10" idx="6"/>
              <a:endCxn id="16" idx="2"/>
            </p:cNvCxnSpPr>
            <p:nvPr/>
          </p:nvCxnSpPr>
          <p:spPr>
            <a:xfrm>
              <a:off x="1647682" y="1835761"/>
              <a:ext cx="489448"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94E7726-9DBA-9947-AA3D-A8C30F16EA8F}"/>
                </a:ext>
              </a:extLst>
            </p:cNvPr>
            <p:cNvCxnSpPr>
              <a:stCxn id="12" idx="6"/>
              <a:endCxn id="17" idx="2"/>
            </p:cNvCxnSpPr>
            <p:nvPr/>
          </p:nvCxnSpPr>
          <p:spPr>
            <a:xfrm>
              <a:off x="1645009" y="1321553"/>
              <a:ext cx="49418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3FEE7C-CA5C-7440-A133-7BA7C96A388E}"/>
                </a:ext>
              </a:extLst>
            </p:cNvPr>
            <p:cNvCxnSpPr>
              <a:stCxn id="12" idx="6"/>
              <a:endCxn id="21" idx="2"/>
            </p:cNvCxnSpPr>
            <p:nvPr/>
          </p:nvCxnSpPr>
          <p:spPr>
            <a:xfrm>
              <a:off x="1645009" y="1321553"/>
              <a:ext cx="494189"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BB5A737-4F7D-D440-8376-4FDA41F58904}"/>
                </a:ext>
              </a:extLst>
            </p:cNvPr>
            <p:cNvCxnSpPr>
              <a:stCxn id="22" idx="3"/>
              <a:endCxn id="20" idx="2"/>
            </p:cNvCxnSpPr>
            <p:nvPr/>
          </p:nvCxnSpPr>
          <p:spPr>
            <a:xfrm>
              <a:off x="780908" y="2863001"/>
              <a:ext cx="678586" cy="117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38E4FC-CDCB-6E45-9BB4-4D3237258E6C}"/>
                </a:ext>
              </a:extLst>
            </p:cNvPr>
            <p:cNvCxnSpPr>
              <a:stCxn id="22" idx="3"/>
              <a:endCxn id="11" idx="2"/>
            </p:cNvCxnSpPr>
            <p:nvPr/>
          </p:nvCxnSpPr>
          <p:spPr>
            <a:xfrm flipV="1">
              <a:off x="780908" y="2371245"/>
              <a:ext cx="646298" cy="49175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CDC44A1-3181-0140-AC2F-B21BDED19D6E}"/>
                </a:ext>
              </a:extLst>
            </p:cNvPr>
            <p:cNvCxnSpPr>
              <a:stCxn id="22" idx="3"/>
              <a:endCxn id="10" idx="2"/>
            </p:cNvCxnSpPr>
            <p:nvPr/>
          </p:nvCxnSpPr>
          <p:spPr>
            <a:xfrm flipV="1">
              <a:off x="780908" y="1835761"/>
              <a:ext cx="646298" cy="10272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CFBF5AB-0E9C-C840-BBE6-BFAD6B290225}"/>
                </a:ext>
              </a:extLst>
            </p:cNvPr>
            <p:cNvCxnSpPr>
              <a:stCxn id="22" idx="3"/>
              <a:endCxn id="12" idx="2"/>
            </p:cNvCxnSpPr>
            <p:nvPr/>
          </p:nvCxnSpPr>
          <p:spPr>
            <a:xfrm flipV="1">
              <a:off x="780908" y="1321553"/>
              <a:ext cx="643625" cy="15414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6531FA2-0A79-974B-B8E3-01BFBB9C020E}"/>
                </a:ext>
              </a:extLst>
            </p:cNvPr>
            <p:cNvCxnSpPr>
              <a:stCxn id="23" idx="3"/>
              <a:endCxn id="11" idx="2"/>
            </p:cNvCxnSpPr>
            <p:nvPr/>
          </p:nvCxnSpPr>
          <p:spPr>
            <a:xfrm>
              <a:off x="780908" y="2349185"/>
              <a:ext cx="646298" cy="2206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C815F81-36A0-604C-ADFD-61B720BC12D4}"/>
                </a:ext>
              </a:extLst>
            </p:cNvPr>
            <p:cNvCxnSpPr>
              <a:stCxn id="23" idx="3"/>
              <a:endCxn id="12" idx="2"/>
            </p:cNvCxnSpPr>
            <p:nvPr/>
          </p:nvCxnSpPr>
          <p:spPr>
            <a:xfrm flipV="1">
              <a:off x="780908" y="1321554"/>
              <a:ext cx="643625" cy="10276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B2BAADB-5F6C-1445-B6DF-92000A6FB94C}"/>
                </a:ext>
              </a:extLst>
            </p:cNvPr>
            <p:cNvCxnSpPr>
              <a:stCxn id="23" idx="3"/>
              <a:endCxn id="10" idx="2"/>
            </p:cNvCxnSpPr>
            <p:nvPr/>
          </p:nvCxnSpPr>
          <p:spPr>
            <a:xfrm flipV="1">
              <a:off x="780908" y="1835761"/>
              <a:ext cx="646298" cy="51342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B9FD4E0-CDC4-7449-AC98-CCC76EDC92FD}"/>
                </a:ext>
              </a:extLst>
            </p:cNvPr>
            <p:cNvCxnSpPr>
              <a:stCxn id="23" idx="3"/>
              <a:endCxn id="20" idx="2"/>
            </p:cNvCxnSpPr>
            <p:nvPr/>
          </p:nvCxnSpPr>
          <p:spPr>
            <a:xfrm>
              <a:off x="780908" y="2349185"/>
              <a:ext cx="678587" cy="5149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BA1C2F2-1776-E84F-B277-5DF7F4576EE4}"/>
                </a:ext>
              </a:extLst>
            </p:cNvPr>
            <p:cNvCxnSpPr>
              <a:stCxn id="6" idx="3"/>
              <a:endCxn id="20" idx="2"/>
            </p:cNvCxnSpPr>
            <p:nvPr/>
          </p:nvCxnSpPr>
          <p:spPr>
            <a:xfrm>
              <a:off x="780908" y="1835370"/>
              <a:ext cx="678587" cy="102880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C58D491-37A9-9A46-B3CD-4BF2AFEF3BFE}"/>
                </a:ext>
              </a:extLst>
            </p:cNvPr>
            <p:cNvCxnSpPr>
              <a:stCxn id="6" idx="3"/>
              <a:endCxn id="11" idx="3"/>
            </p:cNvCxnSpPr>
            <p:nvPr/>
          </p:nvCxnSpPr>
          <p:spPr>
            <a:xfrm>
              <a:off x="780908" y="1835370"/>
              <a:ext cx="678586" cy="6063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DE6E5A2-B0D5-B046-A841-FA5C5CBA88F1}"/>
                </a:ext>
              </a:extLst>
            </p:cNvPr>
            <p:cNvCxnSpPr>
              <a:stCxn id="6" idx="3"/>
              <a:endCxn id="10" idx="2"/>
            </p:cNvCxnSpPr>
            <p:nvPr/>
          </p:nvCxnSpPr>
          <p:spPr>
            <a:xfrm>
              <a:off x="780908" y="1835370"/>
              <a:ext cx="646298" cy="3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7F6843-B536-A24D-B5F5-2485BA06F72C}"/>
                </a:ext>
              </a:extLst>
            </p:cNvPr>
            <p:cNvCxnSpPr>
              <a:stCxn id="6" idx="3"/>
              <a:endCxn id="12" idx="2"/>
            </p:cNvCxnSpPr>
            <p:nvPr/>
          </p:nvCxnSpPr>
          <p:spPr>
            <a:xfrm flipV="1">
              <a:off x="780908" y="1321554"/>
              <a:ext cx="643625" cy="51381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5DEF901-268D-5C4F-B47B-6E4E49626B33}"/>
                </a:ext>
              </a:extLst>
            </p:cNvPr>
            <p:cNvCxnSpPr>
              <a:stCxn id="5" idx="3"/>
              <a:endCxn id="12" idx="2"/>
            </p:cNvCxnSpPr>
            <p:nvPr/>
          </p:nvCxnSpPr>
          <p:spPr>
            <a:xfrm>
              <a:off x="780908" y="1321552"/>
              <a:ext cx="64362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28A4109-B6D6-644C-A5F9-D8A8447D367E}"/>
                </a:ext>
              </a:extLst>
            </p:cNvPr>
            <p:cNvCxnSpPr>
              <a:stCxn id="5" idx="3"/>
              <a:endCxn id="10" idx="2"/>
            </p:cNvCxnSpPr>
            <p:nvPr/>
          </p:nvCxnSpPr>
          <p:spPr>
            <a:xfrm>
              <a:off x="780908" y="1321552"/>
              <a:ext cx="646298" cy="5142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54BC75-26E3-8340-B44F-2C32D45BE9AF}"/>
                </a:ext>
              </a:extLst>
            </p:cNvPr>
            <p:cNvCxnSpPr>
              <a:stCxn id="5" idx="3"/>
              <a:endCxn id="11" idx="2"/>
            </p:cNvCxnSpPr>
            <p:nvPr/>
          </p:nvCxnSpPr>
          <p:spPr>
            <a:xfrm>
              <a:off x="780908" y="1321552"/>
              <a:ext cx="646298" cy="104969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012357C-CAC5-1C47-A13A-2E5E6974BAE4}"/>
                </a:ext>
              </a:extLst>
            </p:cNvPr>
            <p:cNvCxnSpPr>
              <a:stCxn id="5" idx="3"/>
              <a:endCxn id="20" idx="2"/>
            </p:cNvCxnSpPr>
            <p:nvPr/>
          </p:nvCxnSpPr>
          <p:spPr>
            <a:xfrm>
              <a:off x="780908" y="1321552"/>
              <a:ext cx="678587" cy="154262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8A90044-88B0-3C4A-8302-AFBBA96FE125}"/>
              </a:ext>
            </a:extLst>
          </p:cNvPr>
          <p:cNvGrpSpPr/>
          <p:nvPr/>
        </p:nvGrpSpPr>
        <p:grpSpPr>
          <a:xfrm>
            <a:off x="7315200" y="2450917"/>
            <a:ext cx="4572000" cy="2216812"/>
            <a:chOff x="232268" y="1001512"/>
            <a:chExt cx="4246425" cy="2181529"/>
          </a:xfrm>
        </p:grpSpPr>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00C36E8-A6EA-F849-BD48-BE2D37C78C1E}"/>
                    </a:ext>
                  </a:extLst>
                </p:cNvPr>
                <p:cNvSpPr txBox="1"/>
                <p:nvPr/>
              </p:nvSpPr>
              <p:spPr>
                <a:xfrm>
                  <a:off x="232268" y="1001512"/>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32268" y="1001512"/>
                  <a:ext cx="548640" cy="64008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4585EEF-02B4-144D-B627-74393B29033D}"/>
                    </a:ext>
                  </a:extLst>
                </p:cNvPr>
                <p:cNvSpPr txBox="1"/>
                <p:nvPr/>
              </p:nvSpPr>
              <p:spPr>
                <a:xfrm>
                  <a:off x="232268" y="1515329"/>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232268" y="1515329"/>
                  <a:ext cx="548640" cy="640080"/>
                </a:xfrm>
                <a:prstGeom prst="rect">
                  <a:avLst/>
                </a:prstGeom>
                <a:blipFill rotWithShape="0">
                  <a:blip r:embed="rId3"/>
                  <a:stretch>
                    <a:fillRect/>
                  </a:stretch>
                </a:blipFill>
              </p:spPr>
              <p:txBody>
                <a:bodyPr/>
                <a:lstStyle/>
                <a:p>
                  <a:r>
                    <a:rPr lang="en-US">
                      <a:noFill/>
                    </a:rPr>
                    <a:t> </a:t>
                  </a:r>
                </a:p>
              </p:txBody>
            </p:sp>
          </mc:Fallback>
        </mc:AlternateContent>
        <p:sp>
          <p:nvSpPr>
            <p:cNvPr id="80" name="Oval 79">
              <a:extLst>
                <a:ext uri="{FF2B5EF4-FFF2-40B4-BE49-F238E27FC236}">
                  <a16:creationId xmlns:a16="http://schemas.microsoft.com/office/drawing/2014/main" id="{29F54394-6AA1-324C-A8E9-CFD21C62369F}"/>
                </a:ext>
              </a:extLst>
            </p:cNvPr>
            <p:cNvSpPr/>
            <p:nvPr/>
          </p:nvSpPr>
          <p:spPr>
            <a:xfrm>
              <a:off x="2847055"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68424DE4-C52A-8849-B9D7-22A47E4838FA}"/>
                </a:ext>
              </a:extLst>
            </p:cNvPr>
            <p:cNvSpPr/>
            <p:nvPr/>
          </p:nvSpPr>
          <p:spPr>
            <a:xfrm>
              <a:off x="1427206"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2A503EC9-FB57-9240-90C8-C0025CB341FF}"/>
                </a:ext>
              </a:extLst>
            </p:cNvPr>
            <p:cNvSpPr/>
            <p:nvPr/>
          </p:nvSpPr>
          <p:spPr>
            <a:xfrm>
              <a:off x="1424533"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909C0159-69CB-0941-A2AB-D627D6DB52A7}"/>
                </a:ext>
              </a:extLst>
            </p:cNvPr>
            <p:cNvSpPr/>
            <p:nvPr/>
          </p:nvSpPr>
          <p:spPr>
            <a:xfrm>
              <a:off x="3530033" y="1945340"/>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BA9F8FE-0B18-8642-955A-35128A00F5D1}"/>
                    </a:ext>
                  </a:extLst>
                </p:cNvPr>
                <p:cNvSpPr txBox="1"/>
                <p:nvPr/>
              </p:nvSpPr>
              <p:spPr>
                <a:xfrm>
                  <a:off x="4178806" y="1873588"/>
                  <a:ext cx="299887" cy="354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178806" y="1873588"/>
                  <a:ext cx="299887" cy="354131"/>
                </a:xfrm>
                <a:prstGeom prst="rect">
                  <a:avLst/>
                </a:prstGeom>
                <a:blipFill rotWithShape="0">
                  <a:blip r:embed="rId4"/>
                  <a:stretch>
                    <a:fillRect/>
                  </a:stretch>
                </a:blipFill>
              </p:spPr>
              <p:txBody>
                <a:bodyPr/>
                <a:lstStyle/>
                <a:p>
                  <a:r>
                    <a:rPr lang="en-US">
                      <a:noFill/>
                    </a:rPr>
                    <a:t> </a:t>
                  </a:r>
                </a:p>
              </p:txBody>
            </p:sp>
          </mc:Fallback>
        </mc:AlternateContent>
        <p:sp>
          <p:nvSpPr>
            <p:cNvPr id="87" name="Oval 86">
              <a:extLst>
                <a:ext uri="{FF2B5EF4-FFF2-40B4-BE49-F238E27FC236}">
                  <a16:creationId xmlns:a16="http://schemas.microsoft.com/office/drawing/2014/main" id="{16163970-A01B-6448-A219-58AD957E54DF}"/>
                </a:ext>
              </a:extLst>
            </p:cNvPr>
            <p:cNvSpPr/>
            <p:nvPr/>
          </p:nvSpPr>
          <p:spPr>
            <a:xfrm>
              <a:off x="2139198"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8" name="Oval 87">
              <a:extLst>
                <a:ext uri="{FF2B5EF4-FFF2-40B4-BE49-F238E27FC236}">
                  <a16:creationId xmlns:a16="http://schemas.microsoft.com/office/drawing/2014/main" id="{BCFE5A2C-B2D6-4643-A3FA-72747911935B}"/>
                </a:ext>
              </a:extLst>
            </p:cNvPr>
            <p:cNvSpPr/>
            <p:nvPr/>
          </p:nvSpPr>
          <p:spPr>
            <a:xfrm>
              <a:off x="2137130"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90" name="Straight Arrow Connector 89">
              <a:extLst>
                <a:ext uri="{FF2B5EF4-FFF2-40B4-BE49-F238E27FC236}">
                  <a16:creationId xmlns:a16="http://schemas.microsoft.com/office/drawing/2014/main" id="{29FA6DC2-A470-3745-8C21-6F74EC3DD025}"/>
                </a:ext>
              </a:extLst>
            </p:cNvPr>
            <p:cNvCxnSpPr>
              <a:stCxn id="85" idx="6"/>
              <a:endCxn id="86" idx="1"/>
            </p:cNvCxnSpPr>
            <p:nvPr/>
          </p:nvCxnSpPr>
          <p:spPr>
            <a:xfrm>
              <a:off x="3750509" y="2044967"/>
              <a:ext cx="428297" cy="568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8EBFC21E-AB8A-F04B-85E2-38FF87424FEA}"/>
                </a:ext>
              </a:extLst>
            </p:cNvPr>
            <p:cNvSpPr/>
            <p:nvPr/>
          </p:nvSpPr>
          <p:spPr>
            <a:xfrm>
              <a:off x="2847055"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F61CF8F-04FB-1546-85A6-B0BF2E1E707E}"/>
                    </a:ext>
                  </a:extLst>
                </p:cNvPr>
                <p:cNvSpPr txBox="1"/>
                <p:nvPr/>
              </p:nvSpPr>
              <p:spPr>
                <a:xfrm>
                  <a:off x="232268" y="2542961"/>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4</m:t>
                            </m:r>
                          </m:sub>
                        </m:sSub>
                      </m:oMath>
                    </m:oMathPara>
                  </a14:m>
                  <a:endParaRPr lang="en-US" sz="2000" dirty="0"/>
                </a:p>
              </p:txBody>
            </p:sp>
          </mc:Choice>
          <mc:Fallback xmlns="">
            <p:sp>
              <p:nvSpPr>
                <p:cNvPr id="219" name="TextBox 218"/>
                <p:cNvSpPr txBox="1">
                  <a:spLocks noRot="1" noChangeAspect="1" noMove="1" noResize="1" noEditPoints="1" noAdjustHandles="1" noChangeArrowheads="1" noChangeShapeType="1" noTextEdit="1"/>
                </p:cNvSpPr>
                <p:nvPr/>
              </p:nvSpPr>
              <p:spPr>
                <a:xfrm>
                  <a:off x="232268" y="2542961"/>
                  <a:ext cx="548640" cy="64008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003E6FB4-4F3B-6745-BF97-3E7ACB283ABB}"/>
                    </a:ext>
                  </a:extLst>
                </p:cNvPr>
                <p:cNvSpPr txBox="1"/>
                <p:nvPr/>
              </p:nvSpPr>
              <p:spPr>
                <a:xfrm>
                  <a:off x="232268" y="2029145"/>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223" name="TextBox 222"/>
                <p:cNvSpPr txBox="1">
                  <a:spLocks noRot="1" noChangeAspect="1" noMove="1" noResize="1" noEditPoints="1" noAdjustHandles="1" noChangeArrowheads="1" noChangeShapeType="1" noTextEdit="1"/>
                </p:cNvSpPr>
                <p:nvPr/>
              </p:nvSpPr>
              <p:spPr>
                <a:xfrm>
                  <a:off x="232268" y="2029145"/>
                  <a:ext cx="548640" cy="640080"/>
                </a:xfrm>
                <a:prstGeom prst="rect">
                  <a:avLst/>
                </a:prstGeom>
                <a:blipFill rotWithShape="0">
                  <a:blip r:embed="rId6"/>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234C265E-1465-ED40-9805-2A01516C08F7}"/>
                </a:ext>
              </a:extLst>
            </p:cNvPr>
            <p:cNvCxnSpPr>
              <a:stCxn id="91" idx="6"/>
              <a:endCxn id="85" idx="2"/>
            </p:cNvCxnSpPr>
            <p:nvPr/>
          </p:nvCxnSpPr>
          <p:spPr>
            <a:xfrm flipV="1">
              <a:off x="3067531" y="2044967"/>
              <a:ext cx="462502" cy="8192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B284FDF-2808-BC46-A689-CC751C90FD27}"/>
                </a:ext>
              </a:extLst>
            </p:cNvPr>
            <p:cNvCxnSpPr>
              <a:stCxn id="80" idx="6"/>
              <a:endCxn id="85" idx="2"/>
            </p:cNvCxnSpPr>
            <p:nvPr/>
          </p:nvCxnSpPr>
          <p:spPr>
            <a:xfrm>
              <a:off x="3067531" y="1835761"/>
              <a:ext cx="462502" cy="20920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3A9032C-31BE-154F-BE04-5D5F20FE5F50}"/>
                </a:ext>
              </a:extLst>
            </p:cNvPr>
            <p:cNvCxnSpPr>
              <a:stCxn id="88" idx="6"/>
              <a:endCxn id="91" idx="2"/>
            </p:cNvCxnSpPr>
            <p:nvPr/>
          </p:nvCxnSpPr>
          <p:spPr>
            <a:xfrm>
              <a:off x="2357606" y="2371245"/>
              <a:ext cx="489449"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F60ABFD-D61A-E84C-A3B7-0F2372D88F43}"/>
                </a:ext>
              </a:extLst>
            </p:cNvPr>
            <p:cNvCxnSpPr>
              <a:stCxn id="87" idx="6"/>
              <a:endCxn id="91" idx="2"/>
            </p:cNvCxnSpPr>
            <p:nvPr/>
          </p:nvCxnSpPr>
          <p:spPr>
            <a:xfrm>
              <a:off x="2359674" y="1835761"/>
              <a:ext cx="487381"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E433F69-2822-8F48-92C9-BC15AA716157}"/>
                </a:ext>
              </a:extLst>
            </p:cNvPr>
            <p:cNvCxnSpPr>
              <a:stCxn id="88" idx="6"/>
              <a:endCxn id="80" idx="2"/>
            </p:cNvCxnSpPr>
            <p:nvPr/>
          </p:nvCxnSpPr>
          <p:spPr>
            <a:xfrm flipV="1">
              <a:off x="2357606" y="1835761"/>
              <a:ext cx="489449"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388A4D4-D058-3B4B-8217-87E752921F20}"/>
                </a:ext>
              </a:extLst>
            </p:cNvPr>
            <p:cNvCxnSpPr>
              <a:stCxn id="87" idx="6"/>
              <a:endCxn id="80" idx="2"/>
            </p:cNvCxnSpPr>
            <p:nvPr/>
          </p:nvCxnSpPr>
          <p:spPr>
            <a:xfrm>
              <a:off x="2359674" y="1835761"/>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E6FE8C-77C2-B44E-91C5-141B3F70E7B8}"/>
                </a:ext>
              </a:extLst>
            </p:cNvPr>
            <p:cNvCxnSpPr>
              <a:stCxn id="84" idx="6"/>
              <a:endCxn id="87" idx="2"/>
            </p:cNvCxnSpPr>
            <p:nvPr/>
          </p:nvCxnSpPr>
          <p:spPr>
            <a:xfrm>
              <a:off x="1645009" y="1321553"/>
              <a:ext cx="494189"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B572F21-D4CF-7548-84D6-A6113EC21178}"/>
                </a:ext>
              </a:extLst>
            </p:cNvPr>
            <p:cNvCxnSpPr>
              <a:stCxn id="84" idx="6"/>
              <a:endCxn id="88" idx="2"/>
            </p:cNvCxnSpPr>
            <p:nvPr/>
          </p:nvCxnSpPr>
          <p:spPr>
            <a:xfrm>
              <a:off x="1645009" y="1321553"/>
              <a:ext cx="492121"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D55F487-C4B3-3A4B-87B3-8605BEA07E89}"/>
                </a:ext>
              </a:extLst>
            </p:cNvPr>
            <p:cNvCxnSpPr>
              <a:stCxn id="83" idx="6"/>
              <a:endCxn id="87" idx="2"/>
            </p:cNvCxnSpPr>
            <p:nvPr/>
          </p:nvCxnSpPr>
          <p:spPr>
            <a:xfrm flipV="1">
              <a:off x="1647682" y="1835761"/>
              <a:ext cx="491516"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F94642E-7E58-B441-A47D-87A8408898E1}"/>
                </a:ext>
              </a:extLst>
            </p:cNvPr>
            <p:cNvCxnSpPr>
              <a:stCxn id="83" idx="6"/>
              <a:endCxn id="88" idx="2"/>
            </p:cNvCxnSpPr>
            <p:nvPr/>
          </p:nvCxnSpPr>
          <p:spPr>
            <a:xfrm>
              <a:off x="1647682" y="2371245"/>
              <a:ext cx="489448"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359CD418-345F-0A4C-AAB2-12490D763DF7}"/>
                </a:ext>
              </a:extLst>
            </p:cNvPr>
            <p:cNvCxnSpPr>
              <a:stCxn id="94" idx="3"/>
              <a:endCxn id="83" idx="2"/>
            </p:cNvCxnSpPr>
            <p:nvPr/>
          </p:nvCxnSpPr>
          <p:spPr>
            <a:xfrm flipV="1">
              <a:off x="780908" y="2371245"/>
              <a:ext cx="646298" cy="49175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A9FB3C99-CB28-1844-A647-1A86286C7CCC}"/>
                </a:ext>
              </a:extLst>
            </p:cNvPr>
            <p:cNvCxnSpPr>
              <a:stCxn id="94" idx="3"/>
              <a:endCxn id="84" idx="2"/>
            </p:cNvCxnSpPr>
            <p:nvPr/>
          </p:nvCxnSpPr>
          <p:spPr>
            <a:xfrm flipV="1">
              <a:off x="780908" y="1321553"/>
              <a:ext cx="643625" cy="15414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211CF05-358C-5D41-B40C-60FDD438F989}"/>
                </a:ext>
              </a:extLst>
            </p:cNvPr>
            <p:cNvCxnSpPr>
              <a:stCxn id="95" idx="3"/>
              <a:endCxn id="83" idx="2"/>
            </p:cNvCxnSpPr>
            <p:nvPr/>
          </p:nvCxnSpPr>
          <p:spPr>
            <a:xfrm>
              <a:off x="780908" y="2349185"/>
              <a:ext cx="646298" cy="2206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88DC5CAB-6DB1-2246-8D95-52BF1593D827}"/>
                </a:ext>
              </a:extLst>
            </p:cNvPr>
            <p:cNvCxnSpPr>
              <a:stCxn id="95" idx="3"/>
              <a:endCxn id="84" idx="2"/>
            </p:cNvCxnSpPr>
            <p:nvPr/>
          </p:nvCxnSpPr>
          <p:spPr>
            <a:xfrm flipV="1">
              <a:off x="780908" y="1321554"/>
              <a:ext cx="643625" cy="10276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19CC95A-8258-0945-9F21-E3DEAD1612C1}"/>
                </a:ext>
              </a:extLst>
            </p:cNvPr>
            <p:cNvCxnSpPr>
              <a:stCxn id="78" idx="3"/>
              <a:endCxn id="83" idx="3"/>
            </p:cNvCxnSpPr>
            <p:nvPr/>
          </p:nvCxnSpPr>
          <p:spPr>
            <a:xfrm>
              <a:off x="780908" y="1835370"/>
              <a:ext cx="678586" cy="6063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01C4D6DD-7C5F-E04F-897A-3638E64EC754}"/>
                </a:ext>
              </a:extLst>
            </p:cNvPr>
            <p:cNvCxnSpPr>
              <a:stCxn id="78" idx="3"/>
              <a:endCxn id="84" idx="2"/>
            </p:cNvCxnSpPr>
            <p:nvPr/>
          </p:nvCxnSpPr>
          <p:spPr>
            <a:xfrm flipV="1">
              <a:off x="780908" y="1321554"/>
              <a:ext cx="643625" cy="51381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D94E10B-96A7-3F43-A3B3-3F6AF841D3B8}"/>
                </a:ext>
              </a:extLst>
            </p:cNvPr>
            <p:cNvCxnSpPr>
              <a:stCxn id="77" idx="3"/>
              <a:endCxn id="84" idx="2"/>
            </p:cNvCxnSpPr>
            <p:nvPr/>
          </p:nvCxnSpPr>
          <p:spPr>
            <a:xfrm>
              <a:off x="780908" y="1321552"/>
              <a:ext cx="64362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CD4D879-92E8-0D4F-A85C-83B27DF9890C}"/>
                </a:ext>
              </a:extLst>
            </p:cNvPr>
            <p:cNvCxnSpPr>
              <a:stCxn id="77" idx="3"/>
              <a:endCxn id="83" idx="2"/>
            </p:cNvCxnSpPr>
            <p:nvPr/>
          </p:nvCxnSpPr>
          <p:spPr>
            <a:xfrm>
              <a:off x="780908" y="1321552"/>
              <a:ext cx="646298" cy="104969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48" name="Right Arrow 147">
            <a:extLst>
              <a:ext uri="{FF2B5EF4-FFF2-40B4-BE49-F238E27FC236}">
                <a16:creationId xmlns:a16="http://schemas.microsoft.com/office/drawing/2014/main" id="{4AEC9D86-A439-164B-9386-B3ECF651C942}"/>
              </a:ext>
            </a:extLst>
          </p:cNvPr>
          <p:cNvSpPr/>
          <p:nvPr/>
        </p:nvSpPr>
        <p:spPr>
          <a:xfrm>
            <a:off x="5103532" y="3141976"/>
            <a:ext cx="1752600" cy="778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Dropout</a:t>
            </a:r>
          </a:p>
        </p:txBody>
      </p:sp>
      <p:sp>
        <p:nvSpPr>
          <p:cNvPr id="149" name="Rectangle 148">
            <a:extLst>
              <a:ext uri="{FF2B5EF4-FFF2-40B4-BE49-F238E27FC236}">
                <a16:creationId xmlns:a16="http://schemas.microsoft.com/office/drawing/2014/main" id="{47EECE82-4E11-A845-A7F8-7C7B1B09383A}"/>
              </a:ext>
            </a:extLst>
          </p:cNvPr>
          <p:cNvSpPr/>
          <p:nvPr/>
        </p:nvSpPr>
        <p:spPr>
          <a:xfrm>
            <a:off x="8496608" y="2450917"/>
            <a:ext cx="416135" cy="21612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02E283AB-6527-004F-99F8-3F6ADA3604AB}"/>
              </a:ext>
            </a:extLst>
          </p:cNvPr>
          <p:cNvSpPr/>
          <p:nvPr/>
        </p:nvSpPr>
        <p:spPr>
          <a:xfrm>
            <a:off x="9246487" y="2450917"/>
            <a:ext cx="416135" cy="21612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01E806F-3D43-4C4E-A84E-810C1946BFD3}"/>
              </a:ext>
            </a:extLst>
          </p:cNvPr>
          <p:cNvSpPr/>
          <p:nvPr/>
        </p:nvSpPr>
        <p:spPr>
          <a:xfrm>
            <a:off x="10011036" y="2452161"/>
            <a:ext cx="416135" cy="21612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xtBox 151">
            <a:extLst>
              <a:ext uri="{FF2B5EF4-FFF2-40B4-BE49-F238E27FC236}">
                <a16:creationId xmlns:a16="http://schemas.microsoft.com/office/drawing/2014/main" id="{6D994B27-3063-E64B-B88A-B11C7EF2C7A5}"/>
              </a:ext>
            </a:extLst>
          </p:cNvPr>
          <p:cNvSpPr txBox="1"/>
          <p:nvPr/>
        </p:nvSpPr>
        <p:spPr>
          <a:xfrm>
            <a:off x="8021329" y="5475639"/>
            <a:ext cx="3542992" cy="646331"/>
          </a:xfrm>
          <a:prstGeom prst="rect">
            <a:avLst/>
          </a:prstGeom>
          <a:noFill/>
        </p:spPr>
        <p:txBody>
          <a:bodyPr wrap="square" rtlCol="0">
            <a:spAutoFit/>
          </a:bodyPr>
          <a:lstStyle/>
          <a:p>
            <a:r>
              <a:rPr lang="en-US">
                <a:solidFill>
                  <a:srgbClr val="FF0000"/>
                </a:solidFill>
              </a:rPr>
              <a:t>Bỏ đi khoảng 50% (p=0.5) cho mỗi layer</a:t>
            </a:r>
          </a:p>
        </p:txBody>
      </p:sp>
      <p:sp>
        <p:nvSpPr>
          <p:cNvPr id="153" name="Left Brace 152">
            <a:extLst>
              <a:ext uri="{FF2B5EF4-FFF2-40B4-BE49-F238E27FC236}">
                <a16:creationId xmlns:a16="http://schemas.microsoft.com/office/drawing/2014/main" id="{83AE2E6E-C6E4-7D47-8CAC-A344BF565AB1}"/>
              </a:ext>
            </a:extLst>
          </p:cNvPr>
          <p:cNvSpPr/>
          <p:nvPr/>
        </p:nvSpPr>
        <p:spPr>
          <a:xfrm rot="16200000">
            <a:off x="9302789" y="4218977"/>
            <a:ext cx="367428" cy="1881336"/>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4" name="TextBox 153">
            <a:extLst>
              <a:ext uri="{FF2B5EF4-FFF2-40B4-BE49-F238E27FC236}">
                <a16:creationId xmlns:a16="http://schemas.microsoft.com/office/drawing/2014/main" id="{96DDF223-03C7-BF47-90F9-D4AA7A95B6CE}"/>
              </a:ext>
            </a:extLst>
          </p:cNvPr>
          <p:cNvSpPr txBox="1"/>
          <p:nvPr/>
        </p:nvSpPr>
        <p:spPr>
          <a:xfrm>
            <a:off x="1489447" y="2044492"/>
            <a:ext cx="312906" cy="369332"/>
          </a:xfrm>
          <a:prstGeom prst="rect">
            <a:avLst/>
          </a:prstGeom>
          <a:noFill/>
        </p:spPr>
        <p:txBody>
          <a:bodyPr wrap="none" rtlCol="0">
            <a:spAutoFit/>
          </a:bodyPr>
          <a:lstStyle/>
          <a:p>
            <a:r>
              <a:rPr lang="en-US">
                <a:solidFill>
                  <a:srgbClr val="FF0000"/>
                </a:solidFill>
              </a:rPr>
              <a:t>4</a:t>
            </a:r>
          </a:p>
        </p:txBody>
      </p:sp>
      <p:sp>
        <p:nvSpPr>
          <p:cNvPr id="155" name="TextBox 154">
            <a:extLst>
              <a:ext uri="{FF2B5EF4-FFF2-40B4-BE49-F238E27FC236}">
                <a16:creationId xmlns:a16="http://schemas.microsoft.com/office/drawing/2014/main" id="{F270D1B9-8EEE-2C42-998C-9DD05FB41736}"/>
              </a:ext>
            </a:extLst>
          </p:cNvPr>
          <p:cNvSpPr txBox="1"/>
          <p:nvPr/>
        </p:nvSpPr>
        <p:spPr>
          <a:xfrm>
            <a:off x="2166832" y="2057906"/>
            <a:ext cx="312906" cy="369332"/>
          </a:xfrm>
          <a:prstGeom prst="rect">
            <a:avLst/>
          </a:prstGeom>
          <a:noFill/>
        </p:spPr>
        <p:txBody>
          <a:bodyPr wrap="none" rtlCol="0">
            <a:spAutoFit/>
          </a:bodyPr>
          <a:lstStyle/>
          <a:p>
            <a:r>
              <a:rPr lang="en-US">
                <a:solidFill>
                  <a:srgbClr val="FF0000"/>
                </a:solidFill>
              </a:rPr>
              <a:t>4</a:t>
            </a:r>
          </a:p>
        </p:txBody>
      </p:sp>
      <p:sp>
        <p:nvSpPr>
          <p:cNvPr id="156" name="TextBox 155">
            <a:extLst>
              <a:ext uri="{FF2B5EF4-FFF2-40B4-BE49-F238E27FC236}">
                <a16:creationId xmlns:a16="http://schemas.microsoft.com/office/drawing/2014/main" id="{D80C8C87-22C9-254A-9B6B-C1DBABBC1C17}"/>
              </a:ext>
            </a:extLst>
          </p:cNvPr>
          <p:cNvSpPr txBox="1"/>
          <p:nvPr/>
        </p:nvSpPr>
        <p:spPr>
          <a:xfrm>
            <a:off x="2893966" y="2055335"/>
            <a:ext cx="312906" cy="369332"/>
          </a:xfrm>
          <a:prstGeom prst="rect">
            <a:avLst/>
          </a:prstGeom>
          <a:noFill/>
        </p:spPr>
        <p:txBody>
          <a:bodyPr wrap="none" rtlCol="0">
            <a:spAutoFit/>
          </a:bodyPr>
          <a:lstStyle/>
          <a:p>
            <a:r>
              <a:rPr lang="en-US">
                <a:solidFill>
                  <a:srgbClr val="FF0000"/>
                </a:solidFill>
              </a:rPr>
              <a:t>4</a:t>
            </a:r>
          </a:p>
        </p:txBody>
      </p:sp>
      <p:sp>
        <p:nvSpPr>
          <p:cNvPr id="160" name="TextBox 159">
            <a:extLst>
              <a:ext uri="{FF2B5EF4-FFF2-40B4-BE49-F238E27FC236}">
                <a16:creationId xmlns:a16="http://schemas.microsoft.com/office/drawing/2014/main" id="{D777EE51-F72C-2843-BD65-480B0363535E}"/>
              </a:ext>
            </a:extLst>
          </p:cNvPr>
          <p:cNvSpPr txBox="1"/>
          <p:nvPr/>
        </p:nvSpPr>
        <p:spPr>
          <a:xfrm>
            <a:off x="8533947" y="1906117"/>
            <a:ext cx="312906" cy="369332"/>
          </a:xfrm>
          <a:prstGeom prst="rect">
            <a:avLst/>
          </a:prstGeom>
          <a:noFill/>
        </p:spPr>
        <p:txBody>
          <a:bodyPr wrap="none" rtlCol="0">
            <a:spAutoFit/>
          </a:bodyPr>
          <a:lstStyle/>
          <a:p>
            <a:r>
              <a:rPr lang="en-US">
                <a:solidFill>
                  <a:srgbClr val="FF0000"/>
                </a:solidFill>
              </a:rPr>
              <a:t>2</a:t>
            </a:r>
          </a:p>
        </p:txBody>
      </p:sp>
      <p:sp>
        <p:nvSpPr>
          <p:cNvPr id="161" name="TextBox 160">
            <a:extLst>
              <a:ext uri="{FF2B5EF4-FFF2-40B4-BE49-F238E27FC236}">
                <a16:creationId xmlns:a16="http://schemas.microsoft.com/office/drawing/2014/main" id="{EAF2E4C1-5E3E-AA4C-86AC-E166005EA6E9}"/>
              </a:ext>
            </a:extLst>
          </p:cNvPr>
          <p:cNvSpPr txBox="1"/>
          <p:nvPr/>
        </p:nvSpPr>
        <p:spPr>
          <a:xfrm>
            <a:off x="9211332" y="1919531"/>
            <a:ext cx="312906" cy="369332"/>
          </a:xfrm>
          <a:prstGeom prst="rect">
            <a:avLst/>
          </a:prstGeom>
          <a:noFill/>
        </p:spPr>
        <p:txBody>
          <a:bodyPr wrap="none" rtlCol="0">
            <a:spAutoFit/>
          </a:bodyPr>
          <a:lstStyle/>
          <a:p>
            <a:r>
              <a:rPr lang="en-US">
                <a:solidFill>
                  <a:srgbClr val="FF0000"/>
                </a:solidFill>
              </a:rPr>
              <a:t>2</a:t>
            </a:r>
          </a:p>
        </p:txBody>
      </p:sp>
      <p:sp>
        <p:nvSpPr>
          <p:cNvPr id="162" name="TextBox 161">
            <a:extLst>
              <a:ext uri="{FF2B5EF4-FFF2-40B4-BE49-F238E27FC236}">
                <a16:creationId xmlns:a16="http://schemas.microsoft.com/office/drawing/2014/main" id="{34F298DD-F045-B843-9AC3-C2BBE3E60FA7}"/>
              </a:ext>
            </a:extLst>
          </p:cNvPr>
          <p:cNvSpPr txBox="1"/>
          <p:nvPr/>
        </p:nvSpPr>
        <p:spPr>
          <a:xfrm>
            <a:off x="9938466" y="1916960"/>
            <a:ext cx="312906" cy="369332"/>
          </a:xfrm>
          <a:prstGeom prst="rect">
            <a:avLst/>
          </a:prstGeom>
          <a:noFill/>
        </p:spPr>
        <p:txBody>
          <a:bodyPr wrap="none" rtlCol="0">
            <a:spAutoFit/>
          </a:bodyPr>
          <a:lstStyle/>
          <a:p>
            <a:r>
              <a:rPr lang="en-US">
                <a:solidFill>
                  <a:srgbClr val="FF0000"/>
                </a:solidFill>
              </a:rPr>
              <a:t>2</a:t>
            </a:r>
          </a:p>
        </p:txBody>
      </p:sp>
    </p:spTree>
    <p:extLst>
      <p:ext uri="{BB962C8B-B14F-4D97-AF65-F5344CB8AC3E}">
        <p14:creationId xmlns:p14="http://schemas.microsoft.com/office/powerpoint/2010/main" val="24041869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778C-F2F9-EE45-9E31-558C82655E02}"/>
              </a:ext>
            </a:extLst>
          </p:cNvPr>
          <p:cNvSpPr>
            <a:spLocks noGrp="1"/>
          </p:cNvSpPr>
          <p:nvPr>
            <p:ph type="title"/>
          </p:nvPr>
        </p:nvSpPr>
        <p:spPr/>
        <p:txBody>
          <a:bodyPr/>
          <a:lstStyle/>
          <a:p>
            <a:r>
              <a:rPr lang="en-US"/>
              <a:t>Ví dụ</a:t>
            </a:r>
          </a:p>
        </p:txBody>
      </p:sp>
      <p:sp>
        <p:nvSpPr>
          <p:cNvPr id="3" name="Content Placeholder 2">
            <a:extLst>
              <a:ext uri="{FF2B5EF4-FFF2-40B4-BE49-F238E27FC236}">
                <a16:creationId xmlns:a16="http://schemas.microsoft.com/office/drawing/2014/main" id="{DBE5B81D-448B-FE48-9F90-6AE8485AC790}"/>
              </a:ext>
            </a:extLst>
          </p:cNvPr>
          <p:cNvSpPr>
            <a:spLocks noGrp="1"/>
          </p:cNvSpPr>
          <p:nvPr>
            <p:ph idx="1"/>
          </p:nvPr>
        </p:nvSpPr>
        <p:spPr>
          <a:xfrm>
            <a:off x="609600" y="1600201"/>
            <a:ext cx="10972800" cy="2514599"/>
          </a:xfrm>
        </p:spPr>
        <p:txBody>
          <a:bodyPr/>
          <a:lstStyle/>
          <a:p>
            <a:pPr marL="0" indent="0">
              <a:buNone/>
            </a:pPr>
            <a:r>
              <a:rPr lang="en-US"/>
              <a:t>Giả sử, đang xét lớp thứ 3 trong mạng neural</a:t>
            </a:r>
            <a:r>
              <a:rPr lang="en-US">
                <a:sym typeface="Wingdings" pitchFamily="2" charset="2"/>
              </a:rPr>
              <a:t> (l=3), </a:t>
            </a:r>
            <a:r>
              <a:rPr lang="en-US">
                <a:solidFill>
                  <a:srgbClr val="FF0000"/>
                </a:solidFill>
                <a:sym typeface="Wingdings" pitchFamily="2" charset="2"/>
              </a:rPr>
              <a:t>xác suất giữ là 0.8 (keep_prob=0.8)  khoảng 20% unit sẽ bị tắt.</a:t>
            </a:r>
          </a:p>
          <a:p>
            <a:pPr marL="0" indent="0">
              <a:buNone/>
            </a:pPr>
            <a:r>
              <a:rPr lang="en-US" sz="2400">
                <a:latin typeface="Courier New" panose="02070309020205020404" pitchFamily="49" charset="0"/>
                <a:cs typeface="Courier New" panose="02070309020205020404" pitchFamily="49" charset="0"/>
                <a:sym typeface="Wingdings" pitchFamily="2" charset="2"/>
              </a:rPr>
              <a:t>d3 = np.random.randn(a3.shape[0], a3.shape[1]) &lt; keep_prob</a:t>
            </a:r>
          </a:p>
          <a:p>
            <a:pPr marL="0" indent="0">
              <a:buNone/>
            </a:pPr>
            <a:r>
              <a:rPr lang="en-US" sz="2400">
                <a:latin typeface="Courier New" panose="02070309020205020404" pitchFamily="49" charset="0"/>
                <a:cs typeface="Courier New" panose="02070309020205020404" pitchFamily="49" charset="0"/>
                <a:sym typeface="Wingdings" pitchFamily="2" charset="2"/>
              </a:rPr>
              <a:t>a3 = np.multiply(a3, d3)</a:t>
            </a:r>
          </a:p>
          <a:p>
            <a:pPr marL="0" indent="0">
              <a:buNone/>
            </a:pPr>
            <a:r>
              <a:rPr lang="en-US" sz="2400">
                <a:latin typeface="Courier New" panose="02070309020205020404" pitchFamily="49" charset="0"/>
                <a:cs typeface="Courier New" panose="02070309020205020404" pitchFamily="49" charset="0"/>
                <a:sym typeface="Wingdings" pitchFamily="2" charset="2"/>
              </a:rPr>
              <a:t>a3 = a3 / keep_prob</a:t>
            </a:r>
            <a:r>
              <a:rPr lang="en-US">
                <a:sym typeface="Wingdings" pitchFamily="2" charset="2"/>
              </a:rPr>
              <a:t>	</a:t>
            </a:r>
          </a:p>
        </p:txBody>
      </p:sp>
      <p:sp>
        <p:nvSpPr>
          <p:cNvPr id="4" name="TextBox 3">
            <a:extLst>
              <a:ext uri="{FF2B5EF4-FFF2-40B4-BE49-F238E27FC236}">
                <a16:creationId xmlns:a16="http://schemas.microsoft.com/office/drawing/2014/main" id="{82003F6F-06DD-E744-A713-309D260491A4}"/>
              </a:ext>
            </a:extLst>
          </p:cNvPr>
          <p:cNvSpPr txBox="1"/>
          <p:nvPr/>
        </p:nvSpPr>
        <p:spPr>
          <a:xfrm>
            <a:off x="685800" y="4297363"/>
            <a:ext cx="11049000" cy="1323439"/>
          </a:xfrm>
          <a:prstGeom prst="rect">
            <a:avLst/>
          </a:prstGeom>
          <a:noFill/>
        </p:spPr>
        <p:txBody>
          <a:bodyPr wrap="square" rtlCol="0">
            <a:spAutoFit/>
          </a:bodyPr>
          <a:lstStyle/>
          <a:p>
            <a:r>
              <a:rPr lang="en-US" sz="2000">
                <a:solidFill>
                  <a:srgbClr val="008000"/>
                </a:solidFill>
              </a:rPr>
              <a:t>Giả sử, a3 có 50 unit, khi thực hiện bỏ khoảng 20% unit xong, a3 còn lại khoảng 40 unit (20%*50 = 10). </a:t>
            </a:r>
          </a:p>
          <a:p>
            <a:r>
              <a:rPr lang="en-US" sz="2000">
                <a:solidFill>
                  <a:srgbClr val="008000"/>
                </a:solidFill>
              </a:rPr>
              <a:t>Như vậy, ở lớp tiếp theo: </a:t>
            </a:r>
          </a:p>
          <a:p>
            <a:r>
              <a:rPr lang="en-US" sz="2000">
                <a:solidFill>
                  <a:srgbClr val="008000"/>
                </a:solidFill>
              </a:rPr>
              <a:t>z</a:t>
            </a:r>
            <a:r>
              <a:rPr lang="en-US" sz="2000" baseline="30000">
                <a:solidFill>
                  <a:srgbClr val="008000"/>
                </a:solidFill>
              </a:rPr>
              <a:t>[4]</a:t>
            </a:r>
            <a:r>
              <a:rPr lang="en-US" sz="2000">
                <a:solidFill>
                  <a:srgbClr val="008000"/>
                </a:solidFill>
              </a:rPr>
              <a:t> = W</a:t>
            </a:r>
            <a:r>
              <a:rPr lang="en-US" sz="2000" baseline="30000">
                <a:solidFill>
                  <a:srgbClr val="008000"/>
                </a:solidFill>
              </a:rPr>
              <a:t>[4]</a:t>
            </a:r>
            <a:r>
              <a:rPr lang="en-US" sz="2000">
                <a:solidFill>
                  <a:srgbClr val="008000"/>
                </a:solidFill>
              </a:rPr>
              <a:t>*a</a:t>
            </a:r>
            <a:r>
              <a:rPr lang="en-US" sz="2000" baseline="30000">
                <a:solidFill>
                  <a:srgbClr val="008000"/>
                </a:solidFill>
              </a:rPr>
              <a:t>[3]</a:t>
            </a:r>
            <a:r>
              <a:rPr lang="en-US" sz="2000">
                <a:solidFill>
                  <a:srgbClr val="008000"/>
                </a:solidFill>
              </a:rPr>
              <a:t> + b</a:t>
            </a:r>
            <a:r>
              <a:rPr lang="en-US" sz="2000" baseline="30000">
                <a:solidFill>
                  <a:srgbClr val="008000"/>
                </a:solidFill>
              </a:rPr>
              <a:t>[4]</a:t>
            </a:r>
            <a:r>
              <a:rPr lang="en-US" sz="2000">
                <a:solidFill>
                  <a:srgbClr val="008000"/>
                </a:solidFill>
              </a:rPr>
              <a:t>, lớp z</a:t>
            </a:r>
            <a:r>
              <a:rPr lang="en-US" sz="2000" baseline="30000">
                <a:solidFill>
                  <a:srgbClr val="008000"/>
                </a:solidFill>
              </a:rPr>
              <a:t>[4]</a:t>
            </a:r>
            <a:r>
              <a:rPr lang="en-US" sz="2000">
                <a:solidFill>
                  <a:srgbClr val="008000"/>
                </a:solidFill>
              </a:rPr>
              <a:t> sẽ chỉ còn khoảng 80% unit, do ta nhân với a</a:t>
            </a:r>
            <a:r>
              <a:rPr lang="en-US" sz="2000" baseline="30000">
                <a:solidFill>
                  <a:srgbClr val="008000"/>
                </a:solidFill>
              </a:rPr>
              <a:t>[3]</a:t>
            </a:r>
            <a:r>
              <a:rPr lang="en-US" sz="2000">
                <a:solidFill>
                  <a:srgbClr val="008000"/>
                </a:solidFill>
              </a:rPr>
              <a:t> (a</a:t>
            </a:r>
            <a:r>
              <a:rPr lang="en-US" sz="2000" baseline="30000">
                <a:solidFill>
                  <a:srgbClr val="008000"/>
                </a:solidFill>
              </a:rPr>
              <a:t>[3]</a:t>
            </a:r>
            <a:r>
              <a:rPr lang="en-US" sz="2000">
                <a:solidFill>
                  <a:srgbClr val="008000"/>
                </a:solidFill>
              </a:rPr>
              <a:t> đã dropout 20%) </a:t>
            </a:r>
          </a:p>
        </p:txBody>
      </p:sp>
    </p:spTree>
    <p:extLst>
      <p:ext uri="{BB962C8B-B14F-4D97-AF65-F5344CB8AC3E}">
        <p14:creationId xmlns:p14="http://schemas.microsoft.com/office/powerpoint/2010/main" val="13541773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7232-CAF2-2B4D-B8F6-17E9D1166FBD}"/>
              </a:ext>
            </a:extLst>
          </p:cNvPr>
          <p:cNvSpPr>
            <a:spLocks noGrp="1"/>
          </p:cNvSpPr>
          <p:nvPr>
            <p:ph type="title"/>
          </p:nvPr>
        </p:nvSpPr>
        <p:spPr/>
        <p:txBody>
          <a:bodyPr/>
          <a:lstStyle/>
          <a:p>
            <a:r>
              <a:rPr lang="en-US"/>
              <a:t>Một số kỹ thuật khác nhằm làm giảm overfiting</a:t>
            </a:r>
          </a:p>
        </p:txBody>
      </p:sp>
      <p:sp>
        <p:nvSpPr>
          <p:cNvPr id="3" name="Content Placeholder 2">
            <a:extLst>
              <a:ext uri="{FF2B5EF4-FFF2-40B4-BE49-F238E27FC236}">
                <a16:creationId xmlns:a16="http://schemas.microsoft.com/office/drawing/2014/main" id="{8570DAC2-0A21-E043-A802-71EF86588BB5}"/>
              </a:ext>
            </a:extLst>
          </p:cNvPr>
          <p:cNvSpPr>
            <a:spLocks noGrp="1"/>
          </p:cNvSpPr>
          <p:nvPr>
            <p:ph idx="1"/>
          </p:nvPr>
        </p:nvSpPr>
        <p:spPr/>
        <p:txBody>
          <a:bodyPr/>
          <a:lstStyle/>
          <a:p>
            <a:r>
              <a:rPr lang="en-US"/>
              <a:t>Tăng dữ liệu (data augmentation).</a:t>
            </a:r>
          </a:p>
          <a:p>
            <a:pPr lvl="1"/>
            <a:r>
              <a:rPr lang="en-US"/>
              <a:t>Chi phí đắt. </a:t>
            </a:r>
          </a:p>
          <a:p>
            <a:r>
              <a:rPr lang="en-US"/>
              <a:t>Early stopping.</a:t>
            </a:r>
          </a:p>
        </p:txBody>
      </p:sp>
    </p:spTree>
    <p:extLst>
      <p:ext uri="{BB962C8B-B14F-4D97-AF65-F5344CB8AC3E}">
        <p14:creationId xmlns:p14="http://schemas.microsoft.com/office/powerpoint/2010/main" val="158718681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49DE-87B8-7A41-8717-FBC2DA93E5F3}"/>
              </a:ext>
            </a:extLst>
          </p:cNvPr>
          <p:cNvSpPr>
            <a:spLocks noGrp="1"/>
          </p:cNvSpPr>
          <p:nvPr>
            <p:ph type="title"/>
          </p:nvPr>
        </p:nvSpPr>
        <p:spPr/>
        <p:txBody>
          <a:bodyPr/>
          <a:lstStyle/>
          <a:p>
            <a:r>
              <a:rPr lang="en-US"/>
              <a:t>Ví dụ về Tăng dữ liệu ảnh</a:t>
            </a:r>
          </a:p>
        </p:txBody>
      </p:sp>
      <p:sp>
        <p:nvSpPr>
          <p:cNvPr id="4" name="TextBox 3">
            <a:extLst>
              <a:ext uri="{FF2B5EF4-FFF2-40B4-BE49-F238E27FC236}">
                <a16:creationId xmlns:a16="http://schemas.microsoft.com/office/drawing/2014/main" id="{0B2A4E35-10CF-0D48-AED6-3E93F496F273}"/>
              </a:ext>
            </a:extLst>
          </p:cNvPr>
          <p:cNvSpPr txBox="1"/>
          <p:nvPr/>
        </p:nvSpPr>
        <p:spPr>
          <a:xfrm>
            <a:off x="857882" y="3768137"/>
            <a:ext cx="1027751" cy="2215991"/>
          </a:xfrm>
          <a:prstGeom prst="rect">
            <a:avLst/>
          </a:prstGeom>
          <a:noFill/>
        </p:spPr>
        <p:txBody>
          <a:bodyPr wrap="square" rtlCol="0">
            <a:spAutoFit/>
          </a:bodyPr>
          <a:lstStyle/>
          <a:p>
            <a:r>
              <a:rPr lang="en-US" sz="13800" dirty="0"/>
              <a:t>4</a:t>
            </a:r>
          </a:p>
        </p:txBody>
      </p:sp>
      <p:pic>
        <p:nvPicPr>
          <p:cNvPr id="5" name="Picture 4">
            <a:extLst>
              <a:ext uri="{FF2B5EF4-FFF2-40B4-BE49-F238E27FC236}">
                <a16:creationId xmlns:a16="http://schemas.microsoft.com/office/drawing/2014/main" id="{888F8E5F-3DDE-C54D-9606-D9036DDBC40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10800000" flipV="1">
            <a:off x="243433" y="1692319"/>
            <a:ext cx="2256652" cy="1565552"/>
          </a:xfrm>
          <a:prstGeom prst="rect">
            <a:avLst/>
          </a:prstGeom>
        </p:spPr>
      </p:pic>
      <p:cxnSp>
        <p:nvCxnSpPr>
          <p:cNvPr id="6" name="Straight Arrow Connector 5">
            <a:extLst>
              <a:ext uri="{FF2B5EF4-FFF2-40B4-BE49-F238E27FC236}">
                <a16:creationId xmlns:a16="http://schemas.microsoft.com/office/drawing/2014/main" id="{F1F3A45A-A789-E747-92C8-85A7150FCD46}"/>
              </a:ext>
            </a:extLst>
          </p:cNvPr>
          <p:cNvCxnSpPr/>
          <p:nvPr/>
        </p:nvCxnSpPr>
        <p:spPr>
          <a:xfrm>
            <a:off x="3044614" y="2475093"/>
            <a:ext cx="132896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C5E6BA7-A336-1341-B401-C7386302A3F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10800000">
            <a:off x="4957376" y="1692318"/>
            <a:ext cx="2256653" cy="1565551"/>
          </a:xfrm>
          <a:prstGeom prst="rect">
            <a:avLst/>
          </a:prstGeom>
        </p:spPr>
      </p:pic>
      <p:cxnSp>
        <p:nvCxnSpPr>
          <p:cNvPr id="8" name="Straight Arrow Connector 7">
            <a:extLst>
              <a:ext uri="{FF2B5EF4-FFF2-40B4-BE49-F238E27FC236}">
                <a16:creationId xmlns:a16="http://schemas.microsoft.com/office/drawing/2014/main" id="{C5AC4D6C-53A5-FA4B-BD0E-2A1524A22D5F}"/>
              </a:ext>
            </a:extLst>
          </p:cNvPr>
          <p:cNvCxnSpPr/>
          <p:nvPr/>
        </p:nvCxnSpPr>
        <p:spPr>
          <a:xfrm flipV="1">
            <a:off x="3044614" y="4866640"/>
            <a:ext cx="1319918" cy="949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3F0A23A-1224-CA43-8716-0C25E5090C5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542685" y="1694322"/>
            <a:ext cx="2257269" cy="1563547"/>
          </a:xfrm>
          <a:prstGeom prst="rect">
            <a:avLst/>
          </a:prstGeom>
        </p:spPr>
      </p:pic>
      <p:pic>
        <p:nvPicPr>
          <p:cNvPr id="10" name="Picture 9">
            <a:extLst>
              <a:ext uri="{FF2B5EF4-FFF2-40B4-BE49-F238E27FC236}">
                <a16:creationId xmlns:a16="http://schemas.microsoft.com/office/drawing/2014/main" id="{E0B21952-7EF3-7440-AE43-F9D1BBBBA8B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18635755">
            <a:off x="5641507" y="4595926"/>
            <a:ext cx="801181" cy="212621"/>
          </a:xfrm>
          <a:prstGeom prst="rect">
            <a:avLst/>
          </a:prstGeom>
        </p:spPr>
      </p:pic>
      <p:pic>
        <p:nvPicPr>
          <p:cNvPr id="11" name="Picture 10">
            <a:extLst>
              <a:ext uri="{FF2B5EF4-FFF2-40B4-BE49-F238E27FC236}">
                <a16:creationId xmlns:a16="http://schemas.microsoft.com/office/drawing/2014/main" id="{91B6889D-563E-314F-918E-5609B9848DF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6691577">
            <a:off x="6335960" y="4698896"/>
            <a:ext cx="801181" cy="240473"/>
          </a:xfrm>
          <a:prstGeom prst="rect">
            <a:avLst/>
          </a:prstGeom>
        </p:spPr>
      </p:pic>
      <p:pic>
        <p:nvPicPr>
          <p:cNvPr id="12" name="Picture 11">
            <a:extLst>
              <a:ext uri="{FF2B5EF4-FFF2-40B4-BE49-F238E27FC236}">
                <a16:creationId xmlns:a16="http://schemas.microsoft.com/office/drawing/2014/main" id="{6A10CF2C-8C98-CF42-A493-76B9BB5C4BB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4705058">
            <a:off x="6260712" y="4308901"/>
            <a:ext cx="801181" cy="240473"/>
          </a:xfrm>
          <a:prstGeom prst="rect">
            <a:avLst/>
          </a:prstGeom>
        </p:spPr>
      </p:pic>
      <p:pic>
        <p:nvPicPr>
          <p:cNvPr id="13" name="Picture 12">
            <a:extLst>
              <a:ext uri="{FF2B5EF4-FFF2-40B4-BE49-F238E27FC236}">
                <a16:creationId xmlns:a16="http://schemas.microsoft.com/office/drawing/2014/main" id="{AD3A90C9-4155-0C41-89A5-EDB8294E88D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rot="1304007">
            <a:off x="10019961" y="4315260"/>
            <a:ext cx="1214581" cy="1318949"/>
          </a:xfrm>
          <a:prstGeom prst="rect">
            <a:avLst/>
          </a:prstGeom>
        </p:spPr>
      </p:pic>
      <p:pic>
        <p:nvPicPr>
          <p:cNvPr id="14" name="Picture 13">
            <a:extLst>
              <a:ext uri="{FF2B5EF4-FFF2-40B4-BE49-F238E27FC236}">
                <a16:creationId xmlns:a16="http://schemas.microsoft.com/office/drawing/2014/main" id="{2A590ADE-A856-5442-A47D-C7D6A66D6C9A}"/>
              </a:ext>
            </a:extLst>
          </p:cNvPr>
          <p:cNvPicPr>
            <a:picLocks noChangeAspect="1"/>
          </p:cNvPicPr>
          <p:nvPr/>
        </p:nvPicPr>
        <p:blipFill>
          <a:blip r:embed="rId8"/>
          <a:stretch>
            <a:fillRect/>
          </a:stretch>
        </p:blipFill>
        <p:spPr>
          <a:xfrm rot="18051555" flipV="1">
            <a:off x="9151820" y="3650852"/>
            <a:ext cx="1064303" cy="920848"/>
          </a:xfrm>
          <a:prstGeom prst="rect">
            <a:avLst/>
          </a:prstGeom>
        </p:spPr>
      </p:pic>
      <p:pic>
        <p:nvPicPr>
          <p:cNvPr id="15" name="Picture 14">
            <a:extLst>
              <a:ext uri="{FF2B5EF4-FFF2-40B4-BE49-F238E27FC236}">
                <a16:creationId xmlns:a16="http://schemas.microsoft.com/office/drawing/2014/main" id="{7642C458-E4F6-7848-98F5-CD52AB61221E}"/>
              </a:ext>
            </a:extLst>
          </p:cNvPr>
          <p:cNvPicPr>
            <a:picLocks noChangeAspect="1"/>
          </p:cNvPicPr>
          <p:nvPr/>
        </p:nvPicPr>
        <p:blipFill>
          <a:blip r:embed="rId9"/>
          <a:stretch>
            <a:fillRect/>
          </a:stretch>
        </p:blipFill>
        <p:spPr>
          <a:xfrm rot="19933366">
            <a:off x="5224954" y="4166537"/>
            <a:ext cx="1460777" cy="1685512"/>
          </a:xfrm>
          <a:prstGeom prst="rect">
            <a:avLst/>
          </a:prstGeom>
        </p:spPr>
      </p:pic>
      <p:pic>
        <p:nvPicPr>
          <p:cNvPr id="16" name="Picture 15">
            <a:extLst>
              <a:ext uri="{FF2B5EF4-FFF2-40B4-BE49-F238E27FC236}">
                <a16:creationId xmlns:a16="http://schemas.microsoft.com/office/drawing/2014/main" id="{E5FCC77D-CA86-804E-A36E-83EE8F905241}"/>
              </a:ext>
            </a:extLst>
          </p:cNvPr>
          <p:cNvPicPr>
            <a:picLocks noChangeAspect="1"/>
          </p:cNvPicPr>
          <p:nvPr/>
        </p:nvPicPr>
        <p:blipFill>
          <a:blip r:embed="rId10"/>
          <a:stretch>
            <a:fillRect/>
          </a:stretch>
        </p:blipFill>
        <p:spPr>
          <a:xfrm>
            <a:off x="7798055" y="4328882"/>
            <a:ext cx="1136044" cy="1232319"/>
          </a:xfrm>
          <a:prstGeom prst="rect">
            <a:avLst/>
          </a:prstGeom>
        </p:spPr>
      </p:pic>
    </p:spTree>
    <p:extLst>
      <p:ext uri="{BB962C8B-B14F-4D97-AF65-F5344CB8AC3E}">
        <p14:creationId xmlns:p14="http://schemas.microsoft.com/office/powerpoint/2010/main" val="4034278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510E-C67F-FF4B-AB88-AD8278AD396F}"/>
              </a:ext>
            </a:extLst>
          </p:cNvPr>
          <p:cNvSpPr>
            <a:spLocks noGrp="1"/>
          </p:cNvSpPr>
          <p:nvPr>
            <p:ph type="title"/>
          </p:nvPr>
        </p:nvSpPr>
        <p:spPr/>
        <p:txBody>
          <a:bodyPr/>
          <a:lstStyle/>
          <a:p>
            <a:r>
              <a:rPr lang="en-US"/>
              <a:t>Ví dụ về Tăng dữ liệu TEXT</a:t>
            </a:r>
          </a:p>
        </p:txBody>
      </p:sp>
      <p:pic>
        <p:nvPicPr>
          <p:cNvPr id="1026" name="Picture 2" descr="Data Augmentation in Natural Language Processing for Text ...">
            <a:extLst>
              <a:ext uri="{FF2B5EF4-FFF2-40B4-BE49-F238E27FC236}">
                <a16:creationId xmlns:a16="http://schemas.microsoft.com/office/drawing/2014/main" id="{D0125C42-E38D-1940-9744-7AC23DDDF02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 y="1417638"/>
            <a:ext cx="7924800" cy="42985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FDE0A0-C4B4-BF4B-B71B-85D1D55FEC94}"/>
              </a:ext>
            </a:extLst>
          </p:cNvPr>
          <p:cNvSpPr txBox="1"/>
          <p:nvPr/>
        </p:nvSpPr>
        <p:spPr>
          <a:xfrm>
            <a:off x="9512300" y="2177574"/>
            <a:ext cx="2070100" cy="369332"/>
          </a:xfrm>
          <a:prstGeom prst="rect">
            <a:avLst/>
          </a:prstGeom>
          <a:noFill/>
        </p:spPr>
        <p:txBody>
          <a:bodyPr wrap="square" rtlCol="0">
            <a:spAutoFit/>
          </a:bodyPr>
          <a:lstStyle/>
          <a:p>
            <a:r>
              <a:rPr lang="en-US">
                <a:solidFill>
                  <a:srgbClr val="FF0000"/>
                </a:solidFill>
              </a:rPr>
              <a:t>DỮ LIỆU CHÍNH</a:t>
            </a:r>
          </a:p>
        </p:txBody>
      </p:sp>
      <p:sp>
        <p:nvSpPr>
          <p:cNvPr id="6" name="TextBox 5">
            <a:extLst>
              <a:ext uri="{FF2B5EF4-FFF2-40B4-BE49-F238E27FC236}">
                <a16:creationId xmlns:a16="http://schemas.microsoft.com/office/drawing/2014/main" id="{B2A2A71F-81C9-E94F-871E-B40803512845}"/>
              </a:ext>
            </a:extLst>
          </p:cNvPr>
          <p:cNvSpPr txBox="1"/>
          <p:nvPr/>
        </p:nvSpPr>
        <p:spPr>
          <a:xfrm>
            <a:off x="9169400" y="4038600"/>
            <a:ext cx="2844800" cy="369332"/>
          </a:xfrm>
          <a:prstGeom prst="rect">
            <a:avLst/>
          </a:prstGeom>
          <a:noFill/>
        </p:spPr>
        <p:txBody>
          <a:bodyPr wrap="square" rtlCol="0">
            <a:spAutoFit/>
          </a:bodyPr>
          <a:lstStyle/>
          <a:p>
            <a:r>
              <a:rPr lang="en-US">
                <a:solidFill>
                  <a:srgbClr val="0066FF"/>
                </a:solidFill>
              </a:rPr>
              <a:t>DỮ LIỆU TĂNG CƯỜNG</a:t>
            </a:r>
          </a:p>
        </p:txBody>
      </p:sp>
      <p:sp>
        <p:nvSpPr>
          <p:cNvPr id="5" name="Right Brace 4">
            <a:extLst>
              <a:ext uri="{FF2B5EF4-FFF2-40B4-BE49-F238E27FC236}">
                <a16:creationId xmlns:a16="http://schemas.microsoft.com/office/drawing/2014/main" id="{08F6850D-4916-1946-B982-CBB5EDA1FFB4}"/>
              </a:ext>
            </a:extLst>
          </p:cNvPr>
          <p:cNvSpPr/>
          <p:nvPr/>
        </p:nvSpPr>
        <p:spPr>
          <a:xfrm>
            <a:off x="8077200" y="2971800"/>
            <a:ext cx="762000" cy="236220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62980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5AC7-916B-2642-8407-E45F62CFB8F6}"/>
              </a:ext>
            </a:extLst>
          </p:cNvPr>
          <p:cNvSpPr>
            <a:spLocks noGrp="1"/>
          </p:cNvSpPr>
          <p:nvPr>
            <p:ph type="title"/>
          </p:nvPr>
        </p:nvSpPr>
        <p:spPr/>
        <p:txBody>
          <a:bodyPr/>
          <a:lstStyle/>
          <a:p>
            <a:r>
              <a:rPr lang="en-US"/>
              <a:t>Early stopping</a:t>
            </a:r>
          </a:p>
        </p:txBody>
      </p:sp>
      <p:sp>
        <p:nvSpPr>
          <p:cNvPr id="3" name="Content Placeholder 2">
            <a:extLst>
              <a:ext uri="{FF2B5EF4-FFF2-40B4-BE49-F238E27FC236}">
                <a16:creationId xmlns:a16="http://schemas.microsoft.com/office/drawing/2014/main" id="{3C5BE9E9-49E5-1F43-8A4C-159BF008634B}"/>
              </a:ext>
            </a:extLst>
          </p:cNvPr>
          <p:cNvSpPr>
            <a:spLocks noGrp="1"/>
          </p:cNvSpPr>
          <p:nvPr>
            <p:ph idx="1"/>
          </p:nvPr>
        </p:nvSpPr>
        <p:spPr/>
        <p:txBody>
          <a:bodyPr/>
          <a:lstStyle/>
          <a:p>
            <a:r>
              <a:rPr lang="en-US"/>
              <a:t>Là một kỹ thuật </a:t>
            </a:r>
            <a:r>
              <a:rPr lang="en-US">
                <a:solidFill>
                  <a:srgbClr val="FF0000"/>
                </a:solidFill>
              </a:rPr>
              <a:t>dừng vòng lặp của gradient descent sớm </a:t>
            </a:r>
            <a:r>
              <a:rPr lang="en-US"/>
              <a:t>để tránh trường hợp </a:t>
            </a:r>
            <a:r>
              <a:rPr lang="en-US">
                <a:solidFill>
                  <a:srgbClr val="FF0000"/>
                </a:solidFill>
              </a:rPr>
              <a:t>lặp quá mức </a:t>
            </a:r>
            <a:r>
              <a:rPr lang="en-US">
                <a:sym typeface="Wingdings" pitchFamily="2" charset="2"/>
              </a:rPr>
              <a:t>dẫn đến overfiting.</a:t>
            </a:r>
            <a:endParaRPr lang="en-US"/>
          </a:p>
        </p:txBody>
      </p:sp>
      <p:grpSp>
        <p:nvGrpSpPr>
          <p:cNvPr id="15" name="Group 14">
            <a:extLst>
              <a:ext uri="{FF2B5EF4-FFF2-40B4-BE49-F238E27FC236}">
                <a16:creationId xmlns:a16="http://schemas.microsoft.com/office/drawing/2014/main" id="{1FC0FF47-4EE6-9B43-98C6-71AF6AC53DA5}"/>
              </a:ext>
            </a:extLst>
          </p:cNvPr>
          <p:cNvGrpSpPr/>
          <p:nvPr/>
        </p:nvGrpSpPr>
        <p:grpSpPr>
          <a:xfrm>
            <a:off x="3833351" y="2514600"/>
            <a:ext cx="4525298" cy="3165021"/>
            <a:chOff x="3818964" y="2667000"/>
            <a:chExt cx="4525298" cy="3165021"/>
          </a:xfrm>
        </p:grpSpPr>
        <p:pic>
          <p:nvPicPr>
            <p:cNvPr id="2050" name="Picture 2" descr="Why “early-stopping” works as Regularization? – mc.ai">
              <a:extLst>
                <a:ext uri="{FF2B5EF4-FFF2-40B4-BE49-F238E27FC236}">
                  <a16:creationId xmlns:a16="http://schemas.microsoft.com/office/drawing/2014/main" id="{B440C5D4-80DE-8147-8D2A-95BCE8930C2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8964" y="2667000"/>
              <a:ext cx="3909732" cy="31650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2D07740-6A67-D44C-B45E-DEAA4B2E7121}"/>
                </a:ext>
              </a:extLst>
            </p:cNvPr>
            <p:cNvSpPr txBox="1"/>
            <p:nvPr/>
          </p:nvSpPr>
          <p:spPr>
            <a:xfrm>
              <a:off x="7095202" y="3074750"/>
              <a:ext cx="1249060" cy="369332"/>
            </a:xfrm>
            <a:prstGeom prst="rect">
              <a:avLst/>
            </a:prstGeom>
            <a:noFill/>
          </p:spPr>
          <p:txBody>
            <a:bodyPr wrap="none" rtlCol="0">
              <a:spAutoFit/>
            </a:bodyPr>
            <a:lstStyle/>
            <a:p>
              <a:r>
                <a:rPr lang="en-US" b="1">
                  <a:solidFill>
                    <a:srgbClr val="FF0000"/>
                  </a:solidFill>
                </a:rPr>
                <a:t>Stop here</a:t>
              </a:r>
            </a:p>
          </p:txBody>
        </p:sp>
        <p:cxnSp>
          <p:nvCxnSpPr>
            <p:cNvPr id="13" name="Straight Arrow Connector 12">
              <a:extLst>
                <a:ext uri="{FF2B5EF4-FFF2-40B4-BE49-F238E27FC236}">
                  <a16:creationId xmlns:a16="http://schemas.microsoft.com/office/drawing/2014/main" id="{80AC8B2A-DFA2-1B48-96B7-10135BD7C223}"/>
                </a:ext>
              </a:extLst>
            </p:cNvPr>
            <p:cNvCxnSpPr>
              <a:cxnSpLocks/>
            </p:cNvCxnSpPr>
            <p:nvPr/>
          </p:nvCxnSpPr>
          <p:spPr>
            <a:xfrm flipH="1">
              <a:off x="6181164" y="3367882"/>
              <a:ext cx="1547532" cy="9755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396DF9-2EFF-964C-854E-1F37ED97176F}"/>
                  </a:ext>
                </a:extLst>
              </p:cNvPr>
              <p:cNvSpPr txBox="1"/>
              <p:nvPr/>
            </p:nvSpPr>
            <p:spPr>
              <a:xfrm>
                <a:off x="4267200" y="5301320"/>
                <a:ext cx="700833" cy="369332"/>
              </a:xfrm>
              <a:prstGeom prst="rect">
                <a:avLst/>
              </a:prstGeom>
              <a:noFill/>
            </p:spPr>
            <p:txBody>
              <a:bodyPr wrap="none" rtlCol="0">
                <a:spAutoFit/>
              </a:bodyPr>
              <a:lstStyle/>
              <a:p>
                <a:r>
                  <a:rPr lang="en-US">
                    <a:solidFill>
                      <a:srgbClr val="FF0000"/>
                    </a:solidFill>
                  </a:rPr>
                  <a:t>W</a:t>
                </a: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m:t>
                    </m:r>
                  </m:oMath>
                </a14:m>
                <a:r>
                  <a:rPr lang="en-US">
                    <a:solidFill>
                      <a:srgbClr val="FF0000"/>
                    </a:solidFill>
                  </a:rPr>
                  <a:t>0</a:t>
                </a:r>
              </a:p>
            </p:txBody>
          </p:sp>
        </mc:Choice>
        <mc:Fallback xmlns="">
          <p:sp>
            <p:nvSpPr>
              <p:cNvPr id="16" name="TextBox 15">
                <a:extLst>
                  <a:ext uri="{FF2B5EF4-FFF2-40B4-BE49-F238E27FC236}">
                    <a16:creationId xmlns:a16="http://schemas.microsoft.com/office/drawing/2014/main" id="{ED396DF9-2EFF-964C-854E-1F37ED97176F}"/>
                  </a:ext>
                </a:extLst>
              </p:cNvPr>
              <p:cNvSpPr txBox="1">
                <a:spLocks noRot="1" noChangeAspect="1" noMove="1" noResize="1" noEditPoints="1" noAdjustHandles="1" noChangeArrowheads="1" noChangeShapeType="1" noTextEdit="1"/>
              </p:cNvSpPr>
              <p:nvPr/>
            </p:nvSpPr>
            <p:spPr>
              <a:xfrm>
                <a:off x="4267200" y="5301320"/>
                <a:ext cx="700833" cy="369332"/>
              </a:xfrm>
              <a:prstGeom prst="rect">
                <a:avLst/>
              </a:prstGeom>
              <a:blipFill>
                <a:blip r:embed="rId3"/>
                <a:stretch>
                  <a:fillRect l="-7273" t="-3226" r="-5455" b="-2258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DFBE32D-3C5A-4C4B-8305-5DBAA16A00EF}"/>
              </a:ext>
            </a:extLst>
          </p:cNvPr>
          <p:cNvSpPr txBox="1"/>
          <p:nvPr/>
        </p:nvSpPr>
        <p:spPr>
          <a:xfrm>
            <a:off x="7611713" y="5310289"/>
            <a:ext cx="1130438" cy="369332"/>
          </a:xfrm>
          <a:prstGeom prst="rect">
            <a:avLst/>
          </a:prstGeom>
          <a:noFill/>
        </p:spPr>
        <p:txBody>
          <a:bodyPr wrap="none" rtlCol="0">
            <a:spAutoFit/>
          </a:bodyPr>
          <a:lstStyle/>
          <a:p>
            <a:r>
              <a:rPr lang="en-US">
                <a:solidFill>
                  <a:srgbClr val="FF0000"/>
                </a:solidFill>
              </a:rPr>
              <a:t>W rất lớn</a:t>
            </a:r>
          </a:p>
        </p:txBody>
      </p:sp>
    </p:spTree>
    <p:extLst>
      <p:ext uri="{BB962C8B-B14F-4D97-AF65-F5344CB8AC3E}">
        <p14:creationId xmlns:p14="http://schemas.microsoft.com/office/powerpoint/2010/main" val="258232339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CAD9-5874-1842-A777-C8E33D9D8DBD}"/>
              </a:ext>
            </a:extLst>
          </p:cNvPr>
          <p:cNvSpPr>
            <a:spLocks noGrp="1"/>
          </p:cNvSpPr>
          <p:nvPr>
            <p:ph type="title"/>
          </p:nvPr>
        </p:nvSpPr>
        <p:spPr>
          <a:xfrm>
            <a:off x="609600" y="3962400"/>
            <a:ext cx="10972800" cy="1143000"/>
          </a:xfrm>
        </p:spPr>
        <p:txBody>
          <a:bodyPr/>
          <a:lstStyle/>
          <a:p>
            <a:pPr algn="l"/>
            <a:r>
              <a:rPr lang="en-US" dirty="0"/>
              <a:t>KHỞI TẠO TRỌNG SỐ </a:t>
            </a:r>
          </a:p>
        </p:txBody>
      </p:sp>
    </p:spTree>
    <p:extLst>
      <p:ext uri="{BB962C8B-B14F-4D97-AF65-F5344CB8AC3E}">
        <p14:creationId xmlns:p14="http://schemas.microsoft.com/office/powerpoint/2010/main" val="37161291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4FB5-AD8F-984E-A372-0D4DAAD32C43}"/>
              </a:ext>
            </a:extLst>
          </p:cNvPr>
          <p:cNvSpPr>
            <a:spLocks noGrp="1"/>
          </p:cNvSpPr>
          <p:nvPr>
            <p:ph type="title"/>
          </p:nvPr>
        </p:nvSpPr>
        <p:spPr/>
        <p:txBody>
          <a:bodyPr/>
          <a:lstStyle/>
          <a:p>
            <a:r>
              <a:rPr lang="en-US"/>
              <a:t>Chuẩn hoá dữ liệu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E2CF75-9CE5-EC44-8B79-B0547BFF05DE}"/>
                  </a:ext>
                </a:extLst>
              </p:cNvPr>
              <p:cNvSpPr>
                <a:spLocks noGrp="1"/>
              </p:cNvSpPr>
              <p:nvPr>
                <p:ph idx="1"/>
              </p:nvPr>
            </p:nvSpPr>
            <p:spPr>
              <a:xfrm>
                <a:off x="609600" y="1600202"/>
                <a:ext cx="10972800" cy="4267198"/>
              </a:xfrm>
            </p:spPr>
            <p:txBody>
              <a:bodyPr/>
              <a:lstStyle/>
              <a:p>
                <a:r>
                  <a:rPr lang="en-US"/>
                  <a:t>Chuẩn hoá dữ liệu huấn luyện dựa vào </a:t>
                </a:r>
              </a:p>
              <a:p>
                <a:pPr lvl="1"/>
                <a:r>
                  <a:rPr lang="en-US">
                    <a:solidFill>
                      <a:srgbClr val="FF0000"/>
                    </a:solidFill>
                  </a:rPr>
                  <a:t>Trung bình (mean):	 </a:t>
                </a:r>
                <a14:m>
                  <m:oMath xmlns:m="http://schemas.openxmlformats.org/officeDocument/2006/math">
                    <m:r>
                      <a:rPr lang="en-US" i="1">
                        <a:latin typeface="Cambria Math" panose="02040503050406030204" pitchFamily="18" charset="0"/>
                        <a:ea typeface="Cambria Math" panose="02040503050406030204" pitchFamily="18" charset="0"/>
                      </a:rPr>
                      <m:t>𝜇</m:t>
                    </m:r>
                    <m:r>
                      <a:rPr lang="vi-VN" i="1">
                        <a:latin typeface="Cambria Math" panose="02040503050406030204" pitchFamily="18" charset="0"/>
                        <a:ea typeface="Cambria Math" panose="02040503050406030204" pitchFamily="18" charset="0"/>
                      </a:rPr>
                      <m:t>=</m:t>
                    </m:r>
                    <m:f>
                      <m:fPr>
                        <m:ctrlPr>
                          <a:rPr lang="vi-VN" i="1">
                            <a:latin typeface="Cambria Math" panose="02040503050406030204" pitchFamily="18" charset="0"/>
                            <a:ea typeface="Cambria Math" panose="02040503050406030204" pitchFamily="18" charset="0"/>
                          </a:rPr>
                        </m:ctrlPr>
                      </m:fPr>
                      <m:num>
                        <m:r>
                          <a:rPr lang="vi-VN" i="1">
                            <a:latin typeface="Cambria Math" panose="02040503050406030204" pitchFamily="18" charset="0"/>
                            <a:ea typeface="Cambria Math" panose="02040503050406030204" pitchFamily="18" charset="0"/>
                          </a:rPr>
                          <m:t>1</m:t>
                        </m:r>
                      </m:num>
                      <m:den>
                        <m:r>
                          <a:rPr lang="vi-VN" i="1">
                            <a:latin typeface="Cambria Math" panose="02040503050406030204" pitchFamily="18" charset="0"/>
                            <a:ea typeface="Cambria Math" panose="02040503050406030204" pitchFamily="18" charset="0"/>
                          </a:rPr>
                          <m:t>𝑚</m:t>
                        </m:r>
                      </m:den>
                    </m:f>
                    <m:nary>
                      <m:naryPr>
                        <m:chr m:val="∑"/>
                        <m:ctrlPr>
                          <a:rPr lang="vi-VN" i="1">
                            <a:latin typeface="Cambria Math" panose="02040503050406030204" pitchFamily="18" charset="0"/>
                            <a:ea typeface="Cambria Math" panose="02040503050406030204" pitchFamily="18" charset="0"/>
                          </a:rPr>
                        </m:ctrlPr>
                      </m:naryPr>
                      <m:sub>
                        <m:r>
                          <m:rPr>
                            <m:sty m:val="p"/>
                            <m:brk m:alnAt="23"/>
                          </m:rPr>
                          <a:rPr lang="vi-VN" i="1">
                            <a:latin typeface="Cambria Math" panose="02040503050406030204" pitchFamily="18" charset="0"/>
                            <a:ea typeface="Cambria Math" panose="02040503050406030204" pitchFamily="18" charset="0"/>
                          </a:rPr>
                          <m:t>i</m:t>
                        </m:r>
                        <m:r>
                          <a:rPr lang="vi-VN" i="1">
                            <a:latin typeface="Cambria Math" panose="02040503050406030204" pitchFamily="18" charset="0"/>
                            <a:ea typeface="Cambria Math" panose="02040503050406030204" pitchFamily="18" charset="0"/>
                          </a:rPr>
                          <m:t>=1</m:t>
                        </m:r>
                      </m:sub>
                      <m:sup>
                        <m:r>
                          <m:rPr>
                            <m:sty m:val="p"/>
                          </m:rPr>
                          <a:rPr lang="vi-VN" i="1">
                            <a:latin typeface="Cambria Math" panose="02040503050406030204" pitchFamily="18" charset="0"/>
                            <a:ea typeface="Cambria Math" panose="02040503050406030204" pitchFamily="18" charset="0"/>
                          </a:rPr>
                          <m:t>m</m:t>
                        </m:r>
                      </m:sup>
                      <m:e>
                        <m:sSup>
                          <m:sSupPr>
                            <m:ctrlPr>
                              <a:rPr lang="vi-VN" i="1">
                                <a:latin typeface="Cambria Math" panose="02040503050406030204" pitchFamily="18" charset="0"/>
                                <a:ea typeface="Cambria Math" panose="02040503050406030204" pitchFamily="18" charset="0"/>
                              </a:rPr>
                            </m:ctrlPr>
                          </m:sSupPr>
                          <m:e>
                            <m:r>
                              <m:rPr>
                                <m:sty m:val="p"/>
                              </m:rPr>
                              <a:rPr lang="vi-VN" i="1">
                                <a:latin typeface="Cambria Math" panose="02040503050406030204" pitchFamily="18" charset="0"/>
                                <a:ea typeface="Cambria Math" panose="02040503050406030204" pitchFamily="18" charset="0"/>
                              </a:rPr>
                              <m:t>X</m:t>
                            </m:r>
                          </m:e>
                          <m:sup>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i</m:t>
                            </m:r>
                            <m:r>
                              <a:rPr lang="vi-VN" i="1">
                                <a:latin typeface="Cambria Math" panose="02040503050406030204" pitchFamily="18" charset="0"/>
                                <a:ea typeface="Cambria Math" panose="02040503050406030204" pitchFamily="18" charset="0"/>
                              </a:rPr>
                              <m:t>)</m:t>
                            </m:r>
                          </m:sup>
                        </m:sSup>
                      </m:e>
                    </m:nary>
                  </m:oMath>
                </a14:m>
                <a:endParaRPr lang="en-US">
                  <a:solidFill>
                    <a:srgbClr val="FF0000"/>
                  </a:solidFill>
                </a:endParaRPr>
              </a:p>
              <a:p>
                <a:pPr lvl="1"/>
                <a:r>
                  <a:rPr lang="en-US">
                    <a:solidFill>
                      <a:srgbClr val="FF0000"/>
                    </a:solidFill>
                  </a:rPr>
                  <a:t>Phương sai (variance):	 </a:t>
                </a:r>
                <a14:m>
                  <m:oMath xmlns:m="http://schemas.openxmlformats.org/officeDocument/2006/math">
                    <m:r>
                      <a:rPr lang="en-US" i="1">
                        <a:solidFill>
                          <a:srgbClr val="008000"/>
                        </a:solidFill>
                        <a:latin typeface="Cambria Math" panose="02040503050406030204" pitchFamily="18" charset="0"/>
                        <a:ea typeface="Cambria Math" panose="02040503050406030204" pitchFamily="18" charset="0"/>
                      </a:rPr>
                      <m:t>𝜎</m:t>
                    </m:r>
                    <m:r>
                      <a:rPr lang="vi-VN" i="1">
                        <a:solidFill>
                          <a:srgbClr val="008000"/>
                        </a:solidFill>
                        <a:latin typeface="Cambria Math" panose="02040503050406030204" pitchFamily="18" charset="0"/>
                        <a:ea typeface="Cambria Math" panose="02040503050406030204" pitchFamily="18" charset="0"/>
                      </a:rPr>
                      <m:t>=</m:t>
                    </m:r>
                    <m:f>
                      <m:fPr>
                        <m:ctrlPr>
                          <a:rPr lang="vi-VN" i="1">
                            <a:solidFill>
                              <a:srgbClr val="008000"/>
                            </a:solidFill>
                            <a:latin typeface="Cambria Math" panose="02040503050406030204" pitchFamily="18" charset="0"/>
                            <a:ea typeface="Cambria Math" panose="02040503050406030204" pitchFamily="18" charset="0"/>
                          </a:rPr>
                        </m:ctrlPr>
                      </m:fPr>
                      <m:num>
                        <m:r>
                          <a:rPr lang="vi-VN" i="1">
                            <a:solidFill>
                              <a:srgbClr val="008000"/>
                            </a:solidFill>
                            <a:latin typeface="Cambria Math" panose="02040503050406030204" pitchFamily="18" charset="0"/>
                            <a:ea typeface="Cambria Math" panose="02040503050406030204" pitchFamily="18" charset="0"/>
                          </a:rPr>
                          <m:t>1</m:t>
                        </m:r>
                      </m:num>
                      <m:den>
                        <m:r>
                          <a:rPr lang="vi-VN" i="1">
                            <a:solidFill>
                              <a:srgbClr val="008000"/>
                            </a:solidFill>
                            <a:latin typeface="Cambria Math" panose="02040503050406030204" pitchFamily="18" charset="0"/>
                            <a:ea typeface="Cambria Math" panose="02040503050406030204" pitchFamily="18" charset="0"/>
                          </a:rPr>
                          <m:t>𝑚</m:t>
                        </m:r>
                      </m:den>
                    </m:f>
                    <m:nary>
                      <m:naryPr>
                        <m:chr m:val="∑"/>
                        <m:ctrlPr>
                          <a:rPr lang="vi-VN" i="1">
                            <a:solidFill>
                              <a:srgbClr val="008000"/>
                            </a:solidFill>
                            <a:latin typeface="Cambria Math" panose="02040503050406030204" pitchFamily="18" charset="0"/>
                            <a:ea typeface="Cambria Math" panose="02040503050406030204" pitchFamily="18" charset="0"/>
                          </a:rPr>
                        </m:ctrlPr>
                      </m:naryPr>
                      <m:sub>
                        <m:r>
                          <m:rPr>
                            <m:sty m:val="p"/>
                            <m:brk m:alnAt="23"/>
                          </m:rPr>
                          <a:rPr lang="vi-VN" i="1">
                            <a:solidFill>
                              <a:srgbClr val="008000"/>
                            </a:solidFill>
                            <a:latin typeface="Cambria Math" panose="02040503050406030204" pitchFamily="18" charset="0"/>
                            <a:ea typeface="Cambria Math" panose="02040503050406030204" pitchFamily="18" charset="0"/>
                          </a:rPr>
                          <m:t>i</m:t>
                        </m:r>
                        <m:r>
                          <a:rPr lang="vi-VN" i="1">
                            <a:solidFill>
                              <a:srgbClr val="008000"/>
                            </a:solidFill>
                            <a:latin typeface="Cambria Math" panose="02040503050406030204" pitchFamily="18" charset="0"/>
                            <a:ea typeface="Cambria Math" panose="02040503050406030204" pitchFamily="18" charset="0"/>
                          </a:rPr>
                          <m:t>=1</m:t>
                        </m:r>
                      </m:sub>
                      <m:sup>
                        <m:r>
                          <m:rPr>
                            <m:sty m:val="p"/>
                          </m:rPr>
                          <a:rPr lang="vi-VN" i="1">
                            <a:solidFill>
                              <a:srgbClr val="008000"/>
                            </a:solidFill>
                            <a:latin typeface="Cambria Math" panose="02040503050406030204" pitchFamily="18" charset="0"/>
                            <a:ea typeface="Cambria Math" panose="02040503050406030204" pitchFamily="18" charset="0"/>
                          </a:rPr>
                          <m:t>m</m:t>
                        </m:r>
                      </m:sup>
                      <m:e>
                        <m:sSup>
                          <m:sSupPr>
                            <m:ctrlPr>
                              <a:rPr lang="vi-VN" i="1">
                                <a:solidFill>
                                  <a:srgbClr val="008000"/>
                                </a:solidFill>
                                <a:latin typeface="Cambria Math" panose="02040503050406030204" pitchFamily="18" charset="0"/>
                                <a:ea typeface="Cambria Math" panose="02040503050406030204" pitchFamily="18" charset="0"/>
                              </a:rPr>
                            </m:ctrlPr>
                          </m:sSupPr>
                          <m:e>
                            <m:r>
                              <m:rPr>
                                <m:sty m:val="p"/>
                              </m:rPr>
                              <a:rPr lang="vi-VN" i="1">
                                <a:solidFill>
                                  <a:srgbClr val="008000"/>
                                </a:solidFill>
                                <a:latin typeface="Cambria Math" panose="02040503050406030204" pitchFamily="18" charset="0"/>
                                <a:ea typeface="Cambria Math" panose="02040503050406030204" pitchFamily="18" charset="0"/>
                              </a:rPr>
                              <m:t>X</m:t>
                            </m:r>
                          </m:e>
                          <m:sup>
                            <m:r>
                              <a:rPr lang="vi-VN" i="1">
                                <a:solidFill>
                                  <a:srgbClr val="008000"/>
                                </a:solidFill>
                                <a:latin typeface="Cambria Math" panose="02040503050406030204" pitchFamily="18" charset="0"/>
                                <a:ea typeface="Cambria Math" panose="02040503050406030204" pitchFamily="18" charset="0"/>
                              </a:rPr>
                              <m:t>(</m:t>
                            </m:r>
                            <m:r>
                              <m:rPr>
                                <m:sty m:val="p"/>
                              </m:rPr>
                              <a:rPr lang="vi-VN" i="1">
                                <a:solidFill>
                                  <a:srgbClr val="008000"/>
                                </a:solidFill>
                                <a:latin typeface="Cambria Math" panose="02040503050406030204" pitchFamily="18" charset="0"/>
                                <a:ea typeface="Cambria Math" panose="02040503050406030204" pitchFamily="18" charset="0"/>
                              </a:rPr>
                              <m:t>i</m:t>
                            </m:r>
                            <m:r>
                              <a:rPr lang="vi-VN" i="1">
                                <a:solidFill>
                                  <a:srgbClr val="008000"/>
                                </a:solidFill>
                                <a:latin typeface="Cambria Math" panose="02040503050406030204" pitchFamily="18" charset="0"/>
                                <a:ea typeface="Cambria Math" panose="02040503050406030204" pitchFamily="18" charset="0"/>
                              </a:rPr>
                              <m:t>)</m:t>
                            </m:r>
                          </m:sup>
                        </m:sSup>
                      </m:e>
                    </m:nary>
                    <m:r>
                      <a:rPr lang="vi-VN" i="1">
                        <a:solidFill>
                          <a:srgbClr val="008000"/>
                        </a:solidFill>
                        <a:latin typeface="Cambria Math" panose="02040503050406030204" pitchFamily="18" charset="0"/>
                        <a:ea typeface="Cambria Math" panose="02040503050406030204" pitchFamily="18" charset="0"/>
                      </a:rPr>
                      <m:t>⊗⊗2</m:t>
                    </m:r>
                  </m:oMath>
                </a14:m>
                <a:endParaRPr lang="en-US">
                  <a:solidFill>
                    <a:srgbClr val="008000"/>
                  </a:solidFill>
                </a:endParaRPr>
              </a:p>
              <a:p>
                <a:pPr lvl="1"/>
                <a:endParaRPr lang="vi-VN">
                  <a:solidFill>
                    <a:srgbClr val="FF0000"/>
                  </a:solidFill>
                  <a:ea typeface="Cambria Math" panose="02040503050406030204" pitchFamily="18" charset="0"/>
                </a:endParaRPr>
              </a:p>
              <a:p>
                <a:r>
                  <a:rPr lang="en-US"/>
                  <a:t>Lưu ý: Khi chuẩn hoá </a:t>
                </a:r>
                <a:r>
                  <a:rPr lang="en-US">
                    <a:solidFill>
                      <a:srgbClr val="FF0000"/>
                    </a:solidFill>
                  </a:rPr>
                  <a:t>tập train</a:t>
                </a:r>
                <a:r>
                  <a:rPr lang="en-US"/>
                  <a:t>, thì </a:t>
                </a:r>
                <a:r>
                  <a:rPr lang="en-US">
                    <a:solidFill>
                      <a:srgbClr val="FF0000"/>
                    </a:solidFill>
                  </a:rPr>
                  <a:t>tập dev/test </a:t>
                </a:r>
                <a:r>
                  <a:rPr lang="en-US"/>
                  <a:t>phải được </a:t>
                </a:r>
                <a:r>
                  <a:rPr lang="en-US">
                    <a:solidFill>
                      <a:srgbClr val="FF0000"/>
                    </a:solidFill>
                  </a:rPr>
                  <a:t>thực hiện tương tự</a:t>
                </a:r>
                <a:r>
                  <a:rPr lang="en-US"/>
                  <a:t> (cùng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a:t> và </a:t>
                </a:r>
                <a14:m>
                  <m:oMath xmlns:m="http://schemas.openxmlformats.org/officeDocument/2006/math">
                    <m:r>
                      <a:rPr lang="en-US" i="1">
                        <a:solidFill>
                          <a:srgbClr val="008000"/>
                        </a:solidFill>
                        <a:latin typeface="Cambria Math" panose="02040503050406030204" pitchFamily="18" charset="0"/>
                        <a:ea typeface="Cambria Math" panose="02040503050406030204" pitchFamily="18" charset="0"/>
                      </a:rPr>
                      <m:t>𝜎</m:t>
                    </m:r>
                  </m:oMath>
                </a14:m>
                <a:r>
                  <a:rPr lang="en-US"/>
                  <a:t>).</a:t>
                </a:r>
              </a:p>
            </p:txBody>
          </p:sp>
        </mc:Choice>
        <mc:Fallback xmlns="">
          <p:sp>
            <p:nvSpPr>
              <p:cNvPr id="3" name="Content Placeholder 2">
                <a:extLst>
                  <a:ext uri="{FF2B5EF4-FFF2-40B4-BE49-F238E27FC236}">
                    <a16:creationId xmlns:a16="http://schemas.microsoft.com/office/drawing/2014/main" id="{D1E2CF75-9CE5-EC44-8B79-B0547BFF05DE}"/>
                  </a:ext>
                </a:extLst>
              </p:cNvPr>
              <p:cNvSpPr>
                <a:spLocks noGrp="1" noRot="1" noChangeAspect="1" noMove="1" noResize="1" noEditPoints="1" noAdjustHandles="1" noChangeArrowheads="1" noChangeShapeType="1" noTextEdit="1"/>
              </p:cNvSpPr>
              <p:nvPr>
                <p:ph idx="1"/>
              </p:nvPr>
            </p:nvSpPr>
            <p:spPr>
              <a:xfrm>
                <a:off x="609600" y="1600202"/>
                <a:ext cx="10972800" cy="4267198"/>
              </a:xfrm>
              <a:blipFill>
                <a:blip r:embed="rId2"/>
                <a:stretch>
                  <a:fillRect l="-1042" t="-1484"/>
                </a:stretch>
              </a:blipFill>
            </p:spPr>
            <p:txBody>
              <a:bodyPr/>
              <a:lstStyle/>
              <a:p>
                <a:r>
                  <a:rPr lang="en-US">
                    <a:noFill/>
                  </a:rPr>
                  <a:t> </a:t>
                </a:r>
              </a:p>
            </p:txBody>
          </p:sp>
        </mc:Fallback>
      </mc:AlternateContent>
    </p:spTree>
    <p:extLst>
      <p:ext uri="{BB962C8B-B14F-4D97-AF65-F5344CB8AC3E}">
        <p14:creationId xmlns:p14="http://schemas.microsoft.com/office/powerpoint/2010/main" val="371894912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D978-6E57-0D47-AB11-D3432B392F35}"/>
              </a:ext>
            </a:extLst>
          </p:cNvPr>
          <p:cNvSpPr>
            <a:spLocks noGrp="1"/>
          </p:cNvSpPr>
          <p:nvPr>
            <p:ph type="title"/>
          </p:nvPr>
        </p:nvSpPr>
        <p:spPr/>
        <p:txBody>
          <a:bodyPr/>
          <a:lstStyle/>
          <a:p>
            <a:r>
              <a:rPr lang="en-US"/>
              <a:t>Chuẩn hoá dữ liệu (tt)</a:t>
            </a:r>
          </a:p>
        </p:txBody>
      </p:sp>
      <p:grpSp>
        <p:nvGrpSpPr>
          <p:cNvPr id="4" name="Group 3">
            <a:extLst>
              <a:ext uri="{FF2B5EF4-FFF2-40B4-BE49-F238E27FC236}">
                <a16:creationId xmlns:a16="http://schemas.microsoft.com/office/drawing/2014/main" id="{D2387377-455A-0841-B87E-BE2677ED060D}"/>
              </a:ext>
            </a:extLst>
          </p:cNvPr>
          <p:cNvGrpSpPr/>
          <p:nvPr/>
        </p:nvGrpSpPr>
        <p:grpSpPr>
          <a:xfrm>
            <a:off x="194089" y="2278983"/>
            <a:ext cx="3380755" cy="2216415"/>
            <a:chOff x="147185" y="2590800"/>
            <a:chExt cx="3844679" cy="2353871"/>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B43E49-4C2B-B24A-B232-9B26216F0823}"/>
                    </a:ext>
                  </a:extLst>
                </p:cNvPr>
                <p:cNvSpPr txBox="1"/>
                <p:nvPr/>
              </p:nvSpPr>
              <p:spPr>
                <a:xfrm>
                  <a:off x="147185" y="3284200"/>
                  <a:ext cx="491484"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 </a:t>
                  </a:r>
                  <a14:m>
                    <m:oMath xmlns:m="http://schemas.openxmlformats.org/officeDocument/2006/math">
                      <m:sSub>
                        <m:sSubPr>
                          <m:ctrlPr>
                            <a:rPr lang="en-US" b="0" i="1" dirty="0" smtClean="0">
                              <a:latin typeface="Cambria Math" panose="02040503050406030204" pitchFamily="18" charset="0"/>
                              <a:ea typeface="Century Schoolbook" charset="0"/>
                              <a:cs typeface="Century Schoolbook" charset="0"/>
                            </a:rPr>
                          </m:ctrlPr>
                        </m:sSubPr>
                        <m:e>
                          <m:r>
                            <a:rPr lang="en-US" b="0" i="1" dirty="0" smtClean="0">
                              <a:latin typeface="Cambria Math" charset="0"/>
                              <a:ea typeface="Century Schoolbook" charset="0"/>
                              <a:cs typeface="Century Schoolbook" charset="0"/>
                            </a:rPr>
                            <m:t>𝑥</m:t>
                          </m:r>
                        </m:e>
                        <m:sub>
                          <m:r>
                            <a:rPr lang="en-US" b="0" i="1" dirty="0" smtClean="0">
                              <a:latin typeface="Cambria Math" charset="0"/>
                              <a:ea typeface="Century Schoolbook" charset="0"/>
                              <a:cs typeface="Century Schoolbook" charset="0"/>
                            </a:rPr>
                            <m:t>2</m:t>
                          </m:r>
                        </m:sub>
                      </m:sSub>
                    </m:oMath>
                  </a14:m>
                  <a:endParaRPr lang="en-US" dirty="0">
                    <a:latin typeface="Century Schoolbook" charset="0"/>
                    <a:ea typeface="Century Schoolbook" charset="0"/>
                    <a:cs typeface="Century Schoolbook" charset="0"/>
                  </a:endParaRPr>
                </a:p>
              </p:txBody>
            </p:sp>
          </mc:Choice>
          <mc:Fallback xmlns="">
            <p:sp>
              <p:nvSpPr>
                <p:cNvPr id="5" name="TextBox 4">
                  <a:extLst>
                    <a:ext uri="{FF2B5EF4-FFF2-40B4-BE49-F238E27FC236}">
                      <a16:creationId xmlns:a16="http://schemas.microsoft.com/office/drawing/2014/main" id="{66B43E49-4C2B-B24A-B232-9B26216F0823}"/>
                    </a:ext>
                  </a:extLst>
                </p:cNvPr>
                <p:cNvSpPr txBox="1">
                  <a:spLocks noRot="1" noChangeAspect="1" noMove="1" noResize="1" noEditPoints="1" noAdjustHandles="1" noChangeArrowheads="1" noChangeShapeType="1" noTextEdit="1"/>
                </p:cNvSpPr>
                <p:nvPr/>
              </p:nvSpPr>
              <p:spPr>
                <a:xfrm>
                  <a:off x="147185" y="3284200"/>
                  <a:ext cx="491484" cy="369332"/>
                </a:xfrm>
                <a:prstGeom prst="rect">
                  <a:avLst/>
                </a:prstGeom>
                <a:blipFill>
                  <a:blip r:embed="rId2"/>
                  <a:stretch>
                    <a:fillRect b="-7143"/>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717A5011-0FA4-104D-A4AD-D7EF51D57888}"/>
                </a:ext>
              </a:extLst>
            </p:cNvPr>
            <p:cNvGrpSpPr/>
            <p:nvPr/>
          </p:nvGrpSpPr>
          <p:grpSpPr>
            <a:xfrm>
              <a:off x="457200" y="2590800"/>
              <a:ext cx="3534664" cy="2087227"/>
              <a:chOff x="441345" y="2286001"/>
              <a:chExt cx="4144943" cy="2044609"/>
            </a:xfrm>
          </p:grpSpPr>
          <p:cxnSp>
            <p:nvCxnSpPr>
              <p:cNvPr id="11" name="Straight Arrow Connector 10">
                <a:extLst>
                  <a:ext uri="{FF2B5EF4-FFF2-40B4-BE49-F238E27FC236}">
                    <a16:creationId xmlns:a16="http://schemas.microsoft.com/office/drawing/2014/main" id="{9448B788-99EE-9340-B129-47D6E30D50AD}"/>
                  </a:ext>
                </a:extLst>
              </p:cNvPr>
              <p:cNvCxnSpPr/>
              <p:nvPr/>
            </p:nvCxnSpPr>
            <p:spPr>
              <a:xfrm flipH="1" flipV="1">
                <a:off x="793844" y="2286001"/>
                <a:ext cx="0" cy="20446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F09C6A-6170-0F42-B52A-519DF4EBEBC1}"/>
                  </a:ext>
                </a:extLst>
              </p:cNvPr>
              <p:cNvCxnSpPr/>
              <p:nvPr/>
            </p:nvCxnSpPr>
            <p:spPr>
              <a:xfrm flipV="1">
                <a:off x="441345" y="4148812"/>
                <a:ext cx="4144943"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23F865-0861-B744-A8B0-9A80D7108577}"/>
                    </a:ext>
                  </a:extLst>
                </p:cNvPr>
                <p:cNvSpPr txBox="1"/>
                <p:nvPr/>
              </p:nvSpPr>
              <p:spPr>
                <a:xfrm>
                  <a:off x="1867322" y="4575339"/>
                  <a:ext cx="48600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 </a:t>
                  </a:r>
                  <a14:m>
                    <m:oMath xmlns:m="http://schemas.openxmlformats.org/officeDocument/2006/math">
                      <m:sSub>
                        <m:sSubPr>
                          <m:ctrlPr>
                            <a:rPr lang="en-US" b="0" i="1" dirty="0" smtClean="0">
                              <a:latin typeface="Cambria Math" panose="02040503050406030204" pitchFamily="18" charset="0"/>
                              <a:ea typeface="Century Schoolbook" charset="0"/>
                              <a:cs typeface="Century Schoolbook" charset="0"/>
                            </a:rPr>
                          </m:ctrlPr>
                        </m:sSubPr>
                        <m:e>
                          <m:r>
                            <a:rPr lang="en-US" b="0" i="1" dirty="0" smtClean="0">
                              <a:latin typeface="Cambria Math" charset="0"/>
                              <a:ea typeface="Century Schoolbook" charset="0"/>
                              <a:cs typeface="Century Schoolbook" charset="0"/>
                            </a:rPr>
                            <m:t>𝑥</m:t>
                          </m:r>
                        </m:e>
                        <m:sub>
                          <m:r>
                            <a:rPr lang="en-US" b="0" i="1" dirty="0" smtClean="0">
                              <a:latin typeface="Cambria Math" charset="0"/>
                              <a:ea typeface="Century Schoolbook" charset="0"/>
                              <a:cs typeface="Century Schoolbook" charset="0"/>
                            </a:rPr>
                            <m:t>1</m:t>
                          </m:r>
                        </m:sub>
                      </m:sSub>
                    </m:oMath>
                  </a14:m>
                  <a:endParaRPr lang="en-US" dirty="0">
                    <a:latin typeface="Century Schoolbook" charset="0"/>
                    <a:ea typeface="Century Schoolbook" charset="0"/>
                    <a:cs typeface="Century Schoolbook" charset="0"/>
                  </a:endParaRPr>
                </a:p>
              </p:txBody>
            </p:sp>
          </mc:Choice>
          <mc:Fallback xmlns="">
            <p:sp>
              <p:nvSpPr>
                <p:cNvPr id="7" name="TextBox 6">
                  <a:extLst>
                    <a:ext uri="{FF2B5EF4-FFF2-40B4-BE49-F238E27FC236}">
                      <a16:creationId xmlns:a16="http://schemas.microsoft.com/office/drawing/2014/main" id="{5F23F865-0861-B744-A8B0-9A80D7108577}"/>
                    </a:ext>
                  </a:extLst>
                </p:cNvPr>
                <p:cNvSpPr txBox="1">
                  <a:spLocks noRot="1" noChangeAspect="1" noMove="1" noResize="1" noEditPoints="1" noAdjustHandles="1" noChangeArrowheads="1" noChangeShapeType="1" noTextEdit="1"/>
                </p:cNvSpPr>
                <p:nvPr/>
              </p:nvSpPr>
              <p:spPr>
                <a:xfrm>
                  <a:off x="1867322" y="4575339"/>
                  <a:ext cx="486005" cy="369332"/>
                </a:xfrm>
                <a:prstGeom prst="rect">
                  <a:avLst/>
                </a:prstGeom>
                <a:blipFill>
                  <a:blip r:embed="rId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CEC636-D7C2-3649-92D5-25D4B3278AFA}"/>
                    </a:ext>
                  </a:extLst>
                </p:cNvPr>
                <p:cNvSpPr txBox="1"/>
                <p:nvPr/>
              </p:nvSpPr>
              <p:spPr>
                <a:xfrm>
                  <a:off x="3542566" y="4521837"/>
                  <a:ext cx="24438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charset="0"/>
                            <a:ea typeface="Century Schoolbook" charset="0"/>
                            <a:cs typeface="Century Schoolbook" charset="0"/>
                          </a:rPr>
                          <m:t>5</m:t>
                        </m:r>
                      </m:oMath>
                    </m:oMathPara>
                  </a14:m>
                  <a:endParaRPr lang="en-US" sz="2400" dirty="0">
                    <a:latin typeface="Century Schoolbook" charset="0"/>
                    <a:ea typeface="Century Schoolbook" charset="0"/>
                    <a:cs typeface="Century Schoolbook" charset="0"/>
                  </a:endParaRPr>
                </a:p>
              </p:txBody>
            </p:sp>
          </mc:Choice>
          <mc:Fallback xmlns="">
            <p:sp>
              <p:nvSpPr>
                <p:cNvPr id="8" name="TextBox 7">
                  <a:extLst>
                    <a:ext uri="{FF2B5EF4-FFF2-40B4-BE49-F238E27FC236}">
                      <a16:creationId xmlns:a16="http://schemas.microsoft.com/office/drawing/2014/main" id="{EACEC636-D7C2-3649-92D5-25D4B3278AFA}"/>
                    </a:ext>
                  </a:extLst>
                </p:cNvPr>
                <p:cNvSpPr txBox="1">
                  <a:spLocks noRot="1" noChangeAspect="1" noMove="1" noResize="1" noEditPoints="1" noAdjustHandles="1" noChangeArrowheads="1" noChangeShapeType="1" noTextEdit="1"/>
                </p:cNvSpPr>
                <p:nvPr/>
              </p:nvSpPr>
              <p:spPr>
                <a:xfrm>
                  <a:off x="3542566" y="4521837"/>
                  <a:ext cx="244380" cy="400110"/>
                </a:xfrm>
                <a:prstGeom prst="rect">
                  <a:avLst/>
                </a:prstGeom>
                <a:blipFill>
                  <a:blip r:embed="rId4"/>
                  <a:stretch>
                    <a:fillRect r="-50000"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4746AC-DA10-4D41-8252-B0F9B68CA875}"/>
                    </a:ext>
                  </a:extLst>
                </p:cNvPr>
                <p:cNvSpPr txBox="1"/>
                <p:nvPr/>
              </p:nvSpPr>
              <p:spPr>
                <a:xfrm>
                  <a:off x="376821" y="2627737"/>
                  <a:ext cx="40968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3</m:t>
                        </m:r>
                      </m:oMath>
                    </m:oMathPara>
                  </a14:m>
                  <a:endParaRPr lang="en-US" sz="2400" dirty="0"/>
                </a:p>
              </p:txBody>
            </p:sp>
          </mc:Choice>
          <mc:Fallback xmlns="">
            <p:sp>
              <p:nvSpPr>
                <p:cNvPr id="9" name="TextBox 8">
                  <a:extLst>
                    <a:ext uri="{FF2B5EF4-FFF2-40B4-BE49-F238E27FC236}">
                      <a16:creationId xmlns:a16="http://schemas.microsoft.com/office/drawing/2014/main" id="{394746AC-DA10-4D41-8252-B0F9B68CA875}"/>
                    </a:ext>
                  </a:extLst>
                </p:cNvPr>
                <p:cNvSpPr txBox="1">
                  <a:spLocks noRot="1" noChangeAspect="1" noMove="1" noResize="1" noEditPoints="1" noAdjustHandles="1" noChangeArrowheads="1" noChangeShapeType="1" noTextEdit="1"/>
                </p:cNvSpPr>
                <p:nvPr/>
              </p:nvSpPr>
              <p:spPr>
                <a:xfrm>
                  <a:off x="376821" y="2627737"/>
                  <a:ext cx="409681" cy="400110"/>
                </a:xfrm>
                <a:prstGeom prst="rect">
                  <a:avLst/>
                </a:prstGeom>
                <a:blipFill>
                  <a:blip r:embed="rId5"/>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A4652AF-D354-084B-97D5-B72728F32B78}"/>
                </a:ext>
              </a:extLst>
            </p:cNvPr>
            <p:cNvPicPr>
              <a:picLocks noChangeAspect="1"/>
            </p:cNvPicPr>
            <p:nvPr/>
          </p:nvPicPr>
          <p:blipFill>
            <a:blip r:embed="rId6"/>
            <a:stretch>
              <a:fillRect/>
            </a:stretch>
          </p:blipFill>
          <p:spPr>
            <a:xfrm>
              <a:off x="1098746" y="3167302"/>
              <a:ext cx="2567051" cy="912292"/>
            </a:xfrm>
            <a:prstGeom prst="rect">
              <a:avLst/>
            </a:prstGeom>
          </p:spPr>
        </p:pic>
      </p:grpSp>
      <p:sp>
        <p:nvSpPr>
          <p:cNvPr id="14" name="TextBox 13">
            <a:extLst>
              <a:ext uri="{FF2B5EF4-FFF2-40B4-BE49-F238E27FC236}">
                <a16:creationId xmlns:a16="http://schemas.microsoft.com/office/drawing/2014/main" id="{AFE143F2-7F44-D942-BEA7-DE060001A352}"/>
              </a:ext>
            </a:extLst>
          </p:cNvPr>
          <p:cNvSpPr txBox="1"/>
          <p:nvPr/>
        </p:nvSpPr>
        <p:spPr>
          <a:xfrm>
            <a:off x="609600" y="4636637"/>
            <a:ext cx="2746708" cy="830997"/>
          </a:xfrm>
          <a:prstGeom prst="rect">
            <a:avLst/>
          </a:prstGeom>
          <a:noFill/>
        </p:spPr>
        <p:txBody>
          <a:bodyPr wrap="square" rtlCol="0">
            <a:spAutoFit/>
          </a:bodyPr>
          <a:lstStyle/>
          <a:p>
            <a:r>
              <a:rPr lang="en-US" sz="2400">
                <a:solidFill>
                  <a:srgbClr val="008000"/>
                </a:solidFill>
              </a:rPr>
              <a:t>Dữ liệu ban đầu: </a:t>
            </a:r>
          </a:p>
          <a:p>
            <a:r>
              <a:rPr lang="en-US" sz="2400">
                <a:solidFill>
                  <a:srgbClr val="008000"/>
                </a:solidFill>
              </a:rPr>
              <a:t>X = [x</a:t>
            </a:r>
            <a:r>
              <a:rPr lang="en-US" sz="2400" baseline="-25000">
                <a:solidFill>
                  <a:srgbClr val="008000"/>
                </a:solidFill>
              </a:rPr>
              <a:t>1</a:t>
            </a:r>
            <a:r>
              <a:rPr lang="en-US" sz="2400">
                <a:solidFill>
                  <a:srgbClr val="008000"/>
                </a:solidFill>
              </a:rPr>
              <a:t>, x</a:t>
            </a:r>
            <a:r>
              <a:rPr lang="en-US" sz="2400" baseline="-25000">
                <a:solidFill>
                  <a:srgbClr val="008000"/>
                </a:solidFill>
              </a:rPr>
              <a:t>2</a:t>
            </a:r>
            <a:r>
              <a:rPr lang="en-US" sz="2400">
                <a:solidFill>
                  <a:srgbClr val="008000"/>
                </a:solidFill>
              </a:rPr>
              <a:t>]</a:t>
            </a:r>
          </a:p>
        </p:txBody>
      </p:sp>
      <p:grpSp>
        <p:nvGrpSpPr>
          <p:cNvPr id="22" name="Group 21">
            <a:extLst>
              <a:ext uri="{FF2B5EF4-FFF2-40B4-BE49-F238E27FC236}">
                <a16:creationId xmlns:a16="http://schemas.microsoft.com/office/drawing/2014/main" id="{B8DB5C53-BB5A-274A-AC9E-E2046F69001D}"/>
              </a:ext>
            </a:extLst>
          </p:cNvPr>
          <p:cNvGrpSpPr/>
          <p:nvPr/>
        </p:nvGrpSpPr>
        <p:grpSpPr>
          <a:xfrm>
            <a:off x="8850122" y="2014223"/>
            <a:ext cx="3210216" cy="2459778"/>
            <a:chOff x="8184247" y="1445604"/>
            <a:chExt cx="3954235" cy="2590022"/>
          </a:xfrm>
        </p:grpSpPr>
        <p:pic>
          <p:nvPicPr>
            <p:cNvPr id="23" name="Picture 22">
              <a:extLst>
                <a:ext uri="{FF2B5EF4-FFF2-40B4-BE49-F238E27FC236}">
                  <a16:creationId xmlns:a16="http://schemas.microsoft.com/office/drawing/2014/main" id="{03B1AFB0-8B42-D544-AD4A-D5E2117F48A5}"/>
                </a:ext>
              </a:extLst>
            </p:cNvPr>
            <p:cNvPicPr>
              <a:picLocks noChangeAspect="1"/>
            </p:cNvPicPr>
            <p:nvPr/>
          </p:nvPicPr>
          <p:blipFill>
            <a:blip r:embed="rId7"/>
            <a:stretch>
              <a:fillRect/>
            </a:stretch>
          </p:blipFill>
          <p:spPr>
            <a:xfrm>
              <a:off x="8711607" y="2208008"/>
              <a:ext cx="1849778" cy="1579547"/>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553538-98B9-DB41-A2C9-2D36E6E20B24}"/>
                    </a:ext>
                  </a:extLst>
                </p:cNvPr>
                <p:cNvSpPr txBox="1"/>
                <p:nvPr/>
              </p:nvSpPr>
              <p:spPr>
                <a:xfrm>
                  <a:off x="11635844" y="2814843"/>
                  <a:ext cx="502638" cy="400110"/>
                </a:xfrm>
                <a:prstGeom prst="rect">
                  <a:avLst/>
                </a:prstGeom>
                <a:noFill/>
              </p:spPr>
              <p:txBody>
                <a:bodyPr wrap="none" rtlCol="0">
                  <a:spAutoFit/>
                </a:bodyPr>
                <a:lstStyle/>
                <a:p>
                  <a:r>
                    <a:rPr lang="en-US" sz="2000" dirty="0">
                      <a:latin typeface="Century Schoolbook" charset="0"/>
                      <a:ea typeface="Century Schoolbook" charset="0"/>
                      <a:cs typeface="Century Schoolbook" charset="0"/>
                    </a:rPr>
                    <a:t> </a:t>
                  </a:r>
                  <a14:m>
                    <m:oMath xmlns:m="http://schemas.openxmlformats.org/officeDocument/2006/math">
                      <m:sSub>
                        <m:sSubPr>
                          <m:ctrlPr>
                            <a:rPr lang="en-US" sz="2000" b="0" i="1" dirty="0" smtClean="0">
                              <a:latin typeface="Cambria Math" panose="02040503050406030204" pitchFamily="18" charset="0"/>
                              <a:ea typeface="Century Schoolbook" charset="0"/>
                              <a:cs typeface="Century Schoolbook" charset="0"/>
                            </a:rPr>
                          </m:ctrlPr>
                        </m:sSubPr>
                        <m:e>
                          <m:r>
                            <a:rPr lang="en-US" sz="2000" b="0" i="1" dirty="0" smtClean="0">
                              <a:latin typeface="Cambria Math" charset="0"/>
                              <a:ea typeface="Century Schoolbook" charset="0"/>
                              <a:cs typeface="Century Schoolbook" charset="0"/>
                            </a:rPr>
                            <m:t>𝑥</m:t>
                          </m:r>
                        </m:e>
                        <m:sub>
                          <m:r>
                            <a:rPr lang="en-US" sz="2000" b="0" i="1" dirty="0" smtClean="0">
                              <a:latin typeface="Cambria Math" charset="0"/>
                              <a:ea typeface="Century Schoolbook" charset="0"/>
                              <a:cs typeface="Century Schoolbook" charset="0"/>
                            </a:rPr>
                            <m:t>1</m:t>
                          </m:r>
                        </m:sub>
                      </m:sSub>
                    </m:oMath>
                  </a14:m>
                  <a:endParaRPr lang="en-US" sz="2000" dirty="0">
                    <a:latin typeface="Century Schoolbook" charset="0"/>
                    <a:ea typeface="Century Schoolbook" charset="0"/>
                    <a:cs typeface="Century Schoolbook" charset="0"/>
                  </a:endParaRPr>
                </a:p>
              </p:txBody>
            </p:sp>
          </mc:Choice>
          <mc:Fallback xmlns="">
            <p:sp>
              <p:nvSpPr>
                <p:cNvPr id="24" name="TextBox 23">
                  <a:extLst>
                    <a:ext uri="{FF2B5EF4-FFF2-40B4-BE49-F238E27FC236}">
                      <a16:creationId xmlns:a16="http://schemas.microsoft.com/office/drawing/2014/main" id="{59553538-98B9-DB41-A2C9-2D36E6E20B24}"/>
                    </a:ext>
                  </a:extLst>
                </p:cNvPr>
                <p:cNvSpPr txBox="1">
                  <a:spLocks noRot="1" noChangeAspect="1" noMove="1" noResize="1" noEditPoints="1" noAdjustHandles="1" noChangeArrowheads="1" noChangeShapeType="1" noTextEdit="1"/>
                </p:cNvSpPr>
                <p:nvPr/>
              </p:nvSpPr>
              <p:spPr>
                <a:xfrm>
                  <a:off x="11635844" y="2814843"/>
                  <a:ext cx="502638" cy="400110"/>
                </a:xfrm>
                <a:prstGeom prst="rect">
                  <a:avLst/>
                </a:prstGeom>
                <a:blipFill>
                  <a:blip r:embed="rId8"/>
                  <a:stretch>
                    <a:fillRect r="-9091"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CF39B6A-97C5-DB45-BAEB-922453FF1BC7}"/>
                    </a:ext>
                  </a:extLst>
                </p:cNvPr>
                <p:cNvSpPr txBox="1"/>
                <p:nvPr/>
              </p:nvSpPr>
              <p:spPr>
                <a:xfrm>
                  <a:off x="9334258" y="1445604"/>
                  <a:ext cx="508601" cy="400110"/>
                </a:xfrm>
                <a:prstGeom prst="rect">
                  <a:avLst/>
                </a:prstGeom>
                <a:noFill/>
              </p:spPr>
              <p:txBody>
                <a:bodyPr wrap="none" rtlCol="0">
                  <a:spAutoFit/>
                </a:bodyPr>
                <a:lstStyle/>
                <a:p>
                  <a:r>
                    <a:rPr lang="en-US" sz="2000" dirty="0">
                      <a:latin typeface="Century Schoolbook" charset="0"/>
                      <a:ea typeface="Century Schoolbook" charset="0"/>
                      <a:cs typeface="Century Schoolbook" charset="0"/>
                    </a:rPr>
                    <a:t> </a:t>
                  </a:r>
                  <a14:m>
                    <m:oMath xmlns:m="http://schemas.openxmlformats.org/officeDocument/2006/math">
                      <m:sSub>
                        <m:sSubPr>
                          <m:ctrlPr>
                            <a:rPr lang="en-US" sz="2000" b="0" i="1" dirty="0" smtClean="0">
                              <a:latin typeface="Cambria Math" panose="02040503050406030204" pitchFamily="18" charset="0"/>
                              <a:ea typeface="Century Schoolbook" charset="0"/>
                              <a:cs typeface="Century Schoolbook" charset="0"/>
                            </a:rPr>
                          </m:ctrlPr>
                        </m:sSubPr>
                        <m:e>
                          <m:r>
                            <a:rPr lang="en-US" sz="2000" b="0" i="1" dirty="0" smtClean="0">
                              <a:latin typeface="Cambria Math" charset="0"/>
                              <a:ea typeface="Century Schoolbook" charset="0"/>
                              <a:cs typeface="Century Schoolbook" charset="0"/>
                            </a:rPr>
                            <m:t>𝑥</m:t>
                          </m:r>
                        </m:e>
                        <m:sub>
                          <m:r>
                            <a:rPr lang="en-US" sz="2000" b="0" i="1" dirty="0" smtClean="0">
                              <a:latin typeface="Cambria Math" charset="0"/>
                              <a:ea typeface="Century Schoolbook" charset="0"/>
                              <a:cs typeface="Century Schoolbook" charset="0"/>
                            </a:rPr>
                            <m:t>2</m:t>
                          </m:r>
                        </m:sub>
                      </m:sSub>
                    </m:oMath>
                  </a14:m>
                  <a:endParaRPr lang="en-US" sz="2000" dirty="0">
                    <a:latin typeface="Century Schoolbook" charset="0"/>
                    <a:ea typeface="Century Schoolbook" charset="0"/>
                    <a:cs typeface="Century Schoolbook" charset="0"/>
                  </a:endParaRPr>
                </a:p>
              </p:txBody>
            </p:sp>
          </mc:Choice>
          <mc:Fallback xmlns="">
            <p:sp>
              <p:nvSpPr>
                <p:cNvPr id="25" name="TextBox 24">
                  <a:extLst>
                    <a:ext uri="{FF2B5EF4-FFF2-40B4-BE49-F238E27FC236}">
                      <a16:creationId xmlns:a16="http://schemas.microsoft.com/office/drawing/2014/main" id="{0CF39B6A-97C5-DB45-BAEB-922453FF1BC7}"/>
                    </a:ext>
                  </a:extLst>
                </p:cNvPr>
                <p:cNvSpPr txBox="1">
                  <a:spLocks noRot="1" noChangeAspect="1" noMove="1" noResize="1" noEditPoints="1" noAdjustHandles="1" noChangeArrowheads="1" noChangeShapeType="1" noTextEdit="1"/>
                </p:cNvSpPr>
                <p:nvPr/>
              </p:nvSpPr>
              <p:spPr>
                <a:xfrm>
                  <a:off x="9334258" y="1445604"/>
                  <a:ext cx="508601" cy="400110"/>
                </a:xfrm>
                <a:prstGeom prst="rect">
                  <a:avLst/>
                </a:prstGeom>
                <a:blipFill>
                  <a:blip r:embed="rId9"/>
                  <a:stretch>
                    <a:fillRect r="-8824" b="-6452"/>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117D0ED4-3E56-F344-9C54-EE3BFB06BFAF}"/>
                </a:ext>
              </a:extLst>
            </p:cNvPr>
            <p:cNvGrpSpPr/>
            <p:nvPr/>
          </p:nvGrpSpPr>
          <p:grpSpPr>
            <a:xfrm>
              <a:off x="8184247" y="1959938"/>
              <a:ext cx="3520768" cy="2075688"/>
              <a:chOff x="-1085566" y="2526684"/>
              <a:chExt cx="4428842" cy="2863163"/>
            </a:xfrm>
          </p:grpSpPr>
          <p:cxnSp>
            <p:nvCxnSpPr>
              <p:cNvPr id="27" name="Straight Arrow Connector 26">
                <a:extLst>
                  <a:ext uri="{FF2B5EF4-FFF2-40B4-BE49-F238E27FC236}">
                    <a16:creationId xmlns:a16="http://schemas.microsoft.com/office/drawing/2014/main" id="{FF6135EA-A28E-E642-A1FC-447706A1487E}"/>
                  </a:ext>
                </a:extLst>
              </p:cNvPr>
              <p:cNvCxnSpPr/>
              <p:nvPr/>
            </p:nvCxnSpPr>
            <p:spPr>
              <a:xfrm flipH="1" flipV="1">
                <a:off x="786712" y="2526684"/>
                <a:ext cx="11925" cy="286316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FF0B62-A835-8F43-A8F1-7E8B0382D151}"/>
                  </a:ext>
                </a:extLst>
              </p:cNvPr>
              <p:cNvCxnSpPr/>
              <p:nvPr/>
            </p:nvCxnSpPr>
            <p:spPr>
              <a:xfrm>
                <a:off x="-1085566" y="4161245"/>
                <a:ext cx="442884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sp>
        <p:nvSpPr>
          <p:cNvPr id="29" name="Right Arrow 28">
            <a:extLst>
              <a:ext uri="{FF2B5EF4-FFF2-40B4-BE49-F238E27FC236}">
                <a16:creationId xmlns:a16="http://schemas.microsoft.com/office/drawing/2014/main" id="{7F320EB6-6E81-9D42-A769-D9E187CA3878}"/>
              </a:ext>
            </a:extLst>
          </p:cNvPr>
          <p:cNvSpPr/>
          <p:nvPr/>
        </p:nvSpPr>
        <p:spPr>
          <a:xfrm>
            <a:off x="3611799" y="3255782"/>
            <a:ext cx="760572" cy="442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373013B-CBA4-DC4C-84AF-C79B755DC603}"/>
                  </a:ext>
                </a:extLst>
              </p:cNvPr>
              <p:cNvSpPr txBox="1"/>
              <p:nvPr/>
            </p:nvSpPr>
            <p:spPr>
              <a:xfrm>
                <a:off x="3587772" y="2234172"/>
                <a:ext cx="1412566" cy="461665"/>
              </a:xfrm>
              <a:prstGeom prst="rect">
                <a:avLst/>
              </a:prstGeom>
              <a:noFill/>
            </p:spPr>
            <p:txBody>
              <a:bodyPr wrap="none" rtlCol="0">
                <a:spAutoFit/>
              </a:bodyPr>
              <a:lstStyle/>
              <a:p>
                <a:r>
                  <a:rPr lang="en-US" sz="2400" b="1">
                    <a:solidFill>
                      <a:srgbClr val="FF0000"/>
                    </a:solidFill>
                  </a:rPr>
                  <a:t>X = X - </a:t>
                </a:r>
                <a14:m>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𝝁</m:t>
                    </m:r>
                  </m:oMath>
                </a14:m>
                <a:endParaRPr lang="en-US" sz="2400" b="1">
                  <a:solidFill>
                    <a:srgbClr val="FF0000"/>
                  </a:solidFill>
                </a:endParaRPr>
              </a:p>
            </p:txBody>
          </p:sp>
        </mc:Choice>
        <mc:Fallback xmlns="">
          <p:sp>
            <p:nvSpPr>
              <p:cNvPr id="30" name="TextBox 29">
                <a:extLst>
                  <a:ext uri="{FF2B5EF4-FFF2-40B4-BE49-F238E27FC236}">
                    <a16:creationId xmlns:a16="http://schemas.microsoft.com/office/drawing/2014/main" id="{A373013B-CBA4-DC4C-84AF-C79B755DC603}"/>
                  </a:ext>
                </a:extLst>
              </p:cNvPr>
              <p:cNvSpPr txBox="1">
                <a:spLocks noRot="1" noChangeAspect="1" noMove="1" noResize="1" noEditPoints="1" noAdjustHandles="1" noChangeArrowheads="1" noChangeShapeType="1" noTextEdit="1"/>
              </p:cNvSpPr>
              <p:nvPr/>
            </p:nvSpPr>
            <p:spPr>
              <a:xfrm>
                <a:off x="3587772" y="2234172"/>
                <a:ext cx="1412566" cy="461665"/>
              </a:xfrm>
              <a:prstGeom prst="rect">
                <a:avLst/>
              </a:prstGeom>
              <a:blipFill>
                <a:blip r:embed="rId10"/>
                <a:stretch>
                  <a:fillRect l="-6250"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80C92ED-B86D-DA46-BA71-C96A3C7C2E70}"/>
                  </a:ext>
                </a:extLst>
              </p:cNvPr>
              <p:cNvSpPr/>
              <p:nvPr/>
            </p:nvSpPr>
            <p:spPr>
              <a:xfrm>
                <a:off x="3499032" y="1354728"/>
                <a:ext cx="1609479" cy="847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0066FF"/>
                          </a:solidFill>
                          <a:latin typeface="Cambria Math" panose="02040503050406030204" pitchFamily="18" charset="0"/>
                          <a:ea typeface="Cambria Math" panose="02040503050406030204" pitchFamily="18" charset="0"/>
                        </a:rPr>
                        <m:t>𝜇</m:t>
                      </m:r>
                      <m:r>
                        <a:rPr lang="vi-VN" i="1">
                          <a:solidFill>
                            <a:srgbClr val="0066FF"/>
                          </a:solidFill>
                          <a:latin typeface="Cambria Math" panose="02040503050406030204" pitchFamily="18" charset="0"/>
                          <a:ea typeface="Cambria Math" panose="02040503050406030204" pitchFamily="18" charset="0"/>
                        </a:rPr>
                        <m:t>=</m:t>
                      </m:r>
                      <m:f>
                        <m:fPr>
                          <m:ctrlPr>
                            <a:rPr lang="vi-VN" i="1">
                              <a:solidFill>
                                <a:srgbClr val="0066FF"/>
                              </a:solidFill>
                              <a:latin typeface="Cambria Math" panose="02040503050406030204" pitchFamily="18" charset="0"/>
                              <a:ea typeface="Cambria Math" panose="02040503050406030204" pitchFamily="18" charset="0"/>
                            </a:rPr>
                          </m:ctrlPr>
                        </m:fPr>
                        <m:num>
                          <m:r>
                            <a:rPr lang="vi-VN" i="1">
                              <a:solidFill>
                                <a:srgbClr val="0066FF"/>
                              </a:solidFill>
                              <a:latin typeface="Cambria Math" panose="02040503050406030204" pitchFamily="18" charset="0"/>
                              <a:ea typeface="Cambria Math" panose="02040503050406030204" pitchFamily="18" charset="0"/>
                            </a:rPr>
                            <m:t>1</m:t>
                          </m:r>
                        </m:num>
                        <m:den>
                          <m:r>
                            <a:rPr lang="vi-VN" i="1">
                              <a:solidFill>
                                <a:srgbClr val="0066FF"/>
                              </a:solidFill>
                              <a:latin typeface="Cambria Math" panose="02040503050406030204" pitchFamily="18" charset="0"/>
                              <a:ea typeface="Cambria Math" panose="02040503050406030204" pitchFamily="18" charset="0"/>
                            </a:rPr>
                            <m:t>𝑚</m:t>
                          </m:r>
                        </m:den>
                      </m:f>
                      <m:nary>
                        <m:naryPr>
                          <m:chr m:val="∑"/>
                          <m:ctrlPr>
                            <a:rPr lang="vi-VN" i="1">
                              <a:solidFill>
                                <a:srgbClr val="0066FF"/>
                              </a:solidFill>
                              <a:latin typeface="Cambria Math" panose="02040503050406030204" pitchFamily="18" charset="0"/>
                              <a:ea typeface="Cambria Math" panose="02040503050406030204" pitchFamily="18" charset="0"/>
                            </a:rPr>
                          </m:ctrlPr>
                        </m:naryPr>
                        <m:sub>
                          <m:r>
                            <m:rPr>
                              <m:sty m:val="p"/>
                              <m:brk m:alnAt="23"/>
                            </m:rPr>
                            <a:rPr lang="vi-VN" i="1">
                              <a:solidFill>
                                <a:srgbClr val="0066FF"/>
                              </a:solidFill>
                              <a:latin typeface="Cambria Math" panose="02040503050406030204" pitchFamily="18" charset="0"/>
                              <a:ea typeface="Cambria Math" panose="02040503050406030204" pitchFamily="18" charset="0"/>
                            </a:rPr>
                            <m:t>i</m:t>
                          </m:r>
                          <m:r>
                            <a:rPr lang="vi-VN" i="1">
                              <a:solidFill>
                                <a:srgbClr val="0066FF"/>
                              </a:solidFill>
                              <a:latin typeface="Cambria Math" panose="02040503050406030204" pitchFamily="18" charset="0"/>
                              <a:ea typeface="Cambria Math" panose="02040503050406030204" pitchFamily="18" charset="0"/>
                            </a:rPr>
                            <m:t>=1</m:t>
                          </m:r>
                        </m:sub>
                        <m:sup>
                          <m:r>
                            <m:rPr>
                              <m:sty m:val="p"/>
                            </m:rPr>
                            <a:rPr lang="vi-VN" i="1">
                              <a:solidFill>
                                <a:srgbClr val="0066FF"/>
                              </a:solidFill>
                              <a:latin typeface="Cambria Math" panose="02040503050406030204" pitchFamily="18" charset="0"/>
                              <a:ea typeface="Cambria Math" panose="02040503050406030204" pitchFamily="18" charset="0"/>
                            </a:rPr>
                            <m:t>m</m:t>
                          </m:r>
                        </m:sup>
                        <m:e>
                          <m:sSup>
                            <m:sSupPr>
                              <m:ctrlPr>
                                <a:rPr lang="vi-VN" i="1">
                                  <a:solidFill>
                                    <a:srgbClr val="0066FF"/>
                                  </a:solidFill>
                                  <a:latin typeface="Cambria Math" panose="02040503050406030204" pitchFamily="18" charset="0"/>
                                  <a:ea typeface="Cambria Math" panose="02040503050406030204" pitchFamily="18" charset="0"/>
                                </a:rPr>
                              </m:ctrlPr>
                            </m:sSupPr>
                            <m:e>
                              <m:r>
                                <m:rPr>
                                  <m:sty m:val="p"/>
                                </m:rPr>
                                <a:rPr lang="vi-VN" i="1">
                                  <a:solidFill>
                                    <a:srgbClr val="0066FF"/>
                                  </a:solidFill>
                                  <a:latin typeface="Cambria Math" panose="02040503050406030204" pitchFamily="18" charset="0"/>
                                  <a:ea typeface="Cambria Math" panose="02040503050406030204" pitchFamily="18" charset="0"/>
                                </a:rPr>
                                <m:t>X</m:t>
                              </m:r>
                            </m:e>
                            <m:sup>
                              <m:r>
                                <a:rPr lang="vi-VN" i="1">
                                  <a:solidFill>
                                    <a:srgbClr val="0066FF"/>
                                  </a:solidFill>
                                  <a:latin typeface="Cambria Math" panose="02040503050406030204" pitchFamily="18" charset="0"/>
                                  <a:ea typeface="Cambria Math" panose="02040503050406030204" pitchFamily="18" charset="0"/>
                                </a:rPr>
                                <m:t>(</m:t>
                              </m:r>
                              <m:r>
                                <m:rPr>
                                  <m:sty m:val="p"/>
                                </m:rPr>
                                <a:rPr lang="vi-VN" i="1">
                                  <a:solidFill>
                                    <a:srgbClr val="0066FF"/>
                                  </a:solidFill>
                                  <a:latin typeface="Cambria Math" panose="02040503050406030204" pitchFamily="18" charset="0"/>
                                  <a:ea typeface="Cambria Math" panose="02040503050406030204" pitchFamily="18" charset="0"/>
                                </a:rPr>
                                <m:t>i</m:t>
                              </m:r>
                              <m:r>
                                <a:rPr lang="vi-VN" i="1">
                                  <a:solidFill>
                                    <a:srgbClr val="0066FF"/>
                                  </a:solidFill>
                                  <a:latin typeface="Cambria Math" panose="02040503050406030204" pitchFamily="18" charset="0"/>
                                  <a:ea typeface="Cambria Math" panose="02040503050406030204" pitchFamily="18" charset="0"/>
                                </a:rPr>
                                <m:t>)</m:t>
                              </m:r>
                            </m:sup>
                          </m:sSup>
                        </m:e>
                      </m:nary>
                    </m:oMath>
                  </m:oMathPara>
                </a14:m>
                <a:endParaRPr lang="en-US">
                  <a:solidFill>
                    <a:srgbClr val="0066FF"/>
                  </a:solidFill>
                </a:endParaRPr>
              </a:p>
            </p:txBody>
          </p:sp>
        </mc:Choice>
        <mc:Fallback xmlns="">
          <p:sp>
            <p:nvSpPr>
              <p:cNvPr id="31" name="Rectangle 30">
                <a:extLst>
                  <a:ext uri="{FF2B5EF4-FFF2-40B4-BE49-F238E27FC236}">
                    <a16:creationId xmlns:a16="http://schemas.microsoft.com/office/drawing/2014/main" id="{480C92ED-B86D-DA46-BA71-C96A3C7C2E70}"/>
                  </a:ext>
                </a:extLst>
              </p:cNvPr>
              <p:cNvSpPr>
                <a:spLocks noRot="1" noChangeAspect="1" noMove="1" noResize="1" noEditPoints="1" noAdjustHandles="1" noChangeArrowheads="1" noChangeShapeType="1" noTextEdit="1"/>
              </p:cNvSpPr>
              <p:nvPr/>
            </p:nvSpPr>
            <p:spPr>
              <a:xfrm>
                <a:off x="3499032" y="1354728"/>
                <a:ext cx="1609479" cy="847027"/>
              </a:xfrm>
              <a:prstGeom prst="rect">
                <a:avLst/>
              </a:prstGeom>
              <a:blipFill>
                <a:blip r:embed="rId11"/>
                <a:stretch>
                  <a:fillRect l="-5556" t="-101493" r="-3175" b="-155224"/>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2150DFB2-0370-3547-9462-C423F2FF3455}"/>
              </a:ext>
            </a:extLst>
          </p:cNvPr>
          <p:cNvGrpSpPr/>
          <p:nvPr/>
        </p:nvGrpSpPr>
        <p:grpSpPr>
          <a:xfrm>
            <a:off x="4463965" y="1965131"/>
            <a:ext cx="3507221" cy="2629049"/>
            <a:chOff x="4661256" y="1947583"/>
            <a:chExt cx="3507221" cy="2629049"/>
          </a:xfrm>
        </p:grpSpPr>
        <p:grpSp>
          <p:nvGrpSpPr>
            <p:cNvPr id="46" name="Group 45">
              <a:extLst>
                <a:ext uri="{FF2B5EF4-FFF2-40B4-BE49-F238E27FC236}">
                  <a16:creationId xmlns:a16="http://schemas.microsoft.com/office/drawing/2014/main" id="{CA2261A0-F802-0B40-8835-093A5815726F}"/>
                </a:ext>
              </a:extLst>
            </p:cNvPr>
            <p:cNvGrpSpPr/>
            <p:nvPr/>
          </p:nvGrpSpPr>
          <p:grpSpPr>
            <a:xfrm>
              <a:off x="4661256" y="1947583"/>
              <a:ext cx="3507221" cy="2629023"/>
              <a:chOff x="4661256" y="1947583"/>
              <a:chExt cx="3507221" cy="2629023"/>
            </a:xfrm>
          </p:grpSpPr>
          <p:grpSp>
            <p:nvGrpSpPr>
              <p:cNvPr id="15" name="Group 14">
                <a:extLst>
                  <a:ext uri="{FF2B5EF4-FFF2-40B4-BE49-F238E27FC236}">
                    <a16:creationId xmlns:a16="http://schemas.microsoft.com/office/drawing/2014/main" id="{B44D0F6C-1633-B040-A3A4-8EACD8A86101}"/>
                  </a:ext>
                </a:extLst>
              </p:cNvPr>
              <p:cNvGrpSpPr/>
              <p:nvPr/>
            </p:nvGrpSpPr>
            <p:grpSpPr>
              <a:xfrm>
                <a:off x="4661256" y="1947583"/>
                <a:ext cx="3507221" cy="2629023"/>
                <a:chOff x="3778100" y="1435093"/>
                <a:chExt cx="4022825" cy="2600533"/>
              </a:xfrm>
            </p:grpSpPr>
            <p:pic>
              <p:nvPicPr>
                <p:cNvPr id="16" name="Picture 15">
                  <a:extLst>
                    <a:ext uri="{FF2B5EF4-FFF2-40B4-BE49-F238E27FC236}">
                      <a16:creationId xmlns:a16="http://schemas.microsoft.com/office/drawing/2014/main" id="{44593CC4-8E14-AB43-9F33-3C6E8D0717DA}"/>
                    </a:ext>
                  </a:extLst>
                </p:cNvPr>
                <p:cNvPicPr>
                  <a:picLocks noChangeAspect="1"/>
                </p:cNvPicPr>
                <p:nvPr/>
              </p:nvPicPr>
              <p:blipFill>
                <a:blip r:embed="rId12"/>
                <a:stretch>
                  <a:fillRect/>
                </a:stretch>
              </p:blipFill>
              <p:spPr>
                <a:xfrm>
                  <a:off x="3778100" y="2680241"/>
                  <a:ext cx="3029853" cy="909708"/>
                </a:xfrm>
                <a:prstGeom prst="rect">
                  <a:avLst/>
                </a:prstGeom>
              </p:spPr>
            </p:pic>
            <p:grpSp>
              <p:nvGrpSpPr>
                <p:cNvPr id="17" name="Group 16">
                  <a:extLst>
                    <a:ext uri="{FF2B5EF4-FFF2-40B4-BE49-F238E27FC236}">
                      <a16:creationId xmlns:a16="http://schemas.microsoft.com/office/drawing/2014/main" id="{5E1FC875-C899-BE40-856A-1A2093380576}"/>
                    </a:ext>
                  </a:extLst>
                </p:cNvPr>
                <p:cNvGrpSpPr/>
                <p:nvPr/>
              </p:nvGrpSpPr>
              <p:grpSpPr>
                <a:xfrm>
                  <a:off x="3871849" y="1962522"/>
                  <a:ext cx="3520768" cy="2073104"/>
                  <a:chOff x="-1085566" y="2526684"/>
                  <a:chExt cx="4428842" cy="2859598"/>
                </a:xfrm>
              </p:grpSpPr>
              <p:cxnSp>
                <p:nvCxnSpPr>
                  <p:cNvPr id="20" name="Straight Arrow Connector 19">
                    <a:extLst>
                      <a:ext uri="{FF2B5EF4-FFF2-40B4-BE49-F238E27FC236}">
                        <a16:creationId xmlns:a16="http://schemas.microsoft.com/office/drawing/2014/main" id="{EC607B6F-FF04-E445-BBAD-14CC82B920B4}"/>
                      </a:ext>
                    </a:extLst>
                  </p:cNvPr>
                  <p:cNvCxnSpPr/>
                  <p:nvPr/>
                </p:nvCxnSpPr>
                <p:spPr>
                  <a:xfrm flipV="1">
                    <a:off x="784861" y="2526684"/>
                    <a:ext cx="1852" cy="28595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EE1ABB-9567-1B49-A3FF-54EAC4C2197D}"/>
                      </a:ext>
                    </a:extLst>
                  </p:cNvPr>
                  <p:cNvCxnSpPr/>
                  <p:nvPr/>
                </p:nvCxnSpPr>
                <p:spPr>
                  <a:xfrm>
                    <a:off x="-1085566" y="4161245"/>
                    <a:ext cx="442884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0561984-50C6-CE49-8F56-D1721DF82346}"/>
                        </a:ext>
                      </a:extLst>
                    </p:cNvPr>
                    <p:cNvSpPr txBox="1"/>
                    <p:nvPr/>
                  </p:nvSpPr>
                  <p:spPr>
                    <a:xfrm>
                      <a:off x="7328936" y="2804332"/>
                      <a:ext cx="471989"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 </a:t>
                      </a:r>
                      <a14:m>
                        <m:oMath xmlns:m="http://schemas.openxmlformats.org/officeDocument/2006/math">
                          <m:sSub>
                            <m:sSubPr>
                              <m:ctrlPr>
                                <a:rPr lang="en-US" b="0" i="1" dirty="0" smtClean="0">
                                  <a:latin typeface="Cambria Math" panose="02040503050406030204" pitchFamily="18" charset="0"/>
                                  <a:ea typeface="Century Schoolbook" charset="0"/>
                                  <a:cs typeface="Century Schoolbook" charset="0"/>
                                </a:rPr>
                              </m:ctrlPr>
                            </m:sSubPr>
                            <m:e>
                              <m:r>
                                <a:rPr lang="en-US" b="0" i="1" dirty="0" smtClean="0">
                                  <a:latin typeface="Cambria Math" charset="0"/>
                                  <a:ea typeface="Century Schoolbook" charset="0"/>
                                  <a:cs typeface="Century Schoolbook" charset="0"/>
                                </a:rPr>
                                <m:t>𝑥</m:t>
                              </m:r>
                            </m:e>
                            <m:sub>
                              <m:r>
                                <a:rPr lang="en-US" b="0" i="1" dirty="0" smtClean="0">
                                  <a:latin typeface="Cambria Math" charset="0"/>
                                  <a:ea typeface="Century Schoolbook" charset="0"/>
                                  <a:cs typeface="Century Schoolbook" charset="0"/>
                                </a:rPr>
                                <m:t>1</m:t>
                              </m:r>
                            </m:sub>
                          </m:sSub>
                        </m:oMath>
                      </a14:m>
                      <a:endParaRPr lang="en-US" dirty="0">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D0561984-50C6-CE49-8F56-D1721DF82346}"/>
                        </a:ext>
                      </a:extLst>
                    </p:cNvPr>
                    <p:cNvSpPr txBox="1">
                      <a:spLocks noRot="1" noChangeAspect="1" noMove="1" noResize="1" noEditPoints="1" noAdjustHandles="1" noChangeArrowheads="1" noChangeShapeType="1" noTextEdit="1"/>
                    </p:cNvSpPr>
                    <p:nvPr/>
                  </p:nvSpPr>
                  <p:spPr>
                    <a:xfrm>
                      <a:off x="7328936" y="2804332"/>
                      <a:ext cx="47198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567BADD-9270-5A4B-9CB4-DD5FDA1B1151}"/>
                        </a:ext>
                      </a:extLst>
                    </p:cNvPr>
                    <p:cNvSpPr txBox="1"/>
                    <p:nvPr/>
                  </p:nvSpPr>
                  <p:spPr>
                    <a:xfrm>
                      <a:off x="5027350" y="1435093"/>
                      <a:ext cx="477310"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 </a:t>
                      </a:r>
                      <a14:m>
                        <m:oMath xmlns:m="http://schemas.openxmlformats.org/officeDocument/2006/math">
                          <m:sSub>
                            <m:sSubPr>
                              <m:ctrlPr>
                                <a:rPr lang="en-US" b="0" i="1" dirty="0" smtClean="0">
                                  <a:latin typeface="Cambria Math" panose="02040503050406030204" pitchFamily="18" charset="0"/>
                                  <a:ea typeface="Century Schoolbook" charset="0"/>
                                  <a:cs typeface="Century Schoolbook" charset="0"/>
                                </a:rPr>
                              </m:ctrlPr>
                            </m:sSubPr>
                            <m:e>
                              <m:r>
                                <a:rPr lang="en-US" b="0" i="1" dirty="0" smtClean="0">
                                  <a:latin typeface="Cambria Math" charset="0"/>
                                  <a:ea typeface="Century Schoolbook" charset="0"/>
                                  <a:cs typeface="Century Schoolbook" charset="0"/>
                                </a:rPr>
                                <m:t>𝑥</m:t>
                              </m:r>
                            </m:e>
                            <m:sub>
                              <m:r>
                                <a:rPr lang="en-US" b="0" i="1" dirty="0" smtClean="0">
                                  <a:latin typeface="Cambria Math" charset="0"/>
                                  <a:ea typeface="Century Schoolbook" charset="0"/>
                                  <a:cs typeface="Century Schoolbook" charset="0"/>
                                </a:rPr>
                                <m:t>2</m:t>
                              </m:r>
                            </m:sub>
                          </m:sSub>
                        </m:oMath>
                      </a14:m>
                      <a:endParaRPr lang="en-US" dirty="0">
                        <a:latin typeface="Century Schoolbook" charset="0"/>
                        <a:ea typeface="Century Schoolbook" charset="0"/>
                        <a:cs typeface="Century Schoolbook" charset="0"/>
                      </a:endParaRPr>
                    </a:p>
                  </p:txBody>
                </p:sp>
              </mc:Choice>
              <mc:Fallback xmlns="">
                <p:sp>
                  <p:nvSpPr>
                    <p:cNvPr id="19" name="TextBox 18">
                      <a:extLst>
                        <a:ext uri="{FF2B5EF4-FFF2-40B4-BE49-F238E27FC236}">
                          <a16:creationId xmlns:a16="http://schemas.microsoft.com/office/drawing/2014/main" id="{3567BADD-9270-5A4B-9CB4-DD5FDA1B1151}"/>
                        </a:ext>
                      </a:extLst>
                    </p:cNvPr>
                    <p:cNvSpPr txBox="1">
                      <a:spLocks noRot="1" noChangeAspect="1" noMove="1" noResize="1" noEditPoints="1" noAdjustHandles="1" noChangeArrowheads="1" noChangeShapeType="1" noTextEdit="1"/>
                    </p:cNvSpPr>
                    <p:nvPr/>
                  </p:nvSpPr>
                  <p:spPr>
                    <a:xfrm>
                      <a:off x="5027350" y="1435093"/>
                      <a:ext cx="477310" cy="369332"/>
                    </a:xfrm>
                    <a:prstGeom prst="rect">
                      <a:avLst/>
                    </a:prstGeom>
                    <a:blipFill>
                      <a:blip r:embed="rId14"/>
                      <a:stretch>
                        <a:fillRect/>
                      </a:stretch>
                    </a:blipFill>
                  </p:spPr>
                  <p:txBody>
                    <a:bodyPr/>
                    <a:lstStyle/>
                    <a:p>
                      <a:r>
                        <a:rPr lang="en-US">
                          <a:noFill/>
                        </a:rPr>
                        <a:t> </a:t>
                      </a:r>
                    </a:p>
                  </p:txBody>
                </p:sp>
              </mc:Fallback>
            </mc:AlternateContent>
          </p:grpSp>
          <p:cxnSp>
            <p:nvCxnSpPr>
              <p:cNvPr id="33" name="Straight Arrow Connector 32">
                <a:extLst>
                  <a:ext uri="{FF2B5EF4-FFF2-40B4-BE49-F238E27FC236}">
                    <a16:creationId xmlns:a16="http://schemas.microsoft.com/office/drawing/2014/main" id="{03F9F30B-81BB-6142-90CF-C024BB5A8138}"/>
                  </a:ext>
                </a:extLst>
              </p:cNvPr>
              <p:cNvCxnSpPr>
                <a:cxnSpLocks/>
              </p:cNvCxnSpPr>
              <p:nvPr/>
            </p:nvCxnSpPr>
            <p:spPr>
              <a:xfrm>
                <a:off x="7479892" y="3429000"/>
                <a:ext cx="0" cy="461665"/>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49A4DEAA-C018-234D-8BD4-FD5F7C40FB54}"/>
                  </a:ext>
                </a:extLst>
              </p:cNvPr>
              <p:cNvCxnSpPr>
                <a:cxnSpLocks/>
              </p:cNvCxnSpPr>
              <p:nvPr/>
            </p:nvCxnSpPr>
            <p:spPr>
              <a:xfrm>
                <a:off x="4873769" y="4123721"/>
                <a:ext cx="242900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sp>
          <p:nvSpPr>
            <p:cNvPr id="40" name="TextBox 39">
              <a:extLst>
                <a:ext uri="{FF2B5EF4-FFF2-40B4-BE49-F238E27FC236}">
                  <a16:creationId xmlns:a16="http://schemas.microsoft.com/office/drawing/2014/main" id="{27A953F0-40A1-D24F-8633-E9EBCAC740E8}"/>
                </a:ext>
              </a:extLst>
            </p:cNvPr>
            <p:cNvSpPr txBox="1"/>
            <p:nvPr/>
          </p:nvSpPr>
          <p:spPr>
            <a:xfrm>
              <a:off x="7167844" y="2877807"/>
              <a:ext cx="769763" cy="369332"/>
            </a:xfrm>
            <a:prstGeom prst="rect">
              <a:avLst/>
            </a:prstGeom>
            <a:noFill/>
          </p:spPr>
          <p:txBody>
            <a:bodyPr wrap="none" rtlCol="0">
              <a:spAutoFit/>
            </a:bodyPr>
            <a:lstStyle/>
            <a:p>
              <a:r>
                <a:rPr lang="en-US">
                  <a:solidFill>
                    <a:srgbClr val="008000"/>
                  </a:solidFill>
                </a:rPr>
                <a:t>var x</a:t>
              </a:r>
              <a:r>
                <a:rPr lang="en-US" baseline="-25000">
                  <a:solidFill>
                    <a:srgbClr val="008000"/>
                  </a:solidFill>
                </a:rPr>
                <a:t>1</a:t>
              </a:r>
            </a:p>
          </p:txBody>
        </p:sp>
        <p:sp>
          <p:nvSpPr>
            <p:cNvPr id="41" name="TextBox 40">
              <a:extLst>
                <a:ext uri="{FF2B5EF4-FFF2-40B4-BE49-F238E27FC236}">
                  <a16:creationId xmlns:a16="http://schemas.microsoft.com/office/drawing/2014/main" id="{CDB1B8EB-EF40-DA4F-91CA-CAD3E0481228}"/>
                </a:ext>
              </a:extLst>
            </p:cNvPr>
            <p:cNvSpPr txBox="1"/>
            <p:nvPr/>
          </p:nvSpPr>
          <p:spPr>
            <a:xfrm>
              <a:off x="5271151" y="4207300"/>
              <a:ext cx="769763" cy="369332"/>
            </a:xfrm>
            <a:prstGeom prst="rect">
              <a:avLst/>
            </a:prstGeom>
            <a:noFill/>
          </p:spPr>
          <p:txBody>
            <a:bodyPr wrap="none" rtlCol="0">
              <a:spAutoFit/>
            </a:bodyPr>
            <a:lstStyle/>
            <a:p>
              <a:r>
                <a:rPr lang="en-US">
                  <a:solidFill>
                    <a:srgbClr val="008000"/>
                  </a:solidFill>
                </a:rPr>
                <a:t>var x</a:t>
              </a:r>
              <a:r>
                <a:rPr lang="en-US" baseline="-25000">
                  <a:solidFill>
                    <a:srgbClr val="008000"/>
                  </a:solidFill>
                </a:rPr>
                <a:t>2</a:t>
              </a:r>
            </a:p>
          </p:txBody>
        </p:sp>
      </p:grpSp>
      <p:sp>
        <p:nvSpPr>
          <p:cNvPr id="42" name="TextBox 41">
            <a:extLst>
              <a:ext uri="{FF2B5EF4-FFF2-40B4-BE49-F238E27FC236}">
                <a16:creationId xmlns:a16="http://schemas.microsoft.com/office/drawing/2014/main" id="{C58C1EC4-18B6-5D43-ABAF-63F561D6E891}"/>
              </a:ext>
            </a:extLst>
          </p:cNvPr>
          <p:cNvSpPr txBox="1"/>
          <p:nvPr/>
        </p:nvSpPr>
        <p:spPr>
          <a:xfrm>
            <a:off x="5054742" y="4842511"/>
            <a:ext cx="2425150" cy="461665"/>
          </a:xfrm>
          <a:prstGeom prst="rect">
            <a:avLst/>
          </a:prstGeom>
          <a:noFill/>
        </p:spPr>
        <p:txBody>
          <a:bodyPr wrap="square" rtlCol="0">
            <a:spAutoFit/>
          </a:bodyPr>
          <a:lstStyle/>
          <a:p>
            <a:r>
              <a:rPr lang="en-US" sz="2400">
                <a:solidFill>
                  <a:srgbClr val="FF0000"/>
                </a:solidFill>
              </a:rPr>
              <a:t>var x</a:t>
            </a:r>
            <a:r>
              <a:rPr lang="en-US" sz="2400" baseline="-25000">
                <a:solidFill>
                  <a:srgbClr val="FF0000"/>
                </a:solidFill>
              </a:rPr>
              <a:t>1 </a:t>
            </a:r>
            <a:r>
              <a:rPr lang="en-US" sz="2400">
                <a:solidFill>
                  <a:srgbClr val="FF0000"/>
                </a:solidFill>
              </a:rPr>
              <a:t>&lt; var x</a:t>
            </a:r>
            <a:r>
              <a:rPr lang="en-US" sz="2400" baseline="-25000">
                <a:solidFill>
                  <a:srgbClr val="FF0000"/>
                </a:solidFill>
              </a:rPr>
              <a:t>2</a:t>
            </a:r>
          </a:p>
        </p:txBody>
      </p:sp>
      <p:sp>
        <p:nvSpPr>
          <p:cNvPr id="43" name="Right Arrow 42">
            <a:extLst>
              <a:ext uri="{FF2B5EF4-FFF2-40B4-BE49-F238E27FC236}">
                <a16:creationId xmlns:a16="http://schemas.microsoft.com/office/drawing/2014/main" id="{3863AD7D-4E0F-4242-8BCF-F72D858F633D}"/>
              </a:ext>
            </a:extLst>
          </p:cNvPr>
          <p:cNvSpPr/>
          <p:nvPr/>
        </p:nvSpPr>
        <p:spPr>
          <a:xfrm>
            <a:off x="8027046" y="3407008"/>
            <a:ext cx="760572" cy="442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BA1A1C2-3503-7240-BF08-F9C1C88EBCC1}"/>
                  </a:ext>
                </a:extLst>
              </p:cNvPr>
              <p:cNvSpPr txBox="1"/>
              <p:nvPr/>
            </p:nvSpPr>
            <p:spPr>
              <a:xfrm>
                <a:off x="7819596" y="2433690"/>
                <a:ext cx="1540743" cy="470000"/>
              </a:xfrm>
              <a:prstGeom prst="rect">
                <a:avLst/>
              </a:prstGeom>
              <a:noFill/>
            </p:spPr>
            <p:txBody>
              <a:bodyPr wrap="none" rtlCol="0">
                <a:spAutoFit/>
              </a:bodyPr>
              <a:lstStyle/>
              <a:p>
                <a:r>
                  <a:rPr lang="en-US" sz="2400" b="1">
                    <a:solidFill>
                      <a:srgbClr val="FF0000"/>
                    </a:solidFill>
                  </a:rPr>
                  <a:t>X = X / </a:t>
                </a:r>
                <a14:m>
                  <m:oMath xmlns:m="http://schemas.openxmlformats.org/officeDocument/2006/math">
                    <m:sSup>
                      <m:sSupPr>
                        <m:ctrlPr>
                          <a:rPr lang="en-US" sz="2400" b="1"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ea typeface="Cambria Math" panose="02040503050406030204" pitchFamily="18" charset="0"/>
                          </a:rPr>
                          <m:t>𝝈</m:t>
                        </m:r>
                      </m:e>
                      <m:sup>
                        <m:r>
                          <a:rPr lang="vi-VN" sz="2400" b="1" i="1">
                            <a:solidFill>
                              <a:srgbClr val="FF0000"/>
                            </a:solidFill>
                            <a:latin typeface="Cambria Math" panose="02040503050406030204" pitchFamily="18" charset="0"/>
                          </a:rPr>
                          <m:t>𝟐</m:t>
                        </m:r>
                      </m:sup>
                    </m:sSup>
                  </m:oMath>
                </a14:m>
                <a:endParaRPr lang="en-US" sz="2400" b="1">
                  <a:solidFill>
                    <a:srgbClr val="FF0000"/>
                  </a:solidFill>
                </a:endParaRPr>
              </a:p>
            </p:txBody>
          </p:sp>
        </mc:Choice>
        <mc:Fallback xmlns="">
          <p:sp>
            <p:nvSpPr>
              <p:cNvPr id="48" name="TextBox 47">
                <a:extLst>
                  <a:ext uri="{FF2B5EF4-FFF2-40B4-BE49-F238E27FC236}">
                    <a16:creationId xmlns:a16="http://schemas.microsoft.com/office/drawing/2014/main" id="{4BA1A1C2-3503-7240-BF08-F9C1C88EBCC1}"/>
                  </a:ext>
                </a:extLst>
              </p:cNvPr>
              <p:cNvSpPr txBox="1">
                <a:spLocks noRot="1" noChangeAspect="1" noMove="1" noResize="1" noEditPoints="1" noAdjustHandles="1" noChangeArrowheads="1" noChangeShapeType="1" noTextEdit="1"/>
              </p:cNvSpPr>
              <p:nvPr/>
            </p:nvSpPr>
            <p:spPr>
              <a:xfrm>
                <a:off x="7819596" y="2433690"/>
                <a:ext cx="1540743" cy="470000"/>
              </a:xfrm>
              <a:prstGeom prst="rect">
                <a:avLst/>
              </a:prstGeom>
              <a:blipFill>
                <a:blip r:embed="rId15"/>
                <a:stretch>
                  <a:fillRect l="-5738"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3F11EA1-C7AB-2F4C-BE6B-E38D7690F987}"/>
                  </a:ext>
                </a:extLst>
              </p:cNvPr>
              <p:cNvSpPr/>
              <p:nvPr/>
            </p:nvSpPr>
            <p:spPr>
              <a:xfrm>
                <a:off x="6961518" y="1455875"/>
                <a:ext cx="2767874" cy="847027"/>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i="1">
                          <a:solidFill>
                            <a:srgbClr val="008000"/>
                          </a:solidFill>
                          <a:latin typeface="Cambria Math" panose="02040503050406030204" pitchFamily="18" charset="0"/>
                          <a:ea typeface="Cambria Math" panose="02040503050406030204" pitchFamily="18" charset="0"/>
                        </a:rPr>
                        <m:t>𝜎</m:t>
                      </m:r>
                      <m:r>
                        <a:rPr lang="vi-VN" i="1">
                          <a:solidFill>
                            <a:srgbClr val="008000"/>
                          </a:solidFill>
                          <a:latin typeface="Cambria Math" panose="02040503050406030204" pitchFamily="18" charset="0"/>
                          <a:ea typeface="Cambria Math" panose="02040503050406030204" pitchFamily="18" charset="0"/>
                        </a:rPr>
                        <m:t>=</m:t>
                      </m:r>
                      <m:f>
                        <m:fPr>
                          <m:ctrlPr>
                            <a:rPr lang="vi-VN" i="1">
                              <a:solidFill>
                                <a:srgbClr val="008000"/>
                              </a:solidFill>
                              <a:latin typeface="Cambria Math" panose="02040503050406030204" pitchFamily="18" charset="0"/>
                              <a:ea typeface="Cambria Math" panose="02040503050406030204" pitchFamily="18" charset="0"/>
                            </a:rPr>
                          </m:ctrlPr>
                        </m:fPr>
                        <m:num>
                          <m:r>
                            <a:rPr lang="vi-VN" i="1">
                              <a:solidFill>
                                <a:srgbClr val="008000"/>
                              </a:solidFill>
                              <a:latin typeface="Cambria Math" panose="02040503050406030204" pitchFamily="18" charset="0"/>
                              <a:ea typeface="Cambria Math" panose="02040503050406030204" pitchFamily="18" charset="0"/>
                            </a:rPr>
                            <m:t>1</m:t>
                          </m:r>
                        </m:num>
                        <m:den>
                          <m:r>
                            <a:rPr lang="vi-VN" i="1">
                              <a:solidFill>
                                <a:srgbClr val="008000"/>
                              </a:solidFill>
                              <a:latin typeface="Cambria Math" panose="02040503050406030204" pitchFamily="18" charset="0"/>
                              <a:ea typeface="Cambria Math" panose="02040503050406030204" pitchFamily="18" charset="0"/>
                            </a:rPr>
                            <m:t>𝑚</m:t>
                          </m:r>
                        </m:den>
                      </m:f>
                      <m:nary>
                        <m:naryPr>
                          <m:chr m:val="∑"/>
                          <m:ctrlPr>
                            <a:rPr lang="vi-VN" i="1">
                              <a:solidFill>
                                <a:srgbClr val="008000"/>
                              </a:solidFill>
                              <a:latin typeface="Cambria Math" panose="02040503050406030204" pitchFamily="18" charset="0"/>
                              <a:ea typeface="Cambria Math" panose="02040503050406030204" pitchFamily="18" charset="0"/>
                            </a:rPr>
                          </m:ctrlPr>
                        </m:naryPr>
                        <m:sub>
                          <m:r>
                            <m:rPr>
                              <m:sty m:val="p"/>
                              <m:brk m:alnAt="23"/>
                            </m:rPr>
                            <a:rPr lang="vi-VN" i="1">
                              <a:solidFill>
                                <a:srgbClr val="008000"/>
                              </a:solidFill>
                              <a:latin typeface="Cambria Math" panose="02040503050406030204" pitchFamily="18" charset="0"/>
                              <a:ea typeface="Cambria Math" panose="02040503050406030204" pitchFamily="18" charset="0"/>
                            </a:rPr>
                            <m:t>i</m:t>
                          </m:r>
                          <m:r>
                            <a:rPr lang="vi-VN" i="1">
                              <a:solidFill>
                                <a:srgbClr val="008000"/>
                              </a:solidFill>
                              <a:latin typeface="Cambria Math" panose="02040503050406030204" pitchFamily="18" charset="0"/>
                              <a:ea typeface="Cambria Math" panose="02040503050406030204" pitchFamily="18" charset="0"/>
                            </a:rPr>
                            <m:t>=1</m:t>
                          </m:r>
                        </m:sub>
                        <m:sup>
                          <m:r>
                            <m:rPr>
                              <m:sty m:val="p"/>
                            </m:rPr>
                            <a:rPr lang="vi-VN" i="1">
                              <a:solidFill>
                                <a:srgbClr val="008000"/>
                              </a:solidFill>
                              <a:latin typeface="Cambria Math" panose="02040503050406030204" pitchFamily="18" charset="0"/>
                              <a:ea typeface="Cambria Math" panose="02040503050406030204" pitchFamily="18" charset="0"/>
                            </a:rPr>
                            <m:t>m</m:t>
                          </m:r>
                        </m:sup>
                        <m:e>
                          <m:sSup>
                            <m:sSupPr>
                              <m:ctrlPr>
                                <a:rPr lang="vi-VN" i="1">
                                  <a:solidFill>
                                    <a:srgbClr val="008000"/>
                                  </a:solidFill>
                                  <a:latin typeface="Cambria Math" panose="02040503050406030204" pitchFamily="18" charset="0"/>
                                  <a:ea typeface="Cambria Math" panose="02040503050406030204" pitchFamily="18" charset="0"/>
                                </a:rPr>
                              </m:ctrlPr>
                            </m:sSupPr>
                            <m:e>
                              <m:r>
                                <m:rPr>
                                  <m:sty m:val="p"/>
                                </m:rPr>
                                <a:rPr lang="vi-VN" i="1">
                                  <a:solidFill>
                                    <a:srgbClr val="008000"/>
                                  </a:solidFill>
                                  <a:latin typeface="Cambria Math" panose="02040503050406030204" pitchFamily="18" charset="0"/>
                                  <a:ea typeface="Cambria Math" panose="02040503050406030204" pitchFamily="18" charset="0"/>
                                </a:rPr>
                                <m:t>X</m:t>
                              </m:r>
                            </m:e>
                            <m:sup>
                              <m:r>
                                <a:rPr lang="vi-VN" i="1">
                                  <a:solidFill>
                                    <a:srgbClr val="008000"/>
                                  </a:solidFill>
                                  <a:latin typeface="Cambria Math" panose="02040503050406030204" pitchFamily="18" charset="0"/>
                                  <a:ea typeface="Cambria Math" panose="02040503050406030204" pitchFamily="18" charset="0"/>
                                </a:rPr>
                                <m:t>(</m:t>
                              </m:r>
                              <m:r>
                                <m:rPr>
                                  <m:sty m:val="p"/>
                                </m:rPr>
                                <a:rPr lang="vi-VN" i="1">
                                  <a:solidFill>
                                    <a:srgbClr val="008000"/>
                                  </a:solidFill>
                                  <a:latin typeface="Cambria Math" panose="02040503050406030204" pitchFamily="18" charset="0"/>
                                  <a:ea typeface="Cambria Math" panose="02040503050406030204" pitchFamily="18" charset="0"/>
                                </a:rPr>
                                <m:t>i</m:t>
                              </m:r>
                              <m:r>
                                <a:rPr lang="vi-VN" i="1">
                                  <a:solidFill>
                                    <a:srgbClr val="008000"/>
                                  </a:solidFill>
                                  <a:latin typeface="Cambria Math" panose="02040503050406030204" pitchFamily="18" charset="0"/>
                                  <a:ea typeface="Cambria Math" panose="02040503050406030204" pitchFamily="18" charset="0"/>
                                </a:rPr>
                                <m:t>)</m:t>
                              </m:r>
                            </m:sup>
                          </m:sSup>
                        </m:e>
                      </m:nary>
                      <m:r>
                        <a:rPr lang="vi-VN" i="1">
                          <a:solidFill>
                            <a:srgbClr val="008000"/>
                          </a:solidFill>
                          <a:latin typeface="Cambria Math" panose="02040503050406030204" pitchFamily="18" charset="0"/>
                          <a:ea typeface="Cambria Math" panose="02040503050406030204" pitchFamily="18" charset="0"/>
                        </a:rPr>
                        <m:t>⊗⊗2</m:t>
                      </m:r>
                    </m:oMath>
                  </m:oMathPara>
                </a14:m>
                <a:endParaRPr lang="en-US">
                  <a:solidFill>
                    <a:srgbClr val="008000"/>
                  </a:solidFill>
                </a:endParaRPr>
              </a:p>
            </p:txBody>
          </p:sp>
        </mc:Choice>
        <mc:Fallback xmlns="">
          <p:sp>
            <p:nvSpPr>
              <p:cNvPr id="49" name="Rectangle 48">
                <a:extLst>
                  <a:ext uri="{FF2B5EF4-FFF2-40B4-BE49-F238E27FC236}">
                    <a16:creationId xmlns:a16="http://schemas.microsoft.com/office/drawing/2014/main" id="{D3F11EA1-C7AB-2F4C-BE6B-E38D7690F987}"/>
                  </a:ext>
                </a:extLst>
              </p:cNvPr>
              <p:cNvSpPr>
                <a:spLocks noRot="1" noChangeAspect="1" noMove="1" noResize="1" noEditPoints="1" noAdjustHandles="1" noChangeArrowheads="1" noChangeShapeType="1" noTextEdit="1"/>
              </p:cNvSpPr>
              <p:nvPr/>
            </p:nvSpPr>
            <p:spPr>
              <a:xfrm>
                <a:off x="6961518" y="1455875"/>
                <a:ext cx="2767874" cy="847027"/>
              </a:xfrm>
              <a:prstGeom prst="rect">
                <a:avLst/>
              </a:prstGeom>
              <a:blipFill>
                <a:blip r:embed="rId16"/>
                <a:stretch>
                  <a:fillRect t="-100000" b="-155224"/>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2F43E0F9-77A3-4A4C-BC9F-CC7FCF79CAA3}"/>
              </a:ext>
            </a:extLst>
          </p:cNvPr>
          <p:cNvCxnSpPr>
            <a:stCxn id="30" idx="2"/>
          </p:cNvCxnSpPr>
          <p:nvPr/>
        </p:nvCxnSpPr>
        <p:spPr>
          <a:xfrm flipH="1">
            <a:off x="3992086" y="2695837"/>
            <a:ext cx="301969" cy="5280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2989D7A2-4C9C-6C47-8617-237B87A03F33}"/>
              </a:ext>
            </a:extLst>
          </p:cNvPr>
          <p:cNvCxnSpPr>
            <a:stCxn id="48" idx="2"/>
          </p:cNvCxnSpPr>
          <p:nvPr/>
        </p:nvCxnSpPr>
        <p:spPr>
          <a:xfrm flipH="1">
            <a:off x="8439658" y="2903690"/>
            <a:ext cx="150310" cy="5033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a16="http://schemas.microsoft.com/office/drawing/2014/main" id="{43F37BD4-22F2-C74C-80D4-77BBAA94FBCE}"/>
              </a:ext>
            </a:extLst>
          </p:cNvPr>
          <p:cNvCxnSpPr>
            <a:cxnSpLocks/>
          </p:cNvCxnSpPr>
          <p:nvPr/>
        </p:nvCxnSpPr>
        <p:spPr>
          <a:xfrm>
            <a:off x="11201400" y="3080021"/>
            <a:ext cx="0" cy="1205607"/>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F05429A3-4730-A045-9F0C-A5A873F24212}"/>
              </a:ext>
            </a:extLst>
          </p:cNvPr>
          <p:cNvCxnSpPr>
            <a:cxnSpLocks/>
          </p:cNvCxnSpPr>
          <p:nvPr/>
        </p:nvCxnSpPr>
        <p:spPr>
          <a:xfrm flipH="1">
            <a:off x="9360339" y="4543004"/>
            <a:ext cx="141964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65" name="TextBox 64">
            <a:extLst>
              <a:ext uri="{FF2B5EF4-FFF2-40B4-BE49-F238E27FC236}">
                <a16:creationId xmlns:a16="http://schemas.microsoft.com/office/drawing/2014/main" id="{A8BD44D1-A0F8-394E-9E6A-A1DBD1519D34}"/>
              </a:ext>
            </a:extLst>
          </p:cNvPr>
          <p:cNvSpPr txBox="1"/>
          <p:nvPr/>
        </p:nvSpPr>
        <p:spPr>
          <a:xfrm>
            <a:off x="10971110" y="2749431"/>
            <a:ext cx="769763" cy="369332"/>
          </a:xfrm>
          <a:prstGeom prst="rect">
            <a:avLst/>
          </a:prstGeom>
          <a:noFill/>
        </p:spPr>
        <p:txBody>
          <a:bodyPr wrap="none" rtlCol="0">
            <a:spAutoFit/>
          </a:bodyPr>
          <a:lstStyle/>
          <a:p>
            <a:r>
              <a:rPr lang="en-US">
                <a:solidFill>
                  <a:srgbClr val="008000"/>
                </a:solidFill>
              </a:rPr>
              <a:t>var x</a:t>
            </a:r>
            <a:r>
              <a:rPr lang="en-US" baseline="-25000">
                <a:solidFill>
                  <a:srgbClr val="008000"/>
                </a:solidFill>
              </a:rPr>
              <a:t>1</a:t>
            </a:r>
          </a:p>
        </p:txBody>
      </p:sp>
      <p:sp>
        <p:nvSpPr>
          <p:cNvPr id="66" name="TextBox 65">
            <a:extLst>
              <a:ext uri="{FF2B5EF4-FFF2-40B4-BE49-F238E27FC236}">
                <a16:creationId xmlns:a16="http://schemas.microsoft.com/office/drawing/2014/main" id="{A983C20F-ED4A-1142-97BE-3CAA8E6E34DB}"/>
              </a:ext>
            </a:extLst>
          </p:cNvPr>
          <p:cNvSpPr txBox="1"/>
          <p:nvPr/>
        </p:nvSpPr>
        <p:spPr>
          <a:xfrm>
            <a:off x="9644237" y="4505677"/>
            <a:ext cx="769763" cy="369332"/>
          </a:xfrm>
          <a:prstGeom prst="rect">
            <a:avLst/>
          </a:prstGeom>
          <a:noFill/>
        </p:spPr>
        <p:txBody>
          <a:bodyPr wrap="none" rtlCol="0">
            <a:spAutoFit/>
          </a:bodyPr>
          <a:lstStyle/>
          <a:p>
            <a:r>
              <a:rPr lang="en-US">
                <a:solidFill>
                  <a:srgbClr val="008000"/>
                </a:solidFill>
              </a:rPr>
              <a:t>var x</a:t>
            </a:r>
            <a:r>
              <a:rPr lang="en-US" baseline="-25000">
                <a:solidFill>
                  <a:srgbClr val="008000"/>
                </a:solidFill>
              </a:rPr>
              <a:t>2</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27E5CDD-0291-6B4D-AF5C-B7C42A87FB7B}"/>
                  </a:ext>
                </a:extLst>
              </p:cNvPr>
              <p:cNvSpPr txBox="1"/>
              <p:nvPr/>
            </p:nvSpPr>
            <p:spPr>
              <a:xfrm>
                <a:off x="9066701" y="4944607"/>
                <a:ext cx="2425150" cy="461665"/>
              </a:xfrm>
              <a:prstGeom prst="rect">
                <a:avLst/>
              </a:prstGeom>
              <a:noFill/>
            </p:spPr>
            <p:txBody>
              <a:bodyPr wrap="square" rtlCol="0">
                <a:spAutoFit/>
              </a:bodyPr>
              <a:lstStyle/>
              <a:p>
                <a:r>
                  <a:rPr lang="en-US" sz="2400">
                    <a:solidFill>
                      <a:srgbClr val="000099"/>
                    </a:solidFill>
                  </a:rPr>
                  <a:t>var x</a:t>
                </a:r>
                <a:r>
                  <a:rPr lang="en-US" sz="2400" baseline="-25000">
                    <a:solidFill>
                      <a:srgbClr val="000099"/>
                    </a:solidFill>
                  </a:rPr>
                  <a:t>1 </a:t>
                </a:r>
                <a14:m>
                  <m:oMath xmlns:m="http://schemas.openxmlformats.org/officeDocument/2006/math">
                    <m:r>
                      <a:rPr lang="en-US" sz="2400" i="1">
                        <a:solidFill>
                          <a:srgbClr val="000099"/>
                        </a:solidFill>
                        <a:latin typeface="Cambria Math" panose="02040503050406030204" pitchFamily="18" charset="0"/>
                        <a:ea typeface="Cambria Math" panose="02040503050406030204" pitchFamily="18" charset="0"/>
                      </a:rPr>
                      <m:t>≈</m:t>
                    </m:r>
                  </m:oMath>
                </a14:m>
                <a:r>
                  <a:rPr lang="en-US" sz="2400">
                    <a:solidFill>
                      <a:srgbClr val="000099"/>
                    </a:solidFill>
                  </a:rPr>
                  <a:t>var x</a:t>
                </a:r>
                <a:r>
                  <a:rPr lang="en-US" sz="2400" baseline="-25000">
                    <a:solidFill>
                      <a:srgbClr val="000099"/>
                    </a:solidFill>
                  </a:rPr>
                  <a:t>2</a:t>
                </a:r>
              </a:p>
            </p:txBody>
          </p:sp>
        </mc:Choice>
        <mc:Fallback xmlns="">
          <p:sp>
            <p:nvSpPr>
              <p:cNvPr id="67" name="TextBox 66">
                <a:extLst>
                  <a:ext uri="{FF2B5EF4-FFF2-40B4-BE49-F238E27FC236}">
                    <a16:creationId xmlns:a16="http://schemas.microsoft.com/office/drawing/2014/main" id="{727E5CDD-0291-6B4D-AF5C-B7C42A87FB7B}"/>
                  </a:ext>
                </a:extLst>
              </p:cNvPr>
              <p:cNvSpPr txBox="1">
                <a:spLocks noRot="1" noChangeAspect="1" noMove="1" noResize="1" noEditPoints="1" noAdjustHandles="1" noChangeArrowheads="1" noChangeShapeType="1" noTextEdit="1"/>
              </p:cNvSpPr>
              <p:nvPr/>
            </p:nvSpPr>
            <p:spPr>
              <a:xfrm>
                <a:off x="9066701" y="4944607"/>
                <a:ext cx="2425150" cy="461665"/>
              </a:xfrm>
              <a:prstGeom prst="rect">
                <a:avLst/>
              </a:prstGeom>
              <a:blipFill>
                <a:blip r:embed="rId17"/>
                <a:stretch>
                  <a:fillRect l="-3646" t="-7895" b="-23684"/>
                </a:stretch>
              </a:blipFill>
            </p:spPr>
            <p:txBody>
              <a:bodyPr/>
              <a:lstStyle/>
              <a:p>
                <a:r>
                  <a:rPr lang="en-US">
                    <a:noFill/>
                  </a:rPr>
                  <a:t> </a:t>
                </a:r>
              </a:p>
            </p:txBody>
          </p:sp>
        </mc:Fallback>
      </mc:AlternateContent>
    </p:spTree>
    <p:extLst>
      <p:ext uri="{BB962C8B-B14F-4D97-AF65-F5344CB8AC3E}">
        <p14:creationId xmlns:p14="http://schemas.microsoft.com/office/powerpoint/2010/main" val="142300471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7632-94FF-F74C-94AB-24D6C81232F4}"/>
              </a:ext>
            </a:extLst>
          </p:cNvPr>
          <p:cNvSpPr>
            <a:spLocks noGrp="1"/>
          </p:cNvSpPr>
          <p:nvPr>
            <p:ph type="title"/>
          </p:nvPr>
        </p:nvSpPr>
        <p:spPr/>
        <p:txBody>
          <a:bodyPr/>
          <a:lstStyle/>
          <a:p>
            <a:r>
              <a:rPr lang="en-US"/>
              <a:t>Tại sao cần chuẩn hoá dữ liệu ?</a:t>
            </a:r>
          </a:p>
        </p:txBody>
      </p:sp>
      <p:sp>
        <p:nvSpPr>
          <p:cNvPr id="3" name="Content Placeholder 2">
            <a:extLst>
              <a:ext uri="{FF2B5EF4-FFF2-40B4-BE49-F238E27FC236}">
                <a16:creationId xmlns:a16="http://schemas.microsoft.com/office/drawing/2014/main" id="{8006BFB1-5F0C-D54B-89B1-14B2A5E65184}"/>
              </a:ext>
            </a:extLst>
          </p:cNvPr>
          <p:cNvSpPr>
            <a:spLocks noGrp="1"/>
          </p:cNvSpPr>
          <p:nvPr>
            <p:ph idx="1"/>
          </p:nvPr>
        </p:nvSpPr>
        <p:spPr/>
        <p:txBody>
          <a:bodyPr/>
          <a:lstStyle/>
          <a:p>
            <a:r>
              <a:rPr lang="en-US"/>
              <a:t>Với dữ liệu đầu vào: X = [x</a:t>
            </a:r>
            <a:r>
              <a:rPr lang="en-US" baseline="-25000"/>
              <a:t>1</a:t>
            </a:r>
            <a:r>
              <a:rPr lang="en-US"/>
              <a:t>, x</a:t>
            </a:r>
            <a:r>
              <a:rPr lang="en-US" baseline="-25000"/>
              <a:t>2</a:t>
            </a:r>
            <a:r>
              <a:rPr lang="en-US"/>
              <a:t>].</a:t>
            </a:r>
          </a:p>
          <a:p>
            <a:pPr lvl="1"/>
            <a:r>
              <a:rPr lang="en-US"/>
              <a:t>x</a:t>
            </a:r>
            <a:r>
              <a:rPr lang="en-US" baseline="-25000"/>
              <a:t>1</a:t>
            </a:r>
            <a:r>
              <a:rPr lang="en-US"/>
              <a:t> có miền giá trị 1 đến 1000.</a:t>
            </a:r>
          </a:p>
          <a:p>
            <a:pPr lvl="1"/>
            <a:r>
              <a:rPr lang="en-US">
                <a:solidFill>
                  <a:srgbClr val="FF0000"/>
                </a:solidFill>
              </a:rPr>
              <a:t>x</a:t>
            </a:r>
            <a:r>
              <a:rPr lang="en-US" baseline="-25000">
                <a:solidFill>
                  <a:srgbClr val="FF0000"/>
                </a:solidFill>
              </a:rPr>
              <a:t>2</a:t>
            </a:r>
            <a:r>
              <a:rPr lang="en-US">
                <a:solidFill>
                  <a:srgbClr val="FF0000"/>
                </a:solidFill>
              </a:rPr>
              <a:t> có miền giá trị 1 đến 10.</a:t>
            </a:r>
          </a:p>
          <a:p>
            <a:pPr marL="457200" lvl="1" indent="0">
              <a:buNone/>
            </a:pPr>
            <a:r>
              <a:rPr lang="en-US">
                <a:sym typeface="Wingdings" pitchFamily="2" charset="2"/>
              </a:rPr>
              <a:t> giá trị </a:t>
            </a:r>
            <a:r>
              <a:rPr lang="en-US">
                <a:solidFill>
                  <a:srgbClr val="FF0000"/>
                </a:solidFill>
                <a:sym typeface="Wingdings" pitchFamily="2" charset="2"/>
              </a:rPr>
              <a:t>w</a:t>
            </a:r>
            <a:r>
              <a:rPr lang="en-US" baseline="-25000">
                <a:solidFill>
                  <a:srgbClr val="FF0000"/>
                </a:solidFill>
                <a:sym typeface="Wingdings" pitchFamily="2" charset="2"/>
              </a:rPr>
              <a:t>1</a:t>
            </a:r>
            <a:r>
              <a:rPr lang="en-US">
                <a:solidFill>
                  <a:srgbClr val="FF0000"/>
                </a:solidFill>
                <a:sym typeface="Wingdings" pitchFamily="2" charset="2"/>
              </a:rPr>
              <a:t> và w</a:t>
            </a:r>
            <a:r>
              <a:rPr lang="en-US" baseline="-25000">
                <a:solidFill>
                  <a:srgbClr val="FF0000"/>
                </a:solidFill>
                <a:sym typeface="Wingdings" pitchFamily="2" charset="2"/>
              </a:rPr>
              <a:t>2</a:t>
            </a:r>
            <a:r>
              <a:rPr lang="en-US">
                <a:solidFill>
                  <a:srgbClr val="FF0000"/>
                </a:solidFill>
                <a:sym typeface="Wingdings" pitchFamily="2" charset="2"/>
              </a:rPr>
              <a:t> rất khác nhau</a:t>
            </a:r>
            <a:r>
              <a:rPr lang="en-US">
                <a:sym typeface="Wingdings" pitchFamily="2" charset="2"/>
              </a:rPr>
              <a:t>.</a:t>
            </a:r>
          </a:p>
          <a:p>
            <a:pPr marL="514350" indent="-457200"/>
            <a:r>
              <a:rPr lang="en-US"/>
              <a:t>Nếu như không chuẩn hoá, thì giá trị của w</a:t>
            </a:r>
            <a:r>
              <a:rPr lang="en-US" baseline="-25000"/>
              <a:t>1</a:t>
            </a:r>
            <a:r>
              <a:rPr lang="en-US"/>
              <a:t> và w</a:t>
            </a:r>
            <a:r>
              <a:rPr lang="en-US" baseline="-25000"/>
              <a:t>2</a:t>
            </a:r>
            <a:r>
              <a:rPr lang="en-US"/>
              <a:t> sẽ có sự chênh lệch lớn </a:t>
            </a:r>
            <a:r>
              <a:rPr lang="en-US">
                <a:sym typeface="Wingdings" pitchFamily="2" charset="2"/>
              </a:rPr>
              <a:t> quá trình tính toán trên hàm chi phí J chậm.</a:t>
            </a:r>
          </a:p>
          <a:p>
            <a:pPr marL="514350" indent="-457200"/>
            <a:r>
              <a:rPr lang="en-US">
                <a:solidFill>
                  <a:srgbClr val="FF0000"/>
                </a:solidFill>
                <a:sym typeface="Wingdings" pitchFamily="2" charset="2"/>
              </a:rPr>
              <a:t>Như vậy, chuẩn hoá dữ liệu sẽ giúp cho quá trình gradient descent được cải thiện.</a:t>
            </a:r>
            <a:endParaRPr lang="en-US">
              <a:solidFill>
                <a:srgbClr val="FF0000"/>
              </a:solidFill>
            </a:endParaRPr>
          </a:p>
        </p:txBody>
      </p:sp>
    </p:spTree>
    <p:extLst>
      <p:ext uri="{BB962C8B-B14F-4D97-AF65-F5344CB8AC3E}">
        <p14:creationId xmlns:p14="http://schemas.microsoft.com/office/powerpoint/2010/main" val="32316472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DEC6-D701-E94B-8420-84C77AC61BA9}"/>
              </a:ext>
            </a:extLst>
          </p:cNvPr>
          <p:cNvSpPr>
            <a:spLocks noGrp="1"/>
          </p:cNvSpPr>
          <p:nvPr>
            <p:ph type="title"/>
          </p:nvPr>
        </p:nvSpPr>
        <p:spPr/>
        <p:txBody>
          <a:bodyPr/>
          <a:lstStyle/>
          <a:p>
            <a:r>
              <a:rPr lang="en-US"/>
              <a:t>Các siêu tham số khác trong mô hình</a:t>
            </a:r>
          </a:p>
        </p:txBody>
      </p:sp>
      <p:sp>
        <p:nvSpPr>
          <p:cNvPr id="3" name="Content Placeholder 2">
            <a:extLst>
              <a:ext uri="{FF2B5EF4-FFF2-40B4-BE49-F238E27FC236}">
                <a16:creationId xmlns:a16="http://schemas.microsoft.com/office/drawing/2014/main" id="{C9BD7EF3-D658-AC45-B99B-38D2D639E256}"/>
              </a:ext>
            </a:extLst>
          </p:cNvPr>
          <p:cNvSpPr>
            <a:spLocks noGrp="1"/>
          </p:cNvSpPr>
          <p:nvPr>
            <p:ph idx="1"/>
          </p:nvPr>
        </p:nvSpPr>
        <p:spPr/>
        <p:txBody>
          <a:bodyPr/>
          <a:lstStyle/>
          <a:p>
            <a:pPr>
              <a:lnSpc>
                <a:spcPct val="150000"/>
              </a:lnSpc>
            </a:pPr>
            <a:r>
              <a:rPr lang="en-US"/>
              <a:t>Momentum.</a:t>
            </a:r>
          </a:p>
          <a:p>
            <a:pPr>
              <a:lnSpc>
                <a:spcPct val="150000"/>
              </a:lnSpc>
            </a:pPr>
            <a:r>
              <a:rPr lang="en-US">
                <a:solidFill>
                  <a:srgbClr val="FF0000"/>
                </a:solidFill>
              </a:rPr>
              <a:t>Epochs.</a:t>
            </a:r>
          </a:p>
          <a:p>
            <a:pPr>
              <a:lnSpc>
                <a:spcPct val="150000"/>
              </a:lnSpc>
            </a:pPr>
            <a:r>
              <a:rPr lang="en-US"/>
              <a:t>Mini batch size.</a:t>
            </a:r>
          </a:p>
          <a:p>
            <a:pPr>
              <a:lnSpc>
                <a:spcPct val="150000"/>
              </a:lnSpc>
            </a:pPr>
            <a:r>
              <a:rPr lang="en-US">
                <a:solidFill>
                  <a:srgbClr val="FF0000"/>
                </a:solidFill>
              </a:rPr>
              <a:t>Regularzation.</a:t>
            </a:r>
          </a:p>
          <a:p>
            <a:pPr>
              <a:lnSpc>
                <a:spcPct val="150000"/>
              </a:lnSpc>
            </a:pPr>
            <a:r>
              <a:rPr lang="en-US"/>
              <a:t>......</a:t>
            </a:r>
          </a:p>
          <a:p>
            <a:endParaRPr lang="en-US"/>
          </a:p>
        </p:txBody>
      </p:sp>
    </p:spTree>
    <p:extLst>
      <p:ext uri="{BB962C8B-B14F-4D97-AF65-F5344CB8AC3E}">
        <p14:creationId xmlns:p14="http://schemas.microsoft.com/office/powerpoint/2010/main" val="32568104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9CE1-460E-734C-83B7-6EB05F43E5EC}"/>
              </a:ext>
            </a:extLst>
          </p:cNvPr>
          <p:cNvSpPr>
            <a:spLocks noGrp="1"/>
          </p:cNvSpPr>
          <p:nvPr>
            <p:ph type="title"/>
          </p:nvPr>
        </p:nvSpPr>
        <p:spPr/>
        <p:txBody>
          <a:bodyPr/>
          <a:lstStyle/>
          <a:p>
            <a:r>
              <a:rPr lang="en-US"/>
              <a:t>Minh hoạ </a:t>
            </a:r>
          </a:p>
        </p:txBody>
      </p:sp>
      <p:sp>
        <p:nvSpPr>
          <p:cNvPr id="47" name="Text Placeholder 46">
            <a:extLst>
              <a:ext uri="{FF2B5EF4-FFF2-40B4-BE49-F238E27FC236}">
                <a16:creationId xmlns:a16="http://schemas.microsoft.com/office/drawing/2014/main" id="{63661762-8953-D140-8FAE-051A1706031E}"/>
              </a:ext>
            </a:extLst>
          </p:cNvPr>
          <p:cNvSpPr>
            <a:spLocks noGrp="1"/>
          </p:cNvSpPr>
          <p:nvPr>
            <p:ph type="body" idx="1"/>
          </p:nvPr>
        </p:nvSpPr>
        <p:spPr>
          <a:xfrm>
            <a:off x="609600" y="1143000"/>
            <a:ext cx="5386917" cy="639762"/>
          </a:xfrm>
        </p:spPr>
        <p:txBody>
          <a:bodyPr/>
          <a:lstStyle/>
          <a:p>
            <a:r>
              <a:rPr lang="en-US">
                <a:solidFill>
                  <a:srgbClr val="008000"/>
                </a:solidFill>
              </a:rPr>
              <a:t>Unnormalized</a:t>
            </a:r>
          </a:p>
        </p:txBody>
      </p:sp>
      <p:sp>
        <p:nvSpPr>
          <p:cNvPr id="49" name="Text Placeholder 48">
            <a:extLst>
              <a:ext uri="{FF2B5EF4-FFF2-40B4-BE49-F238E27FC236}">
                <a16:creationId xmlns:a16="http://schemas.microsoft.com/office/drawing/2014/main" id="{9F49D3CE-1F0C-094D-AF69-4B00A33E8C88}"/>
              </a:ext>
            </a:extLst>
          </p:cNvPr>
          <p:cNvSpPr>
            <a:spLocks noGrp="1"/>
          </p:cNvSpPr>
          <p:nvPr>
            <p:ph type="body" sz="quarter" idx="3"/>
          </p:nvPr>
        </p:nvSpPr>
        <p:spPr>
          <a:xfrm>
            <a:off x="6193368" y="1143000"/>
            <a:ext cx="5389033" cy="639762"/>
          </a:xfrm>
        </p:spPr>
        <p:txBody>
          <a:bodyPr/>
          <a:lstStyle/>
          <a:p>
            <a:r>
              <a:rPr lang="en-US">
                <a:solidFill>
                  <a:srgbClr val="008000"/>
                </a:solidFill>
              </a:rPr>
              <a:t>Normalized</a:t>
            </a:r>
          </a:p>
        </p:txBody>
      </p:sp>
      <p:grpSp>
        <p:nvGrpSpPr>
          <p:cNvPr id="51" name="Group 50">
            <a:extLst>
              <a:ext uri="{FF2B5EF4-FFF2-40B4-BE49-F238E27FC236}">
                <a16:creationId xmlns:a16="http://schemas.microsoft.com/office/drawing/2014/main" id="{7E300BEC-A8A2-404D-8D2B-5428886D346B}"/>
              </a:ext>
            </a:extLst>
          </p:cNvPr>
          <p:cNvGrpSpPr/>
          <p:nvPr/>
        </p:nvGrpSpPr>
        <p:grpSpPr>
          <a:xfrm>
            <a:off x="412750" y="1729222"/>
            <a:ext cx="2994218" cy="2367680"/>
            <a:chOff x="1141678" y="1651310"/>
            <a:chExt cx="3719917" cy="2392440"/>
          </a:xfrm>
        </p:grpSpPr>
        <p:pic>
          <p:nvPicPr>
            <p:cNvPr id="52" name="Picture 51">
              <a:extLst>
                <a:ext uri="{FF2B5EF4-FFF2-40B4-BE49-F238E27FC236}">
                  <a16:creationId xmlns:a16="http://schemas.microsoft.com/office/drawing/2014/main" id="{D67FA961-6A60-AE4C-9550-B8E54D3E61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19226821">
              <a:off x="1651043" y="2652720"/>
              <a:ext cx="2090187" cy="385909"/>
            </a:xfrm>
            <a:prstGeom prst="rect">
              <a:avLst/>
            </a:prstGeom>
          </p:spPr>
        </p:pic>
        <p:grpSp>
          <p:nvGrpSpPr>
            <p:cNvPr id="53" name="Group 52">
              <a:extLst>
                <a:ext uri="{FF2B5EF4-FFF2-40B4-BE49-F238E27FC236}">
                  <a16:creationId xmlns:a16="http://schemas.microsoft.com/office/drawing/2014/main" id="{52ACDC56-5C2E-BA45-9469-2D04B5CB6C61}"/>
                </a:ext>
              </a:extLst>
            </p:cNvPr>
            <p:cNvGrpSpPr/>
            <p:nvPr/>
          </p:nvGrpSpPr>
          <p:grpSpPr>
            <a:xfrm>
              <a:off x="1476151" y="1855676"/>
              <a:ext cx="3167727" cy="1995009"/>
              <a:chOff x="137886" y="2410526"/>
              <a:chExt cx="2804541" cy="2470620"/>
            </a:xfrm>
          </p:grpSpPr>
          <p:cxnSp>
            <p:nvCxnSpPr>
              <p:cNvPr id="58" name="Straight Arrow Connector 57">
                <a:extLst>
                  <a:ext uri="{FF2B5EF4-FFF2-40B4-BE49-F238E27FC236}">
                    <a16:creationId xmlns:a16="http://schemas.microsoft.com/office/drawing/2014/main" id="{A677F03A-FA6B-394E-ADD6-206367C63EB1}"/>
                  </a:ext>
                </a:extLst>
              </p:cNvPr>
              <p:cNvCxnSpPr/>
              <p:nvPr/>
            </p:nvCxnSpPr>
            <p:spPr>
              <a:xfrm flipV="1">
                <a:off x="1150542" y="2410526"/>
                <a:ext cx="0" cy="141964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7DE6E91-4925-BA47-ACE2-820064EC18FA}"/>
                  </a:ext>
                </a:extLst>
              </p:cNvPr>
              <p:cNvCxnSpPr/>
              <p:nvPr/>
            </p:nvCxnSpPr>
            <p:spPr>
              <a:xfrm flipH="1">
                <a:off x="137886" y="3827265"/>
                <a:ext cx="1012656" cy="105388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EFC94B3-4977-3140-863C-988EB9822E27}"/>
                  </a:ext>
                </a:extLst>
              </p:cNvPr>
              <p:cNvCxnSpPr/>
              <p:nvPr/>
            </p:nvCxnSpPr>
            <p:spPr>
              <a:xfrm>
                <a:off x="1150542" y="3821618"/>
                <a:ext cx="1791885" cy="40905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15DC1B4-552E-834B-A8EF-A4CBC5C35D93}"/>
                    </a:ext>
                  </a:extLst>
                </p:cNvPr>
                <p:cNvSpPr txBox="1"/>
                <p:nvPr/>
              </p:nvSpPr>
              <p:spPr>
                <a:xfrm>
                  <a:off x="4377114" y="3259840"/>
                  <a:ext cx="484481" cy="43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54" name="TextBox 53">
                  <a:extLst>
                    <a:ext uri="{FF2B5EF4-FFF2-40B4-BE49-F238E27FC236}">
                      <a16:creationId xmlns:a16="http://schemas.microsoft.com/office/drawing/2014/main" id="{415DC1B4-552E-834B-A8EF-A4CBC5C35D93}"/>
                    </a:ext>
                  </a:extLst>
                </p:cNvPr>
                <p:cNvSpPr txBox="1">
                  <a:spLocks noRot="1" noChangeAspect="1" noMove="1" noResize="1" noEditPoints="1" noAdjustHandles="1" noChangeArrowheads="1" noChangeShapeType="1" noTextEdit="1"/>
                </p:cNvSpPr>
                <p:nvPr/>
              </p:nvSpPr>
              <p:spPr>
                <a:xfrm>
                  <a:off x="4377114" y="3259840"/>
                  <a:ext cx="484481" cy="4322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16B3330-9F61-0040-BE1E-69C20F674A7F}"/>
                    </a:ext>
                  </a:extLst>
                </p:cNvPr>
                <p:cNvSpPr txBox="1"/>
                <p:nvPr/>
              </p:nvSpPr>
              <p:spPr>
                <a:xfrm>
                  <a:off x="1141678" y="3611469"/>
                  <a:ext cx="431468" cy="43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𝑏</m:t>
                        </m:r>
                      </m:oMath>
                    </m:oMathPara>
                  </a14:m>
                  <a:endParaRPr lang="en-US" dirty="0"/>
                </a:p>
              </p:txBody>
            </p:sp>
          </mc:Choice>
          <mc:Fallback xmlns="">
            <p:sp>
              <p:nvSpPr>
                <p:cNvPr id="55" name="TextBox 54">
                  <a:extLst>
                    <a:ext uri="{FF2B5EF4-FFF2-40B4-BE49-F238E27FC236}">
                      <a16:creationId xmlns:a16="http://schemas.microsoft.com/office/drawing/2014/main" id="{816B3330-9F61-0040-BE1E-69C20F674A7F}"/>
                    </a:ext>
                  </a:extLst>
                </p:cNvPr>
                <p:cNvSpPr txBox="1">
                  <a:spLocks noRot="1" noChangeAspect="1" noMove="1" noResize="1" noEditPoints="1" noAdjustHandles="1" noChangeArrowheads="1" noChangeShapeType="1" noTextEdit="1"/>
                </p:cNvSpPr>
                <p:nvPr/>
              </p:nvSpPr>
              <p:spPr>
                <a:xfrm>
                  <a:off x="1141678" y="3611469"/>
                  <a:ext cx="431468" cy="43228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E6C7B8C-0BB0-F746-A63D-9AF912E76E97}"/>
                    </a:ext>
                  </a:extLst>
                </p:cNvPr>
                <p:cNvSpPr txBox="1"/>
                <p:nvPr/>
              </p:nvSpPr>
              <p:spPr>
                <a:xfrm>
                  <a:off x="2601348" y="1651310"/>
                  <a:ext cx="388825" cy="432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oMath>
                    </m:oMathPara>
                  </a14:m>
                  <a:endParaRPr lang="en-US" dirty="0"/>
                </a:p>
              </p:txBody>
            </p:sp>
          </mc:Choice>
          <mc:Fallback xmlns="">
            <p:sp>
              <p:nvSpPr>
                <p:cNvPr id="56" name="TextBox 55">
                  <a:extLst>
                    <a:ext uri="{FF2B5EF4-FFF2-40B4-BE49-F238E27FC236}">
                      <a16:creationId xmlns:a16="http://schemas.microsoft.com/office/drawing/2014/main" id="{DE6C7B8C-0BB0-F746-A63D-9AF912E76E97}"/>
                    </a:ext>
                  </a:extLst>
                </p:cNvPr>
                <p:cNvSpPr txBox="1">
                  <a:spLocks noRot="1" noChangeAspect="1" noMove="1" noResize="1" noEditPoints="1" noAdjustHandles="1" noChangeArrowheads="1" noChangeShapeType="1" noTextEdit="1"/>
                </p:cNvSpPr>
                <p:nvPr/>
              </p:nvSpPr>
              <p:spPr>
                <a:xfrm>
                  <a:off x="2601348" y="1651310"/>
                  <a:ext cx="388825" cy="432281"/>
                </a:xfrm>
                <a:prstGeom prst="rect">
                  <a:avLst/>
                </a:prstGeom>
                <a:blipFill>
                  <a:blip r:embed="rId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319B81AB-C2F0-DB47-BC63-5307998084B4}"/>
              </a:ext>
            </a:extLst>
          </p:cNvPr>
          <p:cNvGrpSpPr/>
          <p:nvPr/>
        </p:nvGrpSpPr>
        <p:grpSpPr>
          <a:xfrm>
            <a:off x="2208657" y="3831099"/>
            <a:ext cx="2396619" cy="2170654"/>
            <a:chOff x="991562" y="4288169"/>
            <a:chExt cx="3210744" cy="2435078"/>
          </a:xfrm>
        </p:grpSpPr>
        <p:cxnSp>
          <p:nvCxnSpPr>
            <p:cNvPr id="62" name="Straight Arrow Connector 61">
              <a:extLst>
                <a:ext uri="{FF2B5EF4-FFF2-40B4-BE49-F238E27FC236}">
                  <a16:creationId xmlns:a16="http://schemas.microsoft.com/office/drawing/2014/main" id="{9A6E4CAB-E5F7-C640-AFDF-BF936BD81016}"/>
                </a:ext>
              </a:extLst>
            </p:cNvPr>
            <p:cNvCxnSpPr/>
            <p:nvPr/>
          </p:nvCxnSpPr>
          <p:spPr>
            <a:xfrm flipV="1">
              <a:off x="991562" y="6461241"/>
              <a:ext cx="278597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8E7FA5A-A3A7-1244-B5D6-50AF6C255847}"/>
                </a:ext>
              </a:extLst>
            </p:cNvPr>
            <p:cNvCxnSpPr/>
            <p:nvPr/>
          </p:nvCxnSpPr>
          <p:spPr>
            <a:xfrm flipV="1">
              <a:off x="1161258" y="4413185"/>
              <a:ext cx="0" cy="222199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715F78CB-7082-C44D-BE70-ED30590E1852}"/>
                </a:ext>
              </a:extLst>
            </p:cNvPr>
            <p:cNvGrpSpPr/>
            <p:nvPr/>
          </p:nvGrpSpPr>
          <p:grpSpPr>
            <a:xfrm rot="155479">
              <a:off x="995570" y="5042101"/>
              <a:ext cx="3122562" cy="628868"/>
              <a:chOff x="1474611" y="5034586"/>
              <a:chExt cx="2073377" cy="1235709"/>
            </a:xfrm>
          </p:grpSpPr>
          <p:sp>
            <p:nvSpPr>
              <p:cNvPr id="67" name="Oval 66">
                <a:extLst>
                  <a:ext uri="{FF2B5EF4-FFF2-40B4-BE49-F238E27FC236}">
                    <a16:creationId xmlns:a16="http://schemas.microsoft.com/office/drawing/2014/main" id="{AB1E4E02-BB4B-AA4B-9A0C-1DFDD21375A5}"/>
                  </a:ext>
                </a:extLst>
              </p:cNvPr>
              <p:cNvSpPr/>
              <p:nvPr/>
            </p:nvSpPr>
            <p:spPr>
              <a:xfrm rot="2909809">
                <a:off x="1893445" y="4615752"/>
                <a:ext cx="1235709" cy="20733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3EA3BF2-CEAD-E64D-ACE2-48B0EF6C6E97}"/>
                  </a:ext>
                </a:extLst>
              </p:cNvPr>
              <p:cNvSpPr/>
              <p:nvPr/>
            </p:nvSpPr>
            <p:spPr>
              <a:xfrm rot="2909809">
                <a:off x="2029104" y="4785706"/>
                <a:ext cx="963788" cy="168289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3FD2D17-A91D-8C42-87A2-B9B17EA00DB1}"/>
                  </a:ext>
                </a:extLst>
              </p:cNvPr>
              <p:cNvSpPr/>
              <p:nvPr/>
            </p:nvSpPr>
            <p:spPr>
              <a:xfrm rot="2909809">
                <a:off x="2187321" y="4967922"/>
                <a:ext cx="609299" cy="126381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8289182-57E6-304C-824C-CDF5638DDDE0}"/>
                  </a:ext>
                </a:extLst>
              </p:cNvPr>
              <p:cNvSpPr/>
              <p:nvPr/>
            </p:nvSpPr>
            <p:spPr>
              <a:xfrm rot="2782073">
                <a:off x="2306198" y="5085579"/>
                <a:ext cx="384788" cy="102849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F0E8136-EE3F-FB4C-A78A-F511BAE93779}"/>
                  </a:ext>
                </a:extLst>
              </p:cNvPr>
              <p:cNvSpPr/>
              <p:nvPr/>
            </p:nvSpPr>
            <p:spPr>
              <a:xfrm rot="2854036">
                <a:off x="2382968" y="5300406"/>
                <a:ext cx="217248" cy="61939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0AEF30D-23DF-4042-B586-8379DAFF819D}"/>
                    </a:ext>
                  </a:extLst>
                </p:cNvPr>
                <p:cNvSpPr txBox="1"/>
                <p:nvPr/>
              </p:nvSpPr>
              <p:spPr>
                <a:xfrm>
                  <a:off x="3667369" y="6259505"/>
                  <a:ext cx="534937" cy="4637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𝑤</m:t>
                        </m:r>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3667369" y="6259505"/>
                  <a:ext cx="534937" cy="46374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209A831-2073-6E4F-82D4-82A7E1FC2F50}"/>
                    </a:ext>
                  </a:extLst>
                </p:cNvPr>
                <p:cNvSpPr txBox="1"/>
                <p:nvPr/>
              </p:nvSpPr>
              <p:spPr>
                <a:xfrm>
                  <a:off x="1127923" y="4288169"/>
                  <a:ext cx="436979" cy="482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𝑏</m:t>
                        </m:r>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1127923" y="4288169"/>
                  <a:ext cx="436979" cy="482917"/>
                </a:xfrm>
                <a:prstGeom prst="rect">
                  <a:avLst/>
                </a:prstGeom>
                <a:blipFill rotWithShape="0">
                  <a:blip r:embed="rId7"/>
                  <a:stretch>
                    <a:fillRect/>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F21C021-2201-B644-8BD7-AB1F1BD7CF52}"/>
              </a:ext>
            </a:extLst>
          </p:cNvPr>
          <p:cNvGrpSpPr/>
          <p:nvPr/>
        </p:nvGrpSpPr>
        <p:grpSpPr>
          <a:xfrm>
            <a:off x="6943716" y="1782761"/>
            <a:ext cx="3038469" cy="2224958"/>
            <a:chOff x="36411" y="1887677"/>
            <a:chExt cx="3264062" cy="2837482"/>
          </a:xfrm>
        </p:grpSpPr>
        <p:pic>
          <p:nvPicPr>
            <p:cNvPr id="75" name="Picture 74">
              <a:extLst>
                <a:ext uri="{FF2B5EF4-FFF2-40B4-BE49-F238E27FC236}">
                  <a16:creationId xmlns:a16="http://schemas.microsoft.com/office/drawing/2014/main" id="{0A6CB690-1E0C-0B49-8E4C-61151B564AC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21391497">
              <a:off x="591795" y="2618498"/>
              <a:ext cx="2085346" cy="1657099"/>
            </a:xfrm>
            <a:prstGeom prst="rect">
              <a:avLst/>
            </a:prstGeom>
          </p:spPr>
        </p:pic>
        <p:grpSp>
          <p:nvGrpSpPr>
            <p:cNvPr id="76" name="Group 75">
              <a:extLst>
                <a:ext uri="{FF2B5EF4-FFF2-40B4-BE49-F238E27FC236}">
                  <a16:creationId xmlns:a16="http://schemas.microsoft.com/office/drawing/2014/main" id="{8A1AA49F-CB4A-6944-A427-E8410D262BA0}"/>
                </a:ext>
              </a:extLst>
            </p:cNvPr>
            <p:cNvGrpSpPr/>
            <p:nvPr/>
          </p:nvGrpSpPr>
          <p:grpSpPr>
            <a:xfrm>
              <a:off x="332536" y="2103114"/>
              <a:ext cx="2804541" cy="2470621"/>
              <a:chOff x="137886" y="2410526"/>
              <a:chExt cx="2804541" cy="2470621"/>
            </a:xfrm>
          </p:grpSpPr>
          <p:cxnSp>
            <p:nvCxnSpPr>
              <p:cNvPr id="80" name="Straight Arrow Connector 79">
                <a:extLst>
                  <a:ext uri="{FF2B5EF4-FFF2-40B4-BE49-F238E27FC236}">
                    <a16:creationId xmlns:a16="http://schemas.microsoft.com/office/drawing/2014/main" id="{2EAAB231-85F7-B647-9A25-6316BC693DB0}"/>
                  </a:ext>
                </a:extLst>
              </p:cNvPr>
              <p:cNvCxnSpPr/>
              <p:nvPr/>
            </p:nvCxnSpPr>
            <p:spPr>
              <a:xfrm flipV="1">
                <a:off x="1150542" y="2410526"/>
                <a:ext cx="0" cy="141964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C1B4AB7-EA47-574E-B699-FAEF383C4718}"/>
                  </a:ext>
                </a:extLst>
              </p:cNvPr>
              <p:cNvCxnSpPr/>
              <p:nvPr/>
            </p:nvCxnSpPr>
            <p:spPr>
              <a:xfrm flipH="1">
                <a:off x="137886" y="3827265"/>
                <a:ext cx="1012656" cy="105388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F706B90-9AF9-E242-BD47-7195E5067E91}"/>
                  </a:ext>
                </a:extLst>
              </p:cNvPr>
              <p:cNvCxnSpPr/>
              <p:nvPr/>
            </p:nvCxnSpPr>
            <p:spPr>
              <a:xfrm>
                <a:off x="1150542" y="3821618"/>
                <a:ext cx="1791885" cy="40905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15D9CC6-9E08-3843-B7B6-AA1001E4E4CD}"/>
                    </a:ext>
                  </a:extLst>
                </p:cNvPr>
                <p:cNvSpPr txBox="1"/>
                <p:nvPr/>
              </p:nvSpPr>
              <p:spPr>
                <a:xfrm>
                  <a:off x="2900898" y="3842032"/>
                  <a:ext cx="399575" cy="447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77" name="TextBox 76">
                  <a:extLst>
                    <a:ext uri="{FF2B5EF4-FFF2-40B4-BE49-F238E27FC236}">
                      <a16:creationId xmlns:a16="http://schemas.microsoft.com/office/drawing/2014/main" id="{B15D9CC6-9E08-3843-B7B6-AA1001E4E4CD}"/>
                    </a:ext>
                  </a:extLst>
                </p:cNvPr>
                <p:cNvSpPr txBox="1">
                  <a:spLocks noRot="1" noChangeAspect="1" noMove="1" noResize="1" noEditPoints="1" noAdjustHandles="1" noChangeArrowheads="1" noChangeShapeType="1" noTextEdit="1"/>
                </p:cNvSpPr>
                <p:nvPr/>
              </p:nvSpPr>
              <p:spPr>
                <a:xfrm>
                  <a:off x="2900898" y="3842032"/>
                  <a:ext cx="399575" cy="44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2A2658E0-3565-E941-97DF-82DBC3B33B3C}"/>
                    </a:ext>
                  </a:extLst>
                </p:cNvPr>
                <p:cNvSpPr txBox="1"/>
                <p:nvPr/>
              </p:nvSpPr>
              <p:spPr>
                <a:xfrm>
                  <a:off x="36411" y="4277489"/>
                  <a:ext cx="355854" cy="447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𝑏</m:t>
                        </m:r>
                      </m:oMath>
                    </m:oMathPara>
                  </a14:m>
                  <a:endParaRPr lang="en-US" dirty="0"/>
                </a:p>
              </p:txBody>
            </p:sp>
          </mc:Choice>
          <mc:Fallback xmlns="">
            <p:sp>
              <p:nvSpPr>
                <p:cNvPr id="78" name="TextBox 77">
                  <a:extLst>
                    <a:ext uri="{FF2B5EF4-FFF2-40B4-BE49-F238E27FC236}">
                      <a16:creationId xmlns:a16="http://schemas.microsoft.com/office/drawing/2014/main" id="{2A2658E0-3565-E941-97DF-82DBC3B33B3C}"/>
                    </a:ext>
                  </a:extLst>
                </p:cNvPr>
                <p:cNvSpPr txBox="1">
                  <a:spLocks noRot="1" noChangeAspect="1" noMove="1" noResize="1" noEditPoints="1" noAdjustHandles="1" noChangeArrowheads="1" noChangeShapeType="1" noTextEdit="1"/>
                </p:cNvSpPr>
                <p:nvPr/>
              </p:nvSpPr>
              <p:spPr>
                <a:xfrm>
                  <a:off x="36411" y="4277489"/>
                  <a:ext cx="355854" cy="44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616537E-F4AB-5343-9BC3-8FE4E041E22F}"/>
                    </a:ext>
                  </a:extLst>
                </p:cNvPr>
                <p:cNvSpPr txBox="1"/>
                <p:nvPr/>
              </p:nvSpPr>
              <p:spPr>
                <a:xfrm>
                  <a:off x="1357263" y="1887677"/>
                  <a:ext cx="320685" cy="447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oMath>
                    </m:oMathPara>
                  </a14:m>
                  <a:endParaRPr lang="en-US" dirty="0"/>
                </a:p>
              </p:txBody>
            </p:sp>
          </mc:Choice>
          <mc:Fallback xmlns="">
            <p:sp>
              <p:nvSpPr>
                <p:cNvPr id="79" name="TextBox 78">
                  <a:extLst>
                    <a:ext uri="{FF2B5EF4-FFF2-40B4-BE49-F238E27FC236}">
                      <a16:creationId xmlns:a16="http://schemas.microsoft.com/office/drawing/2014/main" id="{9616537E-F4AB-5343-9BC3-8FE4E041E22F}"/>
                    </a:ext>
                  </a:extLst>
                </p:cNvPr>
                <p:cNvSpPr txBox="1">
                  <a:spLocks noRot="1" noChangeAspect="1" noMove="1" noResize="1" noEditPoints="1" noAdjustHandles="1" noChangeArrowheads="1" noChangeShapeType="1" noTextEdit="1"/>
                </p:cNvSpPr>
                <p:nvPr/>
              </p:nvSpPr>
              <p:spPr>
                <a:xfrm>
                  <a:off x="1357263" y="1887677"/>
                  <a:ext cx="320685" cy="447670"/>
                </a:xfrm>
                <a:prstGeom prst="rect">
                  <a:avLst/>
                </a:prstGeom>
                <a:blipFill>
                  <a:blip r:embed="rId11"/>
                  <a:stretch>
                    <a:fillRect b="-13793"/>
                  </a:stretch>
                </a:blipFill>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72C28187-4766-654F-B9FA-83398604EACE}"/>
              </a:ext>
            </a:extLst>
          </p:cNvPr>
          <p:cNvGrpSpPr/>
          <p:nvPr/>
        </p:nvGrpSpPr>
        <p:grpSpPr>
          <a:xfrm>
            <a:off x="8767013" y="3719033"/>
            <a:ext cx="3446178" cy="2288241"/>
            <a:chOff x="7100873" y="4289698"/>
            <a:chExt cx="3845471" cy="2523013"/>
          </a:xfrm>
        </p:grpSpPr>
        <p:cxnSp>
          <p:nvCxnSpPr>
            <p:cNvPr id="84" name="Straight Arrow Connector 83">
              <a:extLst>
                <a:ext uri="{FF2B5EF4-FFF2-40B4-BE49-F238E27FC236}">
                  <a16:creationId xmlns:a16="http://schemas.microsoft.com/office/drawing/2014/main" id="{0788648E-C0DB-1D41-A31F-CDF1CE9326DD}"/>
                </a:ext>
              </a:extLst>
            </p:cNvPr>
            <p:cNvCxnSpPr/>
            <p:nvPr/>
          </p:nvCxnSpPr>
          <p:spPr>
            <a:xfrm>
              <a:off x="7100873" y="6523512"/>
              <a:ext cx="324566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D223248-A890-DC4E-ADF1-BA63326F6A89}"/>
                </a:ext>
              </a:extLst>
            </p:cNvPr>
            <p:cNvCxnSpPr/>
            <p:nvPr/>
          </p:nvCxnSpPr>
          <p:spPr>
            <a:xfrm flipV="1">
              <a:off x="7291089" y="4501256"/>
              <a:ext cx="0" cy="222199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6B30DCC5-1B01-B047-BC47-4A252AF53CF8}"/>
                </a:ext>
              </a:extLst>
            </p:cNvPr>
            <p:cNvGrpSpPr/>
            <p:nvPr/>
          </p:nvGrpSpPr>
          <p:grpSpPr>
            <a:xfrm>
              <a:off x="7627270" y="4518884"/>
              <a:ext cx="1920240" cy="1922314"/>
              <a:chOff x="1345723" y="5061940"/>
              <a:chExt cx="2229786" cy="1249040"/>
            </a:xfrm>
          </p:grpSpPr>
          <p:sp>
            <p:nvSpPr>
              <p:cNvPr id="89" name="Oval 88">
                <a:extLst>
                  <a:ext uri="{FF2B5EF4-FFF2-40B4-BE49-F238E27FC236}">
                    <a16:creationId xmlns:a16="http://schemas.microsoft.com/office/drawing/2014/main" id="{0AF2DBF3-11EC-DF45-81E7-34A504ED0ABD}"/>
                  </a:ext>
                </a:extLst>
              </p:cNvPr>
              <p:cNvSpPr/>
              <p:nvPr/>
            </p:nvSpPr>
            <p:spPr>
              <a:xfrm rot="2909809">
                <a:off x="1836096" y="4571567"/>
                <a:ext cx="1249040" cy="2229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94061F4-0EBA-374B-A0E4-BA93914C8FAC}"/>
                  </a:ext>
                </a:extLst>
              </p:cNvPr>
              <p:cNvSpPr/>
              <p:nvPr/>
            </p:nvSpPr>
            <p:spPr>
              <a:xfrm rot="2909809">
                <a:off x="1940181" y="4770843"/>
                <a:ext cx="1040867" cy="185815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244AD24-39AF-024D-8E00-74CBC2994EF5}"/>
                  </a:ext>
                </a:extLst>
              </p:cNvPr>
              <p:cNvSpPr/>
              <p:nvPr/>
            </p:nvSpPr>
            <p:spPr>
              <a:xfrm rot="2909809">
                <a:off x="2044267" y="4943199"/>
                <a:ext cx="832693" cy="148652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B1C914D-4A3D-184C-8372-6F4B39E9B98F}"/>
                  </a:ext>
                </a:extLst>
              </p:cNvPr>
              <p:cNvSpPr/>
              <p:nvPr/>
            </p:nvSpPr>
            <p:spPr>
              <a:xfrm rot="2782073">
                <a:off x="2148354" y="5142475"/>
                <a:ext cx="624520" cy="111489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DA71B9A-AD53-B14B-BAED-5DA4D360BF9F}"/>
                  </a:ext>
                </a:extLst>
              </p:cNvPr>
              <p:cNvSpPr/>
              <p:nvPr/>
            </p:nvSpPr>
            <p:spPr>
              <a:xfrm rot="2854036">
                <a:off x="2252441" y="5328289"/>
                <a:ext cx="416347" cy="7432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A77D7F4-2221-9148-822F-A230AA90AF11}"/>
                    </a:ext>
                  </a:extLst>
                </p:cNvPr>
                <p:cNvSpPr txBox="1"/>
                <p:nvPr/>
              </p:nvSpPr>
              <p:spPr>
                <a:xfrm>
                  <a:off x="10079362" y="6351046"/>
                  <a:ext cx="8669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𝑤</m:t>
                        </m:r>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079362" y="6351046"/>
                  <a:ext cx="866982" cy="46166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16C797B-F263-8E47-AF95-7F1CE2CEB14E}"/>
                    </a:ext>
                  </a:extLst>
                </p:cNvPr>
                <p:cNvSpPr txBox="1"/>
                <p:nvPr/>
              </p:nvSpPr>
              <p:spPr>
                <a:xfrm>
                  <a:off x="7100873" y="4289698"/>
                  <a:ext cx="70822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𝑏</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7100873" y="4289698"/>
                  <a:ext cx="708221" cy="461665"/>
                </a:xfrm>
                <a:prstGeom prst="rect">
                  <a:avLst/>
                </a:prstGeom>
                <a:blipFill rotWithShape="0">
                  <a:blip r:embed="rId13"/>
                  <a:stretch>
                    <a:fillRect/>
                  </a:stretch>
                </a:blipFill>
              </p:spPr>
              <p:txBody>
                <a:bodyPr/>
                <a:lstStyle/>
                <a:p>
                  <a:r>
                    <a:rPr lang="en-US">
                      <a:noFill/>
                    </a:rPr>
                    <a:t> </a:t>
                  </a:r>
                </a:p>
              </p:txBody>
            </p:sp>
          </mc:Fallback>
        </mc:AlternateContent>
      </p:grpSp>
      <p:cxnSp>
        <p:nvCxnSpPr>
          <p:cNvPr id="95" name="Straight Connector 94">
            <a:extLst>
              <a:ext uri="{FF2B5EF4-FFF2-40B4-BE49-F238E27FC236}">
                <a16:creationId xmlns:a16="http://schemas.microsoft.com/office/drawing/2014/main" id="{E2A24D49-8D5A-6F47-A659-CF0C6D138693}"/>
              </a:ext>
            </a:extLst>
          </p:cNvPr>
          <p:cNvCxnSpPr/>
          <p:nvPr/>
        </p:nvCxnSpPr>
        <p:spPr>
          <a:xfrm flipH="1">
            <a:off x="5599569" y="1485982"/>
            <a:ext cx="76200" cy="4401553"/>
          </a:xfrm>
          <a:prstGeom prst="line">
            <a:avLst/>
          </a:prstGeom>
        </p:spPr>
        <p:style>
          <a:lnRef idx="3">
            <a:schemeClr val="accent2"/>
          </a:lnRef>
          <a:fillRef idx="0">
            <a:schemeClr val="accent2"/>
          </a:fillRef>
          <a:effectRef idx="2">
            <a:schemeClr val="accent2"/>
          </a:effectRef>
          <a:fontRef idx="minor">
            <a:schemeClr val="tx1"/>
          </a:fontRef>
        </p:style>
      </p:cxnSp>
      <p:sp>
        <p:nvSpPr>
          <p:cNvPr id="96" name="Oval 95">
            <a:extLst>
              <a:ext uri="{FF2B5EF4-FFF2-40B4-BE49-F238E27FC236}">
                <a16:creationId xmlns:a16="http://schemas.microsoft.com/office/drawing/2014/main" id="{424A1264-B9D3-0E41-A3C0-9279852352D9}"/>
              </a:ext>
            </a:extLst>
          </p:cNvPr>
          <p:cNvSpPr/>
          <p:nvPr/>
        </p:nvSpPr>
        <p:spPr>
          <a:xfrm>
            <a:off x="2694011" y="5481944"/>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FF90686-7558-1549-829A-00A410BC502D}"/>
              </a:ext>
            </a:extLst>
          </p:cNvPr>
          <p:cNvSpPr/>
          <p:nvPr/>
        </p:nvSpPr>
        <p:spPr>
          <a:xfrm>
            <a:off x="2657522" y="5204369"/>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08E69A9-1C8F-1C46-B221-8A0606B96AFE}"/>
              </a:ext>
            </a:extLst>
          </p:cNvPr>
          <p:cNvSpPr/>
          <p:nvPr/>
        </p:nvSpPr>
        <p:spPr>
          <a:xfrm>
            <a:off x="2769743" y="5134751"/>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17C6D37-0E7B-9043-8C0A-5CA76D3424F9}"/>
              </a:ext>
            </a:extLst>
          </p:cNvPr>
          <p:cNvSpPr/>
          <p:nvPr/>
        </p:nvSpPr>
        <p:spPr>
          <a:xfrm>
            <a:off x="2933262" y="5009277"/>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A56E8912-2646-694C-B155-AD33B4497568}"/>
              </a:ext>
            </a:extLst>
          </p:cNvPr>
          <p:cNvSpPr/>
          <p:nvPr/>
        </p:nvSpPr>
        <p:spPr>
          <a:xfrm>
            <a:off x="3077298" y="4854583"/>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B0132B5-76A5-5A42-8FCB-1B34F77AD0A4}"/>
              </a:ext>
            </a:extLst>
          </p:cNvPr>
          <p:cNvSpPr/>
          <p:nvPr/>
        </p:nvSpPr>
        <p:spPr>
          <a:xfrm>
            <a:off x="3315157" y="4771976"/>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1D5D4798-F2F5-A249-9490-F14B12B1A566}"/>
              </a:ext>
            </a:extLst>
          </p:cNvPr>
          <p:cNvCxnSpPr>
            <a:stCxn id="97" idx="1"/>
            <a:endCxn id="96" idx="1"/>
          </p:cNvCxnSpPr>
          <p:nvPr/>
        </p:nvCxnSpPr>
        <p:spPr>
          <a:xfrm>
            <a:off x="2664217" y="5214564"/>
            <a:ext cx="36489" cy="277575"/>
          </a:xfrm>
          <a:prstGeom prst="line">
            <a:avLst/>
          </a:prstGeom>
        </p:spPr>
        <p:style>
          <a:lnRef idx="1">
            <a:schemeClr val="accent2"/>
          </a:lnRef>
          <a:fillRef idx="0">
            <a:schemeClr val="accent2"/>
          </a:fillRef>
          <a:effectRef idx="0">
            <a:schemeClr val="accent2"/>
          </a:effectRef>
          <a:fontRef idx="minor">
            <a:schemeClr val="tx1"/>
          </a:fontRef>
        </p:style>
      </p:cxnSp>
      <p:cxnSp>
        <p:nvCxnSpPr>
          <p:cNvPr id="105" name="Straight Connector 104">
            <a:extLst>
              <a:ext uri="{FF2B5EF4-FFF2-40B4-BE49-F238E27FC236}">
                <a16:creationId xmlns:a16="http://schemas.microsoft.com/office/drawing/2014/main" id="{F47FA9A9-E1AE-BB40-BB8E-E5B7108164EA}"/>
              </a:ext>
            </a:extLst>
          </p:cNvPr>
          <p:cNvCxnSpPr>
            <a:stCxn id="97" idx="2"/>
            <a:endCxn id="98" idx="6"/>
          </p:cNvCxnSpPr>
          <p:nvPr/>
        </p:nvCxnSpPr>
        <p:spPr>
          <a:xfrm flipV="1">
            <a:off x="2657522" y="5169560"/>
            <a:ext cx="157940" cy="69618"/>
          </a:xfrm>
          <a:prstGeom prst="line">
            <a:avLst/>
          </a:prstGeom>
        </p:spPr>
        <p:style>
          <a:lnRef idx="1">
            <a:schemeClr val="accent2"/>
          </a:lnRef>
          <a:fillRef idx="0">
            <a:schemeClr val="accent2"/>
          </a:fillRef>
          <a:effectRef idx="0">
            <a:schemeClr val="accent2"/>
          </a:effectRef>
          <a:fontRef idx="minor">
            <a:schemeClr val="tx1"/>
          </a:fontRef>
        </p:style>
      </p:cxnSp>
      <p:cxnSp>
        <p:nvCxnSpPr>
          <p:cNvPr id="107" name="Straight Connector 106">
            <a:extLst>
              <a:ext uri="{FF2B5EF4-FFF2-40B4-BE49-F238E27FC236}">
                <a16:creationId xmlns:a16="http://schemas.microsoft.com/office/drawing/2014/main" id="{4C676C78-3A3F-9C44-8035-9170B73F2E84}"/>
              </a:ext>
            </a:extLst>
          </p:cNvPr>
          <p:cNvCxnSpPr>
            <a:stCxn id="98" idx="6"/>
            <a:endCxn id="99" idx="2"/>
          </p:cNvCxnSpPr>
          <p:nvPr/>
        </p:nvCxnSpPr>
        <p:spPr>
          <a:xfrm flipV="1">
            <a:off x="2815462" y="5044086"/>
            <a:ext cx="117800" cy="12547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9" name="Straight Connector 108">
            <a:extLst>
              <a:ext uri="{FF2B5EF4-FFF2-40B4-BE49-F238E27FC236}">
                <a16:creationId xmlns:a16="http://schemas.microsoft.com/office/drawing/2014/main" id="{DC0428E8-D81C-634B-B32A-BF44930E9449}"/>
              </a:ext>
            </a:extLst>
          </p:cNvPr>
          <p:cNvCxnSpPr>
            <a:stCxn id="99" idx="1"/>
            <a:endCxn id="100" idx="2"/>
          </p:cNvCxnSpPr>
          <p:nvPr/>
        </p:nvCxnSpPr>
        <p:spPr>
          <a:xfrm flipV="1">
            <a:off x="2939957" y="4889392"/>
            <a:ext cx="137341" cy="13008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1" name="Straight Arrow Connector 110">
            <a:extLst>
              <a:ext uri="{FF2B5EF4-FFF2-40B4-BE49-F238E27FC236}">
                <a16:creationId xmlns:a16="http://schemas.microsoft.com/office/drawing/2014/main" id="{B0E4A460-879D-2543-8EBA-DEC6C84A7D66}"/>
              </a:ext>
            </a:extLst>
          </p:cNvPr>
          <p:cNvCxnSpPr>
            <a:stCxn id="100" idx="2"/>
            <a:endCxn id="101" idx="3"/>
          </p:cNvCxnSpPr>
          <p:nvPr/>
        </p:nvCxnSpPr>
        <p:spPr>
          <a:xfrm flipV="1">
            <a:off x="3077298" y="4831399"/>
            <a:ext cx="244554" cy="579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2" name="Oval 111">
            <a:extLst>
              <a:ext uri="{FF2B5EF4-FFF2-40B4-BE49-F238E27FC236}">
                <a16:creationId xmlns:a16="http://schemas.microsoft.com/office/drawing/2014/main" id="{CF631FF5-0EE6-9145-96CB-3CA337085D15}"/>
              </a:ext>
            </a:extLst>
          </p:cNvPr>
          <p:cNvSpPr/>
          <p:nvPr/>
        </p:nvSpPr>
        <p:spPr>
          <a:xfrm>
            <a:off x="9448800" y="5371101"/>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B42908B-EE03-EA43-BE17-5C8C2DC75FFD}"/>
              </a:ext>
            </a:extLst>
          </p:cNvPr>
          <p:cNvSpPr/>
          <p:nvPr/>
        </p:nvSpPr>
        <p:spPr>
          <a:xfrm>
            <a:off x="9525000" y="5257800"/>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6CAEE23-1A6C-BD4E-9FC9-619787EA229C}"/>
              </a:ext>
            </a:extLst>
          </p:cNvPr>
          <p:cNvSpPr/>
          <p:nvPr/>
        </p:nvSpPr>
        <p:spPr>
          <a:xfrm>
            <a:off x="9610226" y="5106823"/>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8E464FB-567A-F84E-BB89-ECD72F176B3E}"/>
              </a:ext>
            </a:extLst>
          </p:cNvPr>
          <p:cNvSpPr/>
          <p:nvPr/>
        </p:nvSpPr>
        <p:spPr>
          <a:xfrm>
            <a:off x="9707881" y="4974468"/>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601B54F2-FEBE-8148-97E0-2558D76337E8}"/>
              </a:ext>
            </a:extLst>
          </p:cNvPr>
          <p:cNvSpPr/>
          <p:nvPr/>
        </p:nvSpPr>
        <p:spPr>
          <a:xfrm>
            <a:off x="9789990" y="4820143"/>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B061BDB-DD05-0C4F-8D8E-EBBAC4D92A7A}"/>
              </a:ext>
            </a:extLst>
          </p:cNvPr>
          <p:cNvSpPr/>
          <p:nvPr/>
        </p:nvSpPr>
        <p:spPr>
          <a:xfrm>
            <a:off x="10076316" y="4798612"/>
            <a:ext cx="45719" cy="69618"/>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0AC4FE76-489B-DD44-8302-1FCF1C105101}"/>
              </a:ext>
            </a:extLst>
          </p:cNvPr>
          <p:cNvCxnSpPr>
            <a:stCxn id="112" idx="2"/>
            <a:endCxn id="124" idx="2"/>
          </p:cNvCxnSpPr>
          <p:nvPr/>
        </p:nvCxnSpPr>
        <p:spPr>
          <a:xfrm flipV="1">
            <a:off x="9448800" y="5292609"/>
            <a:ext cx="76200" cy="11330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2" name="Straight Connector 131">
            <a:extLst>
              <a:ext uri="{FF2B5EF4-FFF2-40B4-BE49-F238E27FC236}">
                <a16:creationId xmlns:a16="http://schemas.microsoft.com/office/drawing/2014/main" id="{437C152F-51A1-F442-B0C8-BCD9287B887A}"/>
              </a:ext>
            </a:extLst>
          </p:cNvPr>
          <p:cNvCxnSpPr>
            <a:stCxn id="124" idx="2"/>
            <a:endCxn id="125" idx="2"/>
          </p:cNvCxnSpPr>
          <p:nvPr/>
        </p:nvCxnSpPr>
        <p:spPr>
          <a:xfrm flipV="1">
            <a:off x="9525000" y="5141632"/>
            <a:ext cx="85226" cy="150977"/>
          </a:xfrm>
          <a:prstGeom prst="line">
            <a:avLst/>
          </a:prstGeom>
        </p:spPr>
        <p:style>
          <a:lnRef idx="1">
            <a:schemeClr val="accent2"/>
          </a:lnRef>
          <a:fillRef idx="0">
            <a:schemeClr val="accent2"/>
          </a:fillRef>
          <a:effectRef idx="0">
            <a:schemeClr val="accent2"/>
          </a:effectRef>
          <a:fontRef idx="minor">
            <a:schemeClr val="tx1"/>
          </a:fontRef>
        </p:style>
      </p:cxnSp>
      <p:cxnSp>
        <p:nvCxnSpPr>
          <p:cNvPr id="134" name="Straight Connector 133">
            <a:extLst>
              <a:ext uri="{FF2B5EF4-FFF2-40B4-BE49-F238E27FC236}">
                <a16:creationId xmlns:a16="http://schemas.microsoft.com/office/drawing/2014/main" id="{B38C7219-6712-FD4D-8205-AF085BD398E8}"/>
              </a:ext>
            </a:extLst>
          </p:cNvPr>
          <p:cNvCxnSpPr>
            <a:stCxn id="125" idx="4"/>
            <a:endCxn id="126" idx="2"/>
          </p:cNvCxnSpPr>
          <p:nvPr/>
        </p:nvCxnSpPr>
        <p:spPr>
          <a:xfrm flipV="1">
            <a:off x="9633086" y="5009277"/>
            <a:ext cx="74795" cy="16716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6" name="Straight Connector 135">
            <a:extLst>
              <a:ext uri="{FF2B5EF4-FFF2-40B4-BE49-F238E27FC236}">
                <a16:creationId xmlns:a16="http://schemas.microsoft.com/office/drawing/2014/main" id="{589213FE-6FF5-D841-976F-DD9C9F298DA7}"/>
              </a:ext>
            </a:extLst>
          </p:cNvPr>
          <p:cNvCxnSpPr>
            <a:stCxn id="126" idx="2"/>
            <a:endCxn id="127" idx="3"/>
          </p:cNvCxnSpPr>
          <p:nvPr/>
        </p:nvCxnSpPr>
        <p:spPr>
          <a:xfrm flipV="1">
            <a:off x="9707881" y="4879566"/>
            <a:ext cx="88804" cy="12971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8" name="Straight Arrow Connector 137">
            <a:extLst>
              <a:ext uri="{FF2B5EF4-FFF2-40B4-BE49-F238E27FC236}">
                <a16:creationId xmlns:a16="http://schemas.microsoft.com/office/drawing/2014/main" id="{6520E8E7-2A62-794C-80DB-CCC04B58E4A5}"/>
              </a:ext>
            </a:extLst>
          </p:cNvPr>
          <p:cNvCxnSpPr>
            <a:stCxn id="127" idx="3"/>
            <a:endCxn id="128" idx="2"/>
          </p:cNvCxnSpPr>
          <p:nvPr/>
        </p:nvCxnSpPr>
        <p:spPr>
          <a:xfrm flipV="1">
            <a:off x="9796685" y="4833421"/>
            <a:ext cx="279631" cy="461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0" name="Straight Arrow Connector 139">
            <a:extLst>
              <a:ext uri="{FF2B5EF4-FFF2-40B4-BE49-F238E27FC236}">
                <a16:creationId xmlns:a16="http://schemas.microsoft.com/office/drawing/2014/main" id="{8B23692F-F051-C947-9E65-24D026CBB411}"/>
              </a:ext>
            </a:extLst>
          </p:cNvPr>
          <p:cNvCxnSpPr>
            <a:cxnSpLocks/>
          </p:cNvCxnSpPr>
          <p:nvPr/>
        </p:nvCxnSpPr>
        <p:spPr>
          <a:xfrm flipH="1" flipV="1">
            <a:off x="1720228" y="3099484"/>
            <a:ext cx="423099" cy="370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356FC6C-8F55-0149-94FB-4218C94D043D}"/>
              </a:ext>
            </a:extLst>
          </p:cNvPr>
          <p:cNvCxnSpPr>
            <a:cxnSpLocks/>
          </p:cNvCxnSpPr>
          <p:nvPr/>
        </p:nvCxnSpPr>
        <p:spPr>
          <a:xfrm flipV="1">
            <a:off x="8431324" y="3602051"/>
            <a:ext cx="0" cy="607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95445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3899B01-F2BA-BA47-961B-6E02F70C4A71}"/>
              </a:ext>
            </a:extLst>
          </p:cNvPr>
          <p:cNvSpPr>
            <a:spLocks noGrp="1"/>
          </p:cNvSpPr>
          <p:nvPr>
            <p:ph type="title"/>
          </p:nvPr>
        </p:nvSpPr>
        <p:spPr>
          <a:xfrm>
            <a:off x="609600" y="152400"/>
            <a:ext cx="10972800" cy="1143000"/>
          </a:xfrm>
        </p:spPr>
        <p:txBody>
          <a:bodyPr/>
          <a:lstStyle/>
          <a:p>
            <a:r>
              <a:rPr lang="en-US"/>
              <a:t>Vanishing/Exploding Gradient descent</a:t>
            </a:r>
          </a:p>
        </p:txBody>
      </p:sp>
      <p:grpSp>
        <p:nvGrpSpPr>
          <p:cNvPr id="9" name="Group 8">
            <a:extLst>
              <a:ext uri="{FF2B5EF4-FFF2-40B4-BE49-F238E27FC236}">
                <a16:creationId xmlns:a16="http://schemas.microsoft.com/office/drawing/2014/main" id="{3537AC4D-83BE-9948-8603-2521B2957BA5}"/>
              </a:ext>
            </a:extLst>
          </p:cNvPr>
          <p:cNvGrpSpPr/>
          <p:nvPr/>
        </p:nvGrpSpPr>
        <p:grpSpPr>
          <a:xfrm>
            <a:off x="1066800" y="1401762"/>
            <a:ext cx="9503612" cy="1229083"/>
            <a:chOff x="587152" y="1334072"/>
            <a:chExt cx="9503612" cy="1229083"/>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23DD08-0309-C544-9431-5B09F0C78783}"/>
                    </a:ext>
                  </a:extLst>
                </p:cNvPr>
                <p:cNvSpPr txBox="1"/>
                <p:nvPr/>
              </p:nvSpPr>
              <p:spPr>
                <a:xfrm>
                  <a:off x="587152" y="1334072"/>
                  <a:ext cx="69320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1</m:t>
                          </m:r>
                        </m:sub>
                      </m:sSub>
                    </m:oMath>
                  </a14:m>
                  <a:endParaRPr lang="en-US" sz="3200" dirty="0">
                    <a:latin typeface="Century Schoolbook" charset="0"/>
                    <a:ea typeface="Century Schoolbook" charset="0"/>
                    <a:cs typeface="Century Schoolbook" charset="0"/>
                  </a:endParaRPr>
                </a:p>
              </p:txBody>
            </p:sp>
          </mc:Choice>
          <mc:Fallback xmlns="">
            <p:sp>
              <p:nvSpPr>
                <p:cNvPr id="10" name="TextBox 9">
                  <a:extLst>
                    <a:ext uri="{FF2B5EF4-FFF2-40B4-BE49-F238E27FC236}">
                      <a16:creationId xmlns:a16="http://schemas.microsoft.com/office/drawing/2014/main" id="{FA23DD08-0309-C544-9431-5B09F0C78783}"/>
                    </a:ext>
                  </a:extLst>
                </p:cNvPr>
                <p:cNvSpPr txBox="1">
                  <a:spLocks noRot="1" noChangeAspect="1" noMove="1" noResize="1" noEditPoints="1" noAdjustHandles="1" noChangeArrowheads="1" noChangeShapeType="1" noTextEdit="1"/>
                </p:cNvSpPr>
                <p:nvPr/>
              </p:nvSpPr>
              <p:spPr>
                <a:xfrm>
                  <a:off x="587152" y="1334072"/>
                  <a:ext cx="693203" cy="584775"/>
                </a:xfrm>
                <a:prstGeom prst="rect">
                  <a:avLst/>
                </a:prstGeom>
                <a:blipFill>
                  <a:blip r:embed="rId2"/>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980D68-BE4C-0A41-B526-8229284A326B}"/>
                    </a:ext>
                  </a:extLst>
                </p:cNvPr>
                <p:cNvSpPr txBox="1"/>
                <p:nvPr/>
              </p:nvSpPr>
              <p:spPr>
                <a:xfrm>
                  <a:off x="587152" y="1978380"/>
                  <a:ext cx="70269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2</m:t>
                          </m:r>
                        </m:sub>
                      </m:sSub>
                    </m:oMath>
                  </a14:m>
                  <a:endParaRPr lang="en-US" sz="3200" dirty="0">
                    <a:latin typeface="Century Schoolbook" charset="0"/>
                    <a:ea typeface="Century Schoolbook" charset="0"/>
                    <a:cs typeface="Century Schoolbook" charset="0"/>
                  </a:endParaRPr>
                </a:p>
              </p:txBody>
            </p:sp>
          </mc:Choice>
          <mc:Fallback xmlns="">
            <p:sp>
              <p:nvSpPr>
                <p:cNvPr id="11" name="TextBox 10">
                  <a:extLst>
                    <a:ext uri="{FF2B5EF4-FFF2-40B4-BE49-F238E27FC236}">
                      <a16:creationId xmlns:a16="http://schemas.microsoft.com/office/drawing/2014/main" id="{4F980D68-BE4C-0A41-B526-8229284A326B}"/>
                    </a:ext>
                  </a:extLst>
                </p:cNvPr>
                <p:cNvSpPr txBox="1">
                  <a:spLocks noRot="1" noChangeAspect="1" noMove="1" noResize="1" noEditPoints="1" noAdjustHandles="1" noChangeArrowheads="1" noChangeShapeType="1" noTextEdit="1"/>
                </p:cNvSpPr>
                <p:nvPr/>
              </p:nvSpPr>
              <p:spPr>
                <a:xfrm>
                  <a:off x="587152" y="1978380"/>
                  <a:ext cx="702693" cy="584775"/>
                </a:xfrm>
                <a:prstGeom prst="rect">
                  <a:avLst/>
                </a:prstGeom>
                <a:blipFill>
                  <a:blip r:embed="rId3"/>
                  <a:stretch>
                    <a:fillRect b="-4255"/>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28FFE104-3AEB-6D44-933C-9076F9F66EEC}"/>
                </a:ext>
              </a:extLst>
            </p:cNvPr>
            <p:cNvSpPr/>
            <p:nvPr/>
          </p:nvSpPr>
          <p:spPr>
            <a:xfrm>
              <a:off x="1747089" y="2147686"/>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Oval 12">
              <a:extLst>
                <a:ext uri="{FF2B5EF4-FFF2-40B4-BE49-F238E27FC236}">
                  <a16:creationId xmlns:a16="http://schemas.microsoft.com/office/drawing/2014/main" id="{5CEDE944-A4A0-0F42-9F43-D760E8A19E75}"/>
                </a:ext>
              </a:extLst>
            </p:cNvPr>
            <p:cNvSpPr/>
            <p:nvPr/>
          </p:nvSpPr>
          <p:spPr>
            <a:xfrm>
              <a:off x="1747089" y="148579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Oval 13">
              <a:extLst>
                <a:ext uri="{FF2B5EF4-FFF2-40B4-BE49-F238E27FC236}">
                  <a16:creationId xmlns:a16="http://schemas.microsoft.com/office/drawing/2014/main" id="{3E59A983-9189-AE4D-9EA1-7EBC1C7D9FFE}"/>
                </a:ext>
              </a:extLst>
            </p:cNvPr>
            <p:cNvSpPr/>
            <p:nvPr/>
          </p:nvSpPr>
          <p:spPr>
            <a:xfrm>
              <a:off x="2521670" y="148579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Oval 14">
              <a:extLst>
                <a:ext uri="{FF2B5EF4-FFF2-40B4-BE49-F238E27FC236}">
                  <a16:creationId xmlns:a16="http://schemas.microsoft.com/office/drawing/2014/main" id="{F41B0DC4-C488-8E49-A12D-F19952B40829}"/>
                </a:ext>
              </a:extLst>
            </p:cNvPr>
            <p:cNvSpPr/>
            <p:nvPr/>
          </p:nvSpPr>
          <p:spPr>
            <a:xfrm>
              <a:off x="2521670" y="2147686"/>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30F4E86-D686-E740-AE14-1606936AB00E}"/>
                </a:ext>
              </a:extLst>
            </p:cNvPr>
            <p:cNvSpPr/>
            <p:nvPr/>
          </p:nvSpPr>
          <p:spPr>
            <a:xfrm>
              <a:off x="3296251" y="148579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ECF29302-D04C-764B-B615-42374DC28F80}"/>
                </a:ext>
              </a:extLst>
            </p:cNvPr>
            <p:cNvSpPr/>
            <p:nvPr/>
          </p:nvSpPr>
          <p:spPr>
            <a:xfrm>
              <a:off x="3296251" y="2147686"/>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Oval 17">
              <a:extLst>
                <a:ext uri="{FF2B5EF4-FFF2-40B4-BE49-F238E27FC236}">
                  <a16:creationId xmlns:a16="http://schemas.microsoft.com/office/drawing/2014/main" id="{FAAB9929-7749-E948-BE12-0926DB0977A9}"/>
                </a:ext>
              </a:extLst>
            </p:cNvPr>
            <p:cNvSpPr/>
            <p:nvPr/>
          </p:nvSpPr>
          <p:spPr>
            <a:xfrm>
              <a:off x="4070832" y="148579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Oval 18">
              <a:extLst>
                <a:ext uri="{FF2B5EF4-FFF2-40B4-BE49-F238E27FC236}">
                  <a16:creationId xmlns:a16="http://schemas.microsoft.com/office/drawing/2014/main" id="{C9B9DBE2-0402-7B46-A580-1641820DAA01}"/>
                </a:ext>
              </a:extLst>
            </p:cNvPr>
            <p:cNvSpPr/>
            <p:nvPr/>
          </p:nvSpPr>
          <p:spPr>
            <a:xfrm>
              <a:off x="4070832" y="2147686"/>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Oval 19">
              <a:extLst>
                <a:ext uri="{FF2B5EF4-FFF2-40B4-BE49-F238E27FC236}">
                  <a16:creationId xmlns:a16="http://schemas.microsoft.com/office/drawing/2014/main" id="{22390342-F209-C64D-9DBC-1BD054FE48DD}"/>
                </a:ext>
              </a:extLst>
            </p:cNvPr>
            <p:cNvSpPr/>
            <p:nvPr/>
          </p:nvSpPr>
          <p:spPr>
            <a:xfrm>
              <a:off x="4845413" y="148579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Oval 20">
              <a:extLst>
                <a:ext uri="{FF2B5EF4-FFF2-40B4-BE49-F238E27FC236}">
                  <a16:creationId xmlns:a16="http://schemas.microsoft.com/office/drawing/2014/main" id="{796D7A4E-2AA7-6D4A-9348-78791FC6D243}"/>
                </a:ext>
              </a:extLst>
            </p:cNvPr>
            <p:cNvSpPr/>
            <p:nvPr/>
          </p:nvSpPr>
          <p:spPr>
            <a:xfrm>
              <a:off x="4845413" y="2147686"/>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Oval 21">
              <a:extLst>
                <a:ext uri="{FF2B5EF4-FFF2-40B4-BE49-F238E27FC236}">
                  <a16:creationId xmlns:a16="http://schemas.microsoft.com/office/drawing/2014/main" id="{FA414987-0578-E14E-8ED0-5291A7C5D5D5}"/>
                </a:ext>
              </a:extLst>
            </p:cNvPr>
            <p:cNvSpPr/>
            <p:nvPr/>
          </p:nvSpPr>
          <p:spPr>
            <a:xfrm>
              <a:off x="5619994" y="148579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DB93B47B-EB4C-FA48-806F-4895DD9DFEE4}"/>
                </a:ext>
              </a:extLst>
            </p:cNvPr>
            <p:cNvSpPr/>
            <p:nvPr/>
          </p:nvSpPr>
          <p:spPr>
            <a:xfrm>
              <a:off x="6394575" y="148579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Oval 23">
              <a:extLst>
                <a:ext uri="{FF2B5EF4-FFF2-40B4-BE49-F238E27FC236}">
                  <a16:creationId xmlns:a16="http://schemas.microsoft.com/office/drawing/2014/main" id="{29B1CCEF-8585-4542-A8C7-EAAC8C3892BA}"/>
                </a:ext>
              </a:extLst>
            </p:cNvPr>
            <p:cNvSpPr/>
            <p:nvPr/>
          </p:nvSpPr>
          <p:spPr>
            <a:xfrm>
              <a:off x="5619994" y="2147686"/>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Oval 24">
              <a:extLst>
                <a:ext uri="{FF2B5EF4-FFF2-40B4-BE49-F238E27FC236}">
                  <a16:creationId xmlns:a16="http://schemas.microsoft.com/office/drawing/2014/main" id="{9B96A9B2-4080-D14F-864C-18636F369F86}"/>
                </a:ext>
              </a:extLst>
            </p:cNvPr>
            <p:cNvSpPr/>
            <p:nvPr/>
          </p:nvSpPr>
          <p:spPr>
            <a:xfrm>
              <a:off x="6394575" y="2147686"/>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t>
              </a:r>
            </a:p>
          </p:txBody>
        </p:sp>
        <p:sp>
          <p:nvSpPr>
            <p:cNvPr id="26" name="Oval 25">
              <a:extLst>
                <a:ext uri="{FF2B5EF4-FFF2-40B4-BE49-F238E27FC236}">
                  <a16:creationId xmlns:a16="http://schemas.microsoft.com/office/drawing/2014/main" id="{D5184A1F-0BF3-1545-8346-ADB2155ECEDE}"/>
                </a:ext>
              </a:extLst>
            </p:cNvPr>
            <p:cNvSpPr/>
            <p:nvPr/>
          </p:nvSpPr>
          <p:spPr>
            <a:xfrm>
              <a:off x="7169156" y="2147686"/>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Oval 26">
              <a:extLst>
                <a:ext uri="{FF2B5EF4-FFF2-40B4-BE49-F238E27FC236}">
                  <a16:creationId xmlns:a16="http://schemas.microsoft.com/office/drawing/2014/main" id="{A02230CB-8DE6-5C49-A344-FBD83C412BD7}"/>
                </a:ext>
              </a:extLst>
            </p:cNvPr>
            <p:cNvSpPr/>
            <p:nvPr/>
          </p:nvSpPr>
          <p:spPr>
            <a:xfrm>
              <a:off x="7169156" y="148579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Oval 27">
              <a:extLst>
                <a:ext uri="{FF2B5EF4-FFF2-40B4-BE49-F238E27FC236}">
                  <a16:creationId xmlns:a16="http://schemas.microsoft.com/office/drawing/2014/main" id="{BF668323-3CB4-7C46-998F-CFF08F001276}"/>
                </a:ext>
              </a:extLst>
            </p:cNvPr>
            <p:cNvSpPr/>
            <p:nvPr/>
          </p:nvSpPr>
          <p:spPr>
            <a:xfrm>
              <a:off x="7943737" y="2147686"/>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Oval 28">
              <a:extLst>
                <a:ext uri="{FF2B5EF4-FFF2-40B4-BE49-F238E27FC236}">
                  <a16:creationId xmlns:a16="http://schemas.microsoft.com/office/drawing/2014/main" id="{77221AF4-FE1D-1F4E-B37E-848D41664608}"/>
                </a:ext>
              </a:extLst>
            </p:cNvPr>
            <p:cNvSpPr/>
            <p:nvPr/>
          </p:nvSpPr>
          <p:spPr>
            <a:xfrm>
              <a:off x="7943737" y="148579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Straight Arrow Connector 29">
              <a:extLst>
                <a:ext uri="{FF2B5EF4-FFF2-40B4-BE49-F238E27FC236}">
                  <a16:creationId xmlns:a16="http://schemas.microsoft.com/office/drawing/2014/main" id="{FBE1F26C-3948-0643-85C6-876FE78AF140}"/>
                </a:ext>
              </a:extLst>
            </p:cNvPr>
            <p:cNvCxnSpPr>
              <a:stCxn id="10" idx="3"/>
              <a:endCxn id="13" idx="2"/>
            </p:cNvCxnSpPr>
            <p:nvPr/>
          </p:nvCxnSpPr>
          <p:spPr>
            <a:xfrm>
              <a:off x="1280355" y="1626460"/>
              <a:ext cx="466734"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8E42DE-6B27-9B4A-980F-A0E339F3C9A8}"/>
                </a:ext>
              </a:extLst>
            </p:cNvPr>
            <p:cNvCxnSpPr>
              <a:stCxn id="11" idx="3"/>
              <a:endCxn id="12" idx="2"/>
            </p:cNvCxnSpPr>
            <p:nvPr/>
          </p:nvCxnSpPr>
          <p:spPr>
            <a:xfrm>
              <a:off x="1289845" y="2270768"/>
              <a:ext cx="457244" cy="175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AC3E5F9-C559-6848-9B7D-4D0767DF0E77}"/>
                </a:ext>
              </a:extLst>
            </p:cNvPr>
            <p:cNvCxnSpPr>
              <a:stCxn id="11" idx="3"/>
              <a:endCxn id="13" idx="2"/>
            </p:cNvCxnSpPr>
            <p:nvPr/>
          </p:nvCxnSpPr>
          <p:spPr>
            <a:xfrm flipV="1">
              <a:off x="1289845" y="1626461"/>
              <a:ext cx="457244" cy="64430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087632-CE54-EA44-96CB-52F82FE5B7F5}"/>
                </a:ext>
              </a:extLst>
            </p:cNvPr>
            <p:cNvCxnSpPr>
              <a:stCxn id="10" idx="3"/>
              <a:endCxn id="12" idx="2"/>
            </p:cNvCxnSpPr>
            <p:nvPr/>
          </p:nvCxnSpPr>
          <p:spPr>
            <a:xfrm>
              <a:off x="1280355" y="1626460"/>
              <a:ext cx="466734" cy="6618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6582CC7-6042-E04C-A51F-78E7E42D3403}"/>
                </a:ext>
              </a:extLst>
            </p:cNvPr>
            <p:cNvCxnSpPr>
              <a:stCxn id="12" idx="6"/>
              <a:endCxn id="15" idx="2"/>
            </p:cNvCxnSpPr>
            <p:nvPr/>
          </p:nvCxnSpPr>
          <p:spPr>
            <a:xfrm>
              <a:off x="2020365" y="2288356"/>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A58C33-2661-154A-9E6B-3BA9BB090C32}"/>
                </a:ext>
              </a:extLst>
            </p:cNvPr>
            <p:cNvCxnSpPr>
              <a:stCxn id="13" idx="6"/>
              <a:endCxn id="14" idx="2"/>
            </p:cNvCxnSpPr>
            <p:nvPr/>
          </p:nvCxnSpPr>
          <p:spPr>
            <a:xfrm>
              <a:off x="2020365" y="1626461"/>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7519FFA-57B8-A74A-8828-7E6228ED3D0B}"/>
                </a:ext>
              </a:extLst>
            </p:cNvPr>
            <p:cNvCxnSpPr>
              <a:stCxn id="12" idx="6"/>
              <a:endCxn id="14" idx="2"/>
            </p:cNvCxnSpPr>
            <p:nvPr/>
          </p:nvCxnSpPr>
          <p:spPr>
            <a:xfrm flipV="1">
              <a:off x="2020365"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8994668-A38A-3149-90BF-C3E9E635A118}"/>
                </a:ext>
              </a:extLst>
            </p:cNvPr>
            <p:cNvCxnSpPr>
              <a:stCxn id="13" idx="6"/>
              <a:endCxn id="15" idx="2"/>
            </p:cNvCxnSpPr>
            <p:nvPr/>
          </p:nvCxnSpPr>
          <p:spPr>
            <a:xfrm>
              <a:off x="2020365"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132A503-500A-6E4F-94F4-F7810BA67610}"/>
                </a:ext>
              </a:extLst>
            </p:cNvPr>
            <p:cNvCxnSpPr>
              <a:stCxn id="14" idx="6"/>
              <a:endCxn id="16" idx="2"/>
            </p:cNvCxnSpPr>
            <p:nvPr/>
          </p:nvCxnSpPr>
          <p:spPr>
            <a:xfrm>
              <a:off x="2794946" y="1626461"/>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F62832-43EA-B04D-910C-80FAC1C1F9A1}"/>
                </a:ext>
              </a:extLst>
            </p:cNvPr>
            <p:cNvCxnSpPr>
              <a:stCxn id="15" idx="6"/>
              <a:endCxn id="17" idx="2"/>
            </p:cNvCxnSpPr>
            <p:nvPr/>
          </p:nvCxnSpPr>
          <p:spPr>
            <a:xfrm>
              <a:off x="2794946" y="2288356"/>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B6350F-21C9-BC4B-B4BE-265FC8E84385}"/>
                </a:ext>
              </a:extLst>
            </p:cNvPr>
            <p:cNvCxnSpPr>
              <a:stCxn id="14" idx="6"/>
              <a:endCxn id="17" idx="2"/>
            </p:cNvCxnSpPr>
            <p:nvPr/>
          </p:nvCxnSpPr>
          <p:spPr>
            <a:xfrm>
              <a:off x="2794946"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8637B7-5B7B-434B-9BE7-204836E7AB0F}"/>
                </a:ext>
              </a:extLst>
            </p:cNvPr>
            <p:cNvCxnSpPr>
              <a:stCxn id="15" idx="6"/>
              <a:endCxn id="16" idx="2"/>
            </p:cNvCxnSpPr>
            <p:nvPr/>
          </p:nvCxnSpPr>
          <p:spPr>
            <a:xfrm flipV="1">
              <a:off x="2794946"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0FAB3F-BC3B-0141-86ED-036487767FB4}"/>
                </a:ext>
              </a:extLst>
            </p:cNvPr>
            <p:cNvCxnSpPr>
              <a:stCxn id="16" idx="6"/>
              <a:endCxn id="19" idx="2"/>
            </p:cNvCxnSpPr>
            <p:nvPr/>
          </p:nvCxnSpPr>
          <p:spPr>
            <a:xfrm>
              <a:off x="3569527"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F64F6CC-C0BD-1949-9144-3806350A51E3}"/>
                </a:ext>
              </a:extLst>
            </p:cNvPr>
            <p:cNvCxnSpPr>
              <a:stCxn id="16" idx="6"/>
              <a:endCxn id="18" idx="2"/>
            </p:cNvCxnSpPr>
            <p:nvPr/>
          </p:nvCxnSpPr>
          <p:spPr>
            <a:xfrm>
              <a:off x="3569527" y="1626461"/>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29E5E2F-08C1-E345-91E6-9DDE24529523}"/>
                </a:ext>
              </a:extLst>
            </p:cNvPr>
            <p:cNvCxnSpPr>
              <a:stCxn id="17" idx="6"/>
              <a:endCxn id="19" idx="2"/>
            </p:cNvCxnSpPr>
            <p:nvPr/>
          </p:nvCxnSpPr>
          <p:spPr>
            <a:xfrm>
              <a:off x="3569527" y="2288356"/>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9612E8-6EA6-1B4C-892F-5008081C939C}"/>
                </a:ext>
              </a:extLst>
            </p:cNvPr>
            <p:cNvCxnSpPr>
              <a:stCxn id="17" idx="6"/>
              <a:endCxn id="18" idx="2"/>
            </p:cNvCxnSpPr>
            <p:nvPr/>
          </p:nvCxnSpPr>
          <p:spPr>
            <a:xfrm flipV="1">
              <a:off x="3569527"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08A6F46-210F-5F48-BC01-5C25EE572C1E}"/>
                </a:ext>
              </a:extLst>
            </p:cNvPr>
            <p:cNvCxnSpPr>
              <a:stCxn id="18" idx="6"/>
              <a:endCxn id="20" idx="2"/>
            </p:cNvCxnSpPr>
            <p:nvPr/>
          </p:nvCxnSpPr>
          <p:spPr>
            <a:xfrm>
              <a:off x="4344108" y="1626461"/>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EBE91CD-04A7-8046-B48F-424CBEDFAA91}"/>
                </a:ext>
              </a:extLst>
            </p:cNvPr>
            <p:cNvCxnSpPr>
              <a:stCxn id="18" idx="6"/>
              <a:endCxn id="21" idx="2"/>
            </p:cNvCxnSpPr>
            <p:nvPr/>
          </p:nvCxnSpPr>
          <p:spPr>
            <a:xfrm>
              <a:off x="4344108"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CA62DDA-4EB5-7140-9237-8C8BE7FF3E56}"/>
                </a:ext>
              </a:extLst>
            </p:cNvPr>
            <p:cNvCxnSpPr>
              <a:stCxn id="19" idx="6"/>
              <a:endCxn id="20" idx="2"/>
            </p:cNvCxnSpPr>
            <p:nvPr/>
          </p:nvCxnSpPr>
          <p:spPr>
            <a:xfrm flipV="1">
              <a:off x="4344108"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ECE1251-751E-DF4D-85E7-BD6D48B26EA1}"/>
                </a:ext>
              </a:extLst>
            </p:cNvPr>
            <p:cNvCxnSpPr>
              <a:stCxn id="19" idx="6"/>
              <a:endCxn id="21" idx="2"/>
            </p:cNvCxnSpPr>
            <p:nvPr/>
          </p:nvCxnSpPr>
          <p:spPr>
            <a:xfrm>
              <a:off x="4344108" y="2288356"/>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4594DD4-8C3C-4941-9CBA-FE93FD91E4D6}"/>
                </a:ext>
              </a:extLst>
            </p:cNvPr>
            <p:cNvCxnSpPr>
              <a:stCxn id="20" idx="6"/>
              <a:endCxn id="24" idx="2"/>
            </p:cNvCxnSpPr>
            <p:nvPr/>
          </p:nvCxnSpPr>
          <p:spPr>
            <a:xfrm>
              <a:off x="5118689"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02A50DF-A560-4144-8AB9-5A2FD250D198}"/>
                </a:ext>
              </a:extLst>
            </p:cNvPr>
            <p:cNvCxnSpPr>
              <a:stCxn id="21" idx="6"/>
              <a:endCxn id="22" idx="2"/>
            </p:cNvCxnSpPr>
            <p:nvPr/>
          </p:nvCxnSpPr>
          <p:spPr>
            <a:xfrm flipV="1">
              <a:off x="5118689"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AEA9C8C-B08B-D24D-AEFC-EE89026D1056}"/>
                </a:ext>
              </a:extLst>
            </p:cNvPr>
            <p:cNvCxnSpPr>
              <a:stCxn id="20" idx="6"/>
              <a:endCxn id="22" idx="2"/>
            </p:cNvCxnSpPr>
            <p:nvPr/>
          </p:nvCxnSpPr>
          <p:spPr>
            <a:xfrm>
              <a:off x="5118689" y="1626461"/>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81237E0-298A-B84F-96C9-219BC571C1BD}"/>
                </a:ext>
              </a:extLst>
            </p:cNvPr>
            <p:cNvCxnSpPr>
              <a:stCxn id="21" idx="6"/>
              <a:endCxn id="24" idx="2"/>
            </p:cNvCxnSpPr>
            <p:nvPr/>
          </p:nvCxnSpPr>
          <p:spPr>
            <a:xfrm>
              <a:off x="5118689" y="2288356"/>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C1EAF07-41DF-404A-8931-ADE57AA606E9}"/>
                </a:ext>
              </a:extLst>
            </p:cNvPr>
            <p:cNvCxnSpPr>
              <a:stCxn id="22" idx="6"/>
              <a:endCxn id="23" idx="2"/>
            </p:cNvCxnSpPr>
            <p:nvPr/>
          </p:nvCxnSpPr>
          <p:spPr>
            <a:xfrm>
              <a:off x="5893270" y="1626461"/>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B673CAE-10FB-6545-9963-9C046E3D96BA}"/>
                </a:ext>
              </a:extLst>
            </p:cNvPr>
            <p:cNvCxnSpPr>
              <a:stCxn id="24" idx="6"/>
              <a:endCxn id="23" idx="2"/>
            </p:cNvCxnSpPr>
            <p:nvPr/>
          </p:nvCxnSpPr>
          <p:spPr>
            <a:xfrm flipV="1">
              <a:off x="5893270"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B9B750B-D1BB-9A43-9091-F3A8B221CF37}"/>
                </a:ext>
              </a:extLst>
            </p:cNvPr>
            <p:cNvCxnSpPr>
              <a:stCxn id="25" idx="6"/>
              <a:endCxn id="27" idx="2"/>
            </p:cNvCxnSpPr>
            <p:nvPr/>
          </p:nvCxnSpPr>
          <p:spPr>
            <a:xfrm flipV="1">
              <a:off x="6667851"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59120DE-C24B-8844-85E4-C365A77B151F}"/>
                </a:ext>
              </a:extLst>
            </p:cNvPr>
            <p:cNvCxnSpPr>
              <a:stCxn id="25" idx="6"/>
              <a:endCxn id="26" idx="2"/>
            </p:cNvCxnSpPr>
            <p:nvPr/>
          </p:nvCxnSpPr>
          <p:spPr>
            <a:xfrm>
              <a:off x="6667851" y="2288356"/>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8F33572-2CB2-BB4C-ACE6-CCEAE77C5413}"/>
                </a:ext>
              </a:extLst>
            </p:cNvPr>
            <p:cNvCxnSpPr>
              <a:stCxn id="22" idx="6"/>
              <a:endCxn id="25" idx="2"/>
            </p:cNvCxnSpPr>
            <p:nvPr/>
          </p:nvCxnSpPr>
          <p:spPr>
            <a:xfrm>
              <a:off x="5893270"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E2EEB11-B93B-5741-983A-0DC3F4F01EFD}"/>
                </a:ext>
              </a:extLst>
            </p:cNvPr>
            <p:cNvCxnSpPr>
              <a:stCxn id="24" idx="6"/>
              <a:endCxn id="25" idx="2"/>
            </p:cNvCxnSpPr>
            <p:nvPr/>
          </p:nvCxnSpPr>
          <p:spPr>
            <a:xfrm>
              <a:off x="5893270" y="2288356"/>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0BF1DAD-0CD9-6048-A088-84F154FAAE57}"/>
                </a:ext>
              </a:extLst>
            </p:cNvPr>
            <p:cNvCxnSpPr>
              <a:stCxn id="23" idx="6"/>
              <a:endCxn id="26" idx="2"/>
            </p:cNvCxnSpPr>
            <p:nvPr/>
          </p:nvCxnSpPr>
          <p:spPr>
            <a:xfrm>
              <a:off x="6667851"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A542C96-7351-9345-8B27-D1F1BECFC261}"/>
                </a:ext>
              </a:extLst>
            </p:cNvPr>
            <p:cNvCxnSpPr>
              <a:stCxn id="23" idx="6"/>
              <a:endCxn id="27" idx="2"/>
            </p:cNvCxnSpPr>
            <p:nvPr/>
          </p:nvCxnSpPr>
          <p:spPr>
            <a:xfrm>
              <a:off x="6667851" y="1626461"/>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0D5E04C-63CC-B74B-B55A-B904BC0924AF}"/>
                </a:ext>
              </a:extLst>
            </p:cNvPr>
            <p:cNvCxnSpPr>
              <a:stCxn id="27" idx="6"/>
              <a:endCxn id="29" idx="2"/>
            </p:cNvCxnSpPr>
            <p:nvPr/>
          </p:nvCxnSpPr>
          <p:spPr>
            <a:xfrm>
              <a:off x="7442432" y="1626461"/>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1166B32-8500-7840-A896-71459702A777}"/>
                </a:ext>
              </a:extLst>
            </p:cNvPr>
            <p:cNvCxnSpPr>
              <a:stCxn id="27" idx="6"/>
              <a:endCxn id="28" idx="2"/>
            </p:cNvCxnSpPr>
            <p:nvPr/>
          </p:nvCxnSpPr>
          <p:spPr>
            <a:xfrm>
              <a:off x="7442432"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536259D-C0EF-AF47-A160-4DEEED43B091}"/>
                </a:ext>
              </a:extLst>
            </p:cNvPr>
            <p:cNvCxnSpPr>
              <a:stCxn id="26" idx="6"/>
              <a:endCxn id="28" idx="2"/>
            </p:cNvCxnSpPr>
            <p:nvPr/>
          </p:nvCxnSpPr>
          <p:spPr>
            <a:xfrm>
              <a:off x="7442432" y="2288356"/>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56694AB-E6C6-DC46-9461-D26278500772}"/>
                </a:ext>
              </a:extLst>
            </p:cNvPr>
            <p:cNvCxnSpPr>
              <a:stCxn id="26" idx="6"/>
              <a:endCxn id="29" idx="2"/>
            </p:cNvCxnSpPr>
            <p:nvPr/>
          </p:nvCxnSpPr>
          <p:spPr>
            <a:xfrm flipV="1">
              <a:off x="7442432" y="1626461"/>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D4B79E32-D838-944A-8818-09981339CA5E}"/>
                </a:ext>
              </a:extLst>
            </p:cNvPr>
            <p:cNvSpPr/>
            <p:nvPr/>
          </p:nvSpPr>
          <p:spPr>
            <a:xfrm>
              <a:off x="8636911" y="180794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7" name="Straight Arrow Connector 66">
              <a:extLst>
                <a:ext uri="{FF2B5EF4-FFF2-40B4-BE49-F238E27FC236}">
                  <a16:creationId xmlns:a16="http://schemas.microsoft.com/office/drawing/2014/main" id="{D05B056F-49E7-0C44-9CC6-1812BACC6802}"/>
                </a:ext>
              </a:extLst>
            </p:cNvPr>
            <p:cNvCxnSpPr>
              <a:stCxn id="29" idx="6"/>
              <a:endCxn id="66" idx="2"/>
            </p:cNvCxnSpPr>
            <p:nvPr/>
          </p:nvCxnSpPr>
          <p:spPr>
            <a:xfrm>
              <a:off x="8217013" y="1626461"/>
              <a:ext cx="419898" cy="32215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FCAA1FA-6C8C-3D43-A2AC-FFDC70C4BE71}"/>
                </a:ext>
              </a:extLst>
            </p:cNvPr>
            <p:cNvCxnSpPr>
              <a:stCxn id="28" idx="6"/>
              <a:endCxn id="66" idx="2"/>
            </p:cNvCxnSpPr>
            <p:nvPr/>
          </p:nvCxnSpPr>
          <p:spPr>
            <a:xfrm flipV="1">
              <a:off x="8217013" y="1948614"/>
              <a:ext cx="419898" cy="3397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51DFE05-D818-E846-9717-4AFF478FA1AD}"/>
                </a:ext>
              </a:extLst>
            </p:cNvPr>
            <p:cNvCxnSpPr>
              <a:stCxn id="66" idx="6"/>
              <a:endCxn id="70" idx="1"/>
            </p:cNvCxnSpPr>
            <p:nvPr/>
          </p:nvCxnSpPr>
          <p:spPr>
            <a:xfrm>
              <a:off x="8910187" y="1948614"/>
              <a:ext cx="707627" cy="879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2D3484C-0AFB-004E-B740-CAD55FFC063B}"/>
                    </a:ext>
                  </a:extLst>
                </p:cNvPr>
                <p:cNvSpPr txBox="1"/>
                <p:nvPr/>
              </p:nvSpPr>
              <p:spPr>
                <a:xfrm>
                  <a:off x="9617814" y="1695798"/>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70" name="TextBox 69">
                  <a:extLst>
                    <a:ext uri="{FF2B5EF4-FFF2-40B4-BE49-F238E27FC236}">
                      <a16:creationId xmlns:a16="http://schemas.microsoft.com/office/drawing/2014/main" id="{A2D3484C-0AFB-004E-B740-CAD55FFC063B}"/>
                    </a:ext>
                  </a:extLst>
                </p:cNvPr>
                <p:cNvSpPr txBox="1">
                  <a:spLocks noRot="1" noChangeAspect="1" noMove="1" noResize="1" noEditPoints="1" noAdjustHandles="1" noChangeArrowheads="1" noChangeShapeType="1" noTextEdit="1"/>
                </p:cNvSpPr>
                <p:nvPr/>
              </p:nvSpPr>
              <p:spPr>
                <a:xfrm>
                  <a:off x="9617814" y="1695798"/>
                  <a:ext cx="472950" cy="523220"/>
                </a:xfrm>
                <a:prstGeom prst="rect">
                  <a:avLst/>
                </a:prstGeom>
                <a:blipFill>
                  <a:blip r:embed="rId4"/>
                  <a:stretch>
                    <a:fillRect t="-2381" b="-11905"/>
                  </a:stretch>
                </a:blipFill>
              </p:spPr>
              <p:txBody>
                <a:bodyPr/>
                <a:lstStyle/>
                <a:p>
                  <a:r>
                    <a:rPr lang="en-US">
                      <a:noFill/>
                    </a:rPr>
                    <a:t> </a:t>
                  </a:r>
                </a:p>
              </p:txBody>
            </p:sp>
          </mc:Fallback>
        </mc:AlternateContent>
      </p:grpSp>
      <p:sp>
        <p:nvSpPr>
          <p:cNvPr id="71" name="TextBox 70">
            <a:extLst>
              <a:ext uri="{FF2B5EF4-FFF2-40B4-BE49-F238E27FC236}">
                <a16:creationId xmlns:a16="http://schemas.microsoft.com/office/drawing/2014/main" id="{24FCD83B-1759-8F48-A555-CD915CC1CE7C}"/>
              </a:ext>
            </a:extLst>
          </p:cNvPr>
          <p:cNvSpPr txBox="1"/>
          <p:nvPr/>
        </p:nvSpPr>
        <p:spPr>
          <a:xfrm>
            <a:off x="1993370" y="2719014"/>
            <a:ext cx="704039" cy="461665"/>
          </a:xfrm>
          <a:prstGeom prst="rect">
            <a:avLst/>
          </a:prstGeom>
          <a:noFill/>
        </p:spPr>
        <p:txBody>
          <a:bodyPr wrap="none" rtlCol="0">
            <a:spAutoFit/>
          </a:bodyPr>
          <a:lstStyle/>
          <a:p>
            <a:r>
              <a:rPr lang="en-US" sz="2400">
                <a:solidFill>
                  <a:srgbClr val="FF0000"/>
                </a:solidFill>
              </a:rPr>
              <a:t>W</a:t>
            </a:r>
            <a:r>
              <a:rPr lang="en-US" sz="2400" baseline="30000">
                <a:solidFill>
                  <a:srgbClr val="FF0000"/>
                </a:solidFill>
              </a:rPr>
              <a:t>[1]</a:t>
            </a:r>
          </a:p>
        </p:txBody>
      </p:sp>
      <p:sp>
        <p:nvSpPr>
          <p:cNvPr id="72" name="TextBox 71">
            <a:extLst>
              <a:ext uri="{FF2B5EF4-FFF2-40B4-BE49-F238E27FC236}">
                <a16:creationId xmlns:a16="http://schemas.microsoft.com/office/drawing/2014/main" id="{F5F1356B-3A52-9C42-AA35-76A302B2EC93}"/>
              </a:ext>
            </a:extLst>
          </p:cNvPr>
          <p:cNvSpPr txBox="1"/>
          <p:nvPr/>
        </p:nvSpPr>
        <p:spPr>
          <a:xfrm>
            <a:off x="2750665" y="2719014"/>
            <a:ext cx="704039" cy="461665"/>
          </a:xfrm>
          <a:prstGeom prst="rect">
            <a:avLst/>
          </a:prstGeom>
          <a:noFill/>
        </p:spPr>
        <p:txBody>
          <a:bodyPr wrap="none" rtlCol="0">
            <a:spAutoFit/>
          </a:bodyPr>
          <a:lstStyle/>
          <a:p>
            <a:r>
              <a:rPr lang="en-US" sz="2400">
                <a:solidFill>
                  <a:srgbClr val="FF0000"/>
                </a:solidFill>
              </a:rPr>
              <a:t>W</a:t>
            </a:r>
            <a:r>
              <a:rPr lang="en-US" sz="2400" baseline="30000">
                <a:solidFill>
                  <a:srgbClr val="FF0000"/>
                </a:solidFill>
              </a:rPr>
              <a:t>[2]</a:t>
            </a:r>
          </a:p>
        </p:txBody>
      </p:sp>
      <p:sp>
        <p:nvSpPr>
          <p:cNvPr id="73" name="TextBox 72">
            <a:extLst>
              <a:ext uri="{FF2B5EF4-FFF2-40B4-BE49-F238E27FC236}">
                <a16:creationId xmlns:a16="http://schemas.microsoft.com/office/drawing/2014/main" id="{99ECE330-DDB2-FF4B-8F41-A3893E1D7FFA}"/>
              </a:ext>
            </a:extLst>
          </p:cNvPr>
          <p:cNvSpPr txBox="1"/>
          <p:nvPr/>
        </p:nvSpPr>
        <p:spPr>
          <a:xfrm>
            <a:off x="3507960" y="2719014"/>
            <a:ext cx="704039" cy="461665"/>
          </a:xfrm>
          <a:prstGeom prst="rect">
            <a:avLst/>
          </a:prstGeom>
          <a:noFill/>
        </p:spPr>
        <p:txBody>
          <a:bodyPr wrap="none" rtlCol="0">
            <a:spAutoFit/>
          </a:bodyPr>
          <a:lstStyle/>
          <a:p>
            <a:r>
              <a:rPr lang="en-US" sz="2400">
                <a:solidFill>
                  <a:srgbClr val="FF0000"/>
                </a:solidFill>
              </a:rPr>
              <a:t>W</a:t>
            </a:r>
            <a:r>
              <a:rPr lang="en-US" sz="2400" baseline="30000">
                <a:solidFill>
                  <a:srgbClr val="FF0000"/>
                </a:solidFill>
              </a:rPr>
              <a:t>[3]</a:t>
            </a:r>
          </a:p>
        </p:txBody>
      </p:sp>
      <p:sp>
        <p:nvSpPr>
          <p:cNvPr id="74" name="TextBox 73">
            <a:extLst>
              <a:ext uri="{FF2B5EF4-FFF2-40B4-BE49-F238E27FC236}">
                <a16:creationId xmlns:a16="http://schemas.microsoft.com/office/drawing/2014/main" id="{E202B34F-ADAD-4349-B9A9-8C3BF78BAE74}"/>
              </a:ext>
            </a:extLst>
          </p:cNvPr>
          <p:cNvSpPr txBox="1"/>
          <p:nvPr/>
        </p:nvSpPr>
        <p:spPr>
          <a:xfrm>
            <a:off x="4265255" y="2719014"/>
            <a:ext cx="704039" cy="461665"/>
          </a:xfrm>
          <a:prstGeom prst="rect">
            <a:avLst/>
          </a:prstGeom>
          <a:noFill/>
        </p:spPr>
        <p:txBody>
          <a:bodyPr wrap="none" rtlCol="0">
            <a:spAutoFit/>
          </a:bodyPr>
          <a:lstStyle/>
          <a:p>
            <a:r>
              <a:rPr lang="en-US" sz="2400">
                <a:solidFill>
                  <a:srgbClr val="FF0000"/>
                </a:solidFill>
              </a:rPr>
              <a:t>W</a:t>
            </a:r>
            <a:r>
              <a:rPr lang="en-US" sz="2400" baseline="30000">
                <a:solidFill>
                  <a:srgbClr val="FF0000"/>
                </a:solidFill>
              </a:rPr>
              <a:t>[4]</a:t>
            </a:r>
          </a:p>
        </p:txBody>
      </p:sp>
      <p:sp>
        <p:nvSpPr>
          <p:cNvPr id="75" name="TextBox 74">
            <a:extLst>
              <a:ext uri="{FF2B5EF4-FFF2-40B4-BE49-F238E27FC236}">
                <a16:creationId xmlns:a16="http://schemas.microsoft.com/office/drawing/2014/main" id="{FD6A08A9-094F-A748-B4C5-38F51288DE20}"/>
              </a:ext>
            </a:extLst>
          </p:cNvPr>
          <p:cNvSpPr txBox="1"/>
          <p:nvPr/>
        </p:nvSpPr>
        <p:spPr>
          <a:xfrm>
            <a:off x="8071365" y="2719014"/>
            <a:ext cx="704039" cy="461665"/>
          </a:xfrm>
          <a:prstGeom prst="rect">
            <a:avLst/>
          </a:prstGeom>
          <a:noFill/>
        </p:spPr>
        <p:txBody>
          <a:bodyPr wrap="none" rtlCol="0">
            <a:spAutoFit/>
          </a:bodyPr>
          <a:lstStyle/>
          <a:p>
            <a:r>
              <a:rPr lang="en-US" sz="2400">
                <a:solidFill>
                  <a:srgbClr val="FF0000"/>
                </a:solidFill>
              </a:rPr>
              <a:t>W</a:t>
            </a:r>
            <a:r>
              <a:rPr lang="en-US" sz="2400" baseline="30000">
                <a:solidFill>
                  <a:srgbClr val="FF0000"/>
                </a:solidFill>
              </a:rPr>
              <a:t>[L]</a:t>
            </a:r>
          </a:p>
        </p:txBody>
      </p:sp>
      <p:sp>
        <p:nvSpPr>
          <p:cNvPr id="76" name="TextBox 75">
            <a:extLst>
              <a:ext uri="{FF2B5EF4-FFF2-40B4-BE49-F238E27FC236}">
                <a16:creationId xmlns:a16="http://schemas.microsoft.com/office/drawing/2014/main" id="{49777D9F-0022-0A48-AFCC-B82EE7DC72D7}"/>
              </a:ext>
            </a:extLst>
          </p:cNvPr>
          <p:cNvSpPr txBox="1"/>
          <p:nvPr/>
        </p:nvSpPr>
        <p:spPr>
          <a:xfrm>
            <a:off x="6168310" y="2736602"/>
            <a:ext cx="439544" cy="461665"/>
          </a:xfrm>
          <a:prstGeom prst="rect">
            <a:avLst/>
          </a:prstGeom>
          <a:noFill/>
        </p:spPr>
        <p:txBody>
          <a:bodyPr wrap="none" rtlCol="0">
            <a:spAutoFit/>
          </a:bodyPr>
          <a:lstStyle/>
          <a:p>
            <a:r>
              <a:rPr lang="en-US" sz="2400">
                <a:solidFill>
                  <a:srgbClr val="FF0000"/>
                </a:solidFill>
              </a:rPr>
              <a:t>...</a:t>
            </a:r>
            <a:endParaRPr lang="en-US" sz="2400" baseline="30000">
              <a:solidFill>
                <a:srgbClr val="FF0000"/>
              </a:solidFill>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8F4DD20-0781-2C48-832F-4F97FEF3A0A7}"/>
                  </a:ext>
                </a:extLst>
              </p:cNvPr>
              <p:cNvSpPr txBox="1"/>
              <p:nvPr/>
            </p:nvSpPr>
            <p:spPr>
              <a:xfrm>
                <a:off x="1551023" y="3284780"/>
                <a:ext cx="7608108" cy="552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solidFill>
                                <a:srgbClr val="0066FF"/>
                              </a:solidFill>
                              <a:latin typeface="Cambria Math" panose="02040503050406030204" pitchFamily="18" charset="0"/>
                            </a:rPr>
                          </m:ctrlPr>
                        </m:accPr>
                        <m:e>
                          <m:r>
                            <a:rPr lang="vi-VN" sz="2800" b="0" i="1">
                              <a:solidFill>
                                <a:srgbClr val="0066FF"/>
                              </a:solidFill>
                              <a:latin typeface="Cambria Math" panose="02040503050406030204" pitchFamily="18" charset="0"/>
                            </a:rPr>
                            <m:t>𝑦</m:t>
                          </m:r>
                        </m:e>
                      </m:acc>
                      <m:r>
                        <a:rPr lang="vi-VN" sz="2800" b="0" i="1">
                          <a:solidFill>
                            <a:srgbClr val="0066FF"/>
                          </a:solidFill>
                          <a:latin typeface="Cambria Math" panose="02040503050406030204" pitchFamily="18" charset="0"/>
                        </a:rPr>
                        <m:t>=</m:t>
                      </m:r>
                      <m:sSup>
                        <m:sSupPr>
                          <m:ctrlPr>
                            <a:rPr lang="vi-VN" sz="2800" b="0" i="1">
                              <a:solidFill>
                                <a:srgbClr val="0066FF"/>
                              </a:solidFill>
                              <a:latin typeface="Cambria Math" panose="02040503050406030204" pitchFamily="18" charset="0"/>
                            </a:rPr>
                          </m:ctrlPr>
                        </m:sSupPr>
                        <m:e>
                          <m:r>
                            <m:rPr>
                              <m:sty m:val="p"/>
                            </m:rPr>
                            <a:rPr lang="vi-VN" sz="2800" i="1">
                              <a:solidFill>
                                <a:srgbClr val="0066FF"/>
                              </a:solidFill>
                              <a:latin typeface="Cambria Math" panose="02040503050406030204" pitchFamily="18" charset="0"/>
                            </a:rPr>
                            <m:t>W</m:t>
                          </m:r>
                        </m:e>
                        <m:sup>
                          <m:r>
                            <a:rPr lang="vi-VN" sz="2800" b="0" i="1">
                              <a:solidFill>
                                <a:srgbClr val="0066FF"/>
                              </a:solidFill>
                              <a:latin typeface="Cambria Math" panose="02040503050406030204" pitchFamily="18" charset="0"/>
                            </a:rPr>
                            <m:t>[</m:t>
                          </m:r>
                          <m:r>
                            <m:rPr>
                              <m:sty m:val="p"/>
                            </m:rPr>
                            <a:rPr lang="vi-VN" sz="2800" i="1">
                              <a:solidFill>
                                <a:srgbClr val="0066FF"/>
                              </a:solidFill>
                              <a:latin typeface="Cambria Math" panose="02040503050406030204" pitchFamily="18" charset="0"/>
                            </a:rPr>
                            <m:t>L</m:t>
                          </m:r>
                          <m:r>
                            <a:rPr lang="vi-VN" sz="2800" b="0" i="1">
                              <a:solidFill>
                                <a:srgbClr val="0066FF"/>
                              </a:solidFill>
                              <a:latin typeface="Cambria Math" panose="02040503050406030204" pitchFamily="18" charset="0"/>
                            </a:rPr>
                            <m:t>]</m:t>
                          </m:r>
                        </m:sup>
                      </m:sSup>
                      <m:r>
                        <a:rPr lang="vi-VN" sz="2800" b="0" i="1">
                          <a:solidFill>
                            <a:srgbClr val="0066FF"/>
                          </a:solidFill>
                          <a:latin typeface="Cambria Math" panose="02040503050406030204" pitchFamily="18" charset="0"/>
                        </a:rPr>
                        <m:t> </m:t>
                      </m:r>
                      <m:sSup>
                        <m:sSupPr>
                          <m:ctrlPr>
                            <a:rPr lang="vi-VN" sz="2800" b="0" i="1">
                              <a:solidFill>
                                <a:srgbClr val="0066FF"/>
                              </a:solidFill>
                              <a:latin typeface="Cambria Math" panose="02040503050406030204" pitchFamily="18" charset="0"/>
                            </a:rPr>
                          </m:ctrlPr>
                        </m:sSupPr>
                        <m:e>
                          <m:r>
                            <m:rPr>
                              <m:sty m:val="p"/>
                            </m:rPr>
                            <a:rPr lang="vi-VN" sz="2800" i="1">
                              <a:solidFill>
                                <a:srgbClr val="0066FF"/>
                              </a:solidFill>
                              <a:latin typeface="Cambria Math" panose="02040503050406030204" pitchFamily="18" charset="0"/>
                            </a:rPr>
                            <m:t>W</m:t>
                          </m:r>
                        </m:e>
                        <m:sup>
                          <m:r>
                            <a:rPr lang="vi-VN" sz="2800" b="0" i="1">
                              <a:solidFill>
                                <a:srgbClr val="0066FF"/>
                              </a:solidFill>
                              <a:latin typeface="Cambria Math" panose="02040503050406030204" pitchFamily="18" charset="0"/>
                            </a:rPr>
                            <m:t>[</m:t>
                          </m:r>
                          <m:r>
                            <m:rPr>
                              <m:sty m:val="p"/>
                            </m:rPr>
                            <a:rPr lang="vi-VN" sz="2800" i="1">
                              <a:solidFill>
                                <a:srgbClr val="0066FF"/>
                              </a:solidFill>
                              <a:latin typeface="Cambria Math" panose="02040503050406030204" pitchFamily="18" charset="0"/>
                            </a:rPr>
                            <m:t>L</m:t>
                          </m:r>
                          <m:r>
                            <a:rPr lang="vi-VN" sz="2800" b="0" i="1">
                              <a:solidFill>
                                <a:srgbClr val="0066FF"/>
                              </a:solidFill>
                              <a:latin typeface="Cambria Math" panose="02040503050406030204" pitchFamily="18" charset="0"/>
                            </a:rPr>
                            <m:t>−1]</m:t>
                          </m:r>
                        </m:sup>
                      </m:sSup>
                      <m:r>
                        <a:rPr lang="vi-VN" sz="2800" b="0" i="1">
                          <a:solidFill>
                            <a:srgbClr val="0066FF"/>
                          </a:solidFill>
                          <a:latin typeface="Cambria Math" panose="02040503050406030204" pitchFamily="18" charset="0"/>
                        </a:rPr>
                        <m:t> </m:t>
                      </m:r>
                      <m:sSup>
                        <m:sSupPr>
                          <m:ctrlPr>
                            <a:rPr lang="vi-VN" sz="2800" b="0" i="1">
                              <a:solidFill>
                                <a:srgbClr val="0066FF"/>
                              </a:solidFill>
                              <a:latin typeface="Cambria Math" panose="02040503050406030204" pitchFamily="18" charset="0"/>
                            </a:rPr>
                          </m:ctrlPr>
                        </m:sSupPr>
                        <m:e>
                          <m:r>
                            <m:rPr>
                              <m:sty m:val="p"/>
                            </m:rPr>
                            <a:rPr lang="vi-VN" sz="2800" i="1">
                              <a:solidFill>
                                <a:srgbClr val="0066FF"/>
                              </a:solidFill>
                              <a:latin typeface="Cambria Math" panose="02040503050406030204" pitchFamily="18" charset="0"/>
                            </a:rPr>
                            <m:t>W</m:t>
                          </m:r>
                        </m:e>
                        <m:sup>
                          <m:r>
                            <a:rPr lang="vi-VN" sz="2800" b="0" i="1">
                              <a:solidFill>
                                <a:srgbClr val="0066FF"/>
                              </a:solidFill>
                              <a:latin typeface="Cambria Math" panose="02040503050406030204" pitchFamily="18" charset="0"/>
                            </a:rPr>
                            <m:t>[</m:t>
                          </m:r>
                          <m:r>
                            <m:rPr>
                              <m:sty m:val="p"/>
                            </m:rPr>
                            <a:rPr lang="vi-VN" sz="2800" i="1">
                              <a:solidFill>
                                <a:srgbClr val="0066FF"/>
                              </a:solidFill>
                              <a:latin typeface="Cambria Math" panose="02040503050406030204" pitchFamily="18" charset="0"/>
                            </a:rPr>
                            <m:t>L</m:t>
                          </m:r>
                          <m:r>
                            <a:rPr lang="vi-VN" sz="2800" b="0" i="1">
                              <a:solidFill>
                                <a:srgbClr val="0066FF"/>
                              </a:solidFill>
                              <a:latin typeface="Cambria Math" panose="02040503050406030204" pitchFamily="18" charset="0"/>
                            </a:rPr>
                            <m:t>−2]</m:t>
                          </m:r>
                        </m:sup>
                      </m:sSup>
                      <m:r>
                        <a:rPr lang="vi-VN" sz="2800" b="0" i="1">
                          <a:solidFill>
                            <a:srgbClr val="0066FF"/>
                          </a:solidFill>
                          <a:latin typeface="Cambria Math" panose="02040503050406030204" pitchFamily="18" charset="0"/>
                        </a:rPr>
                        <m:t>  ……    </m:t>
                      </m:r>
                      <m:sSup>
                        <m:sSupPr>
                          <m:ctrlPr>
                            <a:rPr lang="vi-VN" sz="2800" b="0" i="1">
                              <a:solidFill>
                                <a:srgbClr val="0066FF"/>
                              </a:solidFill>
                              <a:latin typeface="Cambria Math" panose="02040503050406030204" pitchFamily="18" charset="0"/>
                            </a:rPr>
                          </m:ctrlPr>
                        </m:sSupPr>
                        <m:e>
                          <m:r>
                            <m:rPr>
                              <m:sty m:val="p"/>
                            </m:rPr>
                            <a:rPr lang="vi-VN" sz="2800" i="1">
                              <a:solidFill>
                                <a:srgbClr val="0066FF"/>
                              </a:solidFill>
                              <a:latin typeface="Cambria Math" panose="02040503050406030204" pitchFamily="18" charset="0"/>
                            </a:rPr>
                            <m:t>W</m:t>
                          </m:r>
                        </m:e>
                        <m:sup>
                          <m:d>
                            <m:dPr>
                              <m:begChr m:val="["/>
                              <m:endChr m:val="]"/>
                              <m:ctrlPr>
                                <a:rPr lang="vi-VN" sz="2800" b="0" i="1">
                                  <a:solidFill>
                                    <a:srgbClr val="0066FF"/>
                                  </a:solidFill>
                                  <a:latin typeface="Cambria Math" panose="02040503050406030204" pitchFamily="18" charset="0"/>
                                </a:rPr>
                              </m:ctrlPr>
                            </m:dPr>
                            <m:e>
                              <m:r>
                                <a:rPr lang="vi-VN" sz="2800" b="0" i="1">
                                  <a:solidFill>
                                    <a:srgbClr val="0066FF"/>
                                  </a:solidFill>
                                  <a:latin typeface="Cambria Math" panose="02040503050406030204" pitchFamily="18" charset="0"/>
                                </a:rPr>
                                <m:t>3</m:t>
                              </m:r>
                            </m:e>
                          </m:d>
                        </m:sup>
                      </m:sSup>
                      <m:r>
                        <a:rPr lang="vi-VN" sz="2800" b="0" i="1">
                          <a:solidFill>
                            <a:srgbClr val="0066FF"/>
                          </a:solidFill>
                          <a:latin typeface="Cambria Math" panose="02040503050406030204" pitchFamily="18" charset="0"/>
                        </a:rPr>
                        <m:t> </m:t>
                      </m:r>
                      <m:sSup>
                        <m:sSupPr>
                          <m:ctrlPr>
                            <a:rPr lang="vi-VN" sz="2800" b="0" i="1">
                              <a:solidFill>
                                <a:srgbClr val="0066FF"/>
                              </a:solidFill>
                              <a:latin typeface="Cambria Math" panose="02040503050406030204" pitchFamily="18" charset="0"/>
                            </a:rPr>
                          </m:ctrlPr>
                        </m:sSupPr>
                        <m:e>
                          <m:r>
                            <m:rPr>
                              <m:sty m:val="p"/>
                            </m:rPr>
                            <a:rPr lang="vi-VN" sz="2800" i="1">
                              <a:solidFill>
                                <a:srgbClr val="0066FF"/>
                              </a:solidFill>
                              <a:latin typeface="Cambria Math" panose="02040503050406030204" pitchFamily="18" charset="0"/>
                            </a:rPr>
                            <m:t>W</m:t>
                          </m:r>
                        </m:e>
                        <m:sup>
                          <m:d>
                            <m:dPr>
                              <m:begChr m:val="["/>
                              <m:endChr m:val="]"/>
                              <m:ctrlPr>
                                <a:rPr lang="vi-VN" sz="2800" b="0" i="1">
                                  <a:solidFill>
                                    <a:srgbClr val="0066FF"/>
                                  </a:solidFill>
                                  <a:latin typeface="Cambria Math" panose="02040503050406030204" pitchFamily="18" charset="0"/>
                                </a:rPr>
                              </m:ctrlPr>
                            </m:dPr>
                            <m:e>
                              <m:r>
                                <a:rPr lang="vi-VN" sz="2800" b="0" i="1">
                                  <a:solidFill>
                                    <a:srgbClr val="0066FF"/>
                                  </a:solidFill>
                                  <a:latin typeface="Cambria Math" panose="02040503050406030204" pitchFamily="18" charset="0"/>
                                </a:rPr>
                                <m:t>2</m:t>
                              </m:r>
                            </m:e>
                          </m:d>
                        </m:sup>
                      </m:sSup>
                      <m:r>
                        <a:rPr lang="vi-VN" sz="2800" b="0" i="1">
                          <a:solidFill>
                            <a:srgbClr val="0066FF"/>
                          </a:solidFill>
                          <a:latin typeface="Cambria Math" panose="02040503050406030204" pitchFamily="18" charset="0"/>
                        </a:rPr>
                        <m:t> </m:t>
                      </m:r>
                      <m:sSup>
                        <m:sSupPr>
                          <m:ctrlPr>
                            <a:rPr lang="vi-VN" sz="2800" b="0" i="1">
                              <a:solidFill>
                                <a:srgbClr val="FF0000"/>
                              </a:solidFill>
                              <a:latin typeface="Cambria Math" panose="02040503050406030204" pitchFamily="18" charset="0"/>
                            </a:rPr>
                          </m:ctrlPr>
                        </m:sSupPr>
                        <m:e>
                          <m:r>
                            <m:rPr>
                              <m:sty m:val="p"/>
                            </m:rPr>
                            <a:rPr lang="vi-VN" sz="2800" i="1">
                              <a:solidFill>
                                <a:srgbClr val="FF0000"/>
                              </a:solidFill>
                              <a:latin typeface="Cambria Math" panose="02040503050406030204" pitchFamily="18" charset="0"/>
                            </a:rPr>
                            <m:t>W</m:t>
                          </m:r>
                        </m:e>
                        <m:sup>
                          <m:d>
                            <m:dPr>
                              <m:begChr m:val="["/>
                              <m:endChr m:val="]"/>
                              <m:ctrlPr>
                                <a:rPr lang="vi-VN" sz="2800" b="0" i="1">
                                  <a:solidFill>
                                    <a:srgbClr val="FF0000"/>
                                  </a:solidFill>
                                  <a:latin typeface="Cambria Math" panose="02040503050406030204" pitchFamily="18" charset="0"/>
                                </a:rPr>
                              </m:ctrlPr>
                            </m:dPr>
                            <m:e>
                              <m:r>
                                <a:rPr lang="vi-VN" sz="2800" b="0" i="1">
                                  <a:solidFill>
                                    <a:srgbClr val="FF0000"/>
                                  </a:solidFill>
                                  <a:latin typeface="Cambria Math" panose="02040503050406030204" pitchFamily="18" charset="0"/>
                                </a:rPr>
                                <m:t>1</m:t>
                              </m:r>
                            </m:e>
                          </m:d>
                        </m:sup>
                      </m:sSup>
                      <m:r>
                        <a:rPr lang="vi-VN" sz="2800" b="0" i="1">
                          <a:solidFill>
                            <a:srgbClr val="FF0000"/>
                          </a:solidFill>
                          <a:latin typeface="Cambria Math" panose="02040503050406030204" pitchFamily="18" charset="0"/>
                        </a:rPr>
                        <m:t> </m:t>
                      </m:r>
                      <m:r>
                        <m:rPr>
                          <m:sty m:val="p"/>
                        </m:rPr>
                        <a:rPr lang="vi-VN" sz="2800" i="1">
                          <a:solidFill>
                            <a:srgbClr val="FF0000"/>
                          </a:solidFill>
                          <a:latin typeface="Cambria Math" panose="02040503050406030204" pitchFamily="18" charset="0"/>
                        </a:rPr>
                        <m:t>X</m:t>
                      </m:r>
                    </m:oMath>
                  </m:oMathPara>
                </a14:m>
                <a:endParaRPr lang="en-US" sz="2800">
                  <a:solidFill>
                    <a:srgbClr val="0066FF"/>
                  </a:solidFill>
                </a:endParaRPr>
              </a:p>
            </p:txBody>
          </p:sp>
        </mc:Choice>
        <mc:Fallback xmlns="">
          <p:sp>
            <p:nvSpPr>
              <p:cNvPr id="78" name="TextBox 77">
                <a:extLst>
                  <a:ext uri="{FF2B5EF4-FFF2-40B4-BE49-F238E27FC236}">
                    <a16:creationId xmlns:a16="http://schemas.microsoft.com/office/drawing/2014/main" id="{58F4DD20-0781-2C48-832F-4F97FEF3A0A7}"/>
                  </a:ext>
                </a:extLst>
              </p:cNvPr>
              <p:cNvSpPr txBox="1">
                <a:spLocks noRot="1" noChangeAspect="1" noMove="1" noResize="1" noEditPoints="1" noAdjustHandles="1" noChangeArrowheads="1" noChangeShapeType="1" noTextEdit="1"/>
              </p:cNvSpPr>
              <p:nvPr/>
            </p:nvSpPr>
            <p:spPr>
              <a:xfrm>
                <a:off x="1551023" y="3284780"/>
                <a:ext cx="7608108" cy="552908"/>
              </a:xfrm>
              <a:prstGeom prst="rect">
                <a:avLst/>
              </a:prstGeom>
              <a:blipFill>
                <a:blip r:embed="rId5"/>
                <a:stretch>
                  <a:fillRect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229170E-07CE-1741-9607-093DEF1921C8}"/>
                  </a:ext>
                </a:extLst>
              </p:cNvPr>
              <p:cNvSpPr txBox="1"/>
              <p:nvPr/>
            </p:nvSpPr>
            <p:spPr>
              <a:xfrm>
                <a:off x="8198132" y="4109412"/>
                <a:ext cx="3883243" cy="487185"/>
              </a:xfrm>
              <a:prstGeom prst="rect">
                <a:avLst/>
              </a:prstGeom>
              <a:noFill/>
            </p:spPr>
            <p:txBody>
              <a:bodyPr wrap="none" rtlCol="0">
                <a:spAutoFit/>
              </a:bodyPr>
              <a:lstStyle/>
              <a:p>
                <a14:m>
                  <m:oMath xmlns:m="http://schemas.openxmlformats.org/officeDocument/2006/math">
                    <m:sSup>
                      <m:sSupPr>
                        <m:ctrlPr>
                          <a:rPr lang="en-US" sz="2400" i="1">
                            <a:solidFill>
                              <a:srgbClr val="FF0000"/>
                            </a:solidFill>
                            <a:latin typeface="Cambria Math" panose="02040503050406030204" pitchFamily="18" charset="0"/>
                          </a:rPr>
                        </m:ctrlPr>
                      </m:sSupPr>
                      <m:e>
                        <m:r>
                          <m:rPr>
                            <m:sty m:val="p"/>
                          </m:rPr>
                          <a:rPr lang="en-US" sz="2400" i="1">
                            <a:solidFill>
                              <a:srgbClr val="FF0000"/>
                            </a:solidFill>
                            <a:latin typeface="Cambria Math" panose="02040503050406030204" pitchFamily="18" charset="0"/>
                          </a:rPr>
                          <m:t>Z</m:t>
                        </m:r>
                      </m:e>
                      <m:sup>
                        <m:d>
                          <m:dPr>
                            <m:begChr m:val="["/>
                            <m:endChr m:val="]"/>
                            <m:ctrlPr>
                              <a:rPr lang="vi-VN" sz="2400" b="0" i="1">
                                <a:solidFill>
                                  <a:srgbClr val="FF0000"/>
                                </a:solidFill>
                                <a:latin typeface="Cambria Math" panose="02040503050406030204" pitchFamily="18" charset="0"/>
                              </a:rPr>
                            </m:ctrlPr>
                          </m:dPr>
                          <m:e>
                            <m:r>
                              <a:rPr lang="vi-VN" sz="2400" b="0" i="1">
                                <a:solidFill>
                                  <a:srgbClr val="FF0000"/>
                                </a:solidFill>
                                <a:latin typeface="Cambria Math" panose="02040503050406030204" pitchFamily="18" charset="0"/>
                              </a:rPr>
                              <m:t>1</m:t>
                            </m:r>
                          </m:e>
                        </m:d>
                      </m:sup>
                    </m:sSup>
                    <m:r>
                      <a:rPr lang="vi-VN" sz="2400" b="0" i="1">
                        <a:solidFill>
                          <a:srgbClr val="FF0000"/>
                        </a:solidFill>
                        <a:latin typeface="Cambria Math" panose="02040503050406030204" pitchFamily="18" charset="0"/>
                      </a:rPr>
                      <m:t>=</m:t>
                    </m:r>
                    <m:sSup>
                      <m:sSupPr>
                        <m:ctrlPr>
                          <a:rPr lang="vi-VN" sz="2400" i="1">
                            <a:solidFill>
                              <a:srgbClr val="FF0000"/>
                            </a:solidFill>
                            <a:latin typeface="Cambria Math" panose="02040503050406030204" pitchFamily="18" charset="0"/>
                          </a:rPr>
                        </m:ctrlPr>
                      </m:sSupPr>
                      <m:e>
                        <m:r>
                          <m:rPr>
                            <m:sty m:val="p"/>
                          </m:rPr>
                          <a:rPr lang="vi-VN" sz="2400" i="1">
                            <a:solidFill>
                              <a:srgbClr val="FF0000"/>
                            </a:solidFill>
                            <a:latin typeface="Cambria Math" panose="02040503050406030204" pitchFamily="18" charset="0"/>
                          </a:rPr>
                          <m:t>W</m:t>
                        </m:r>
                      </m:e>
                      <m:sup>
                        <m:d>
                          <m:dPr>
                            <m:begChr m:val="["/>
                            <m:endChr m:val="]"/>
                            <m:ctrlPr>
                              <a:rPr lang="vi-VN" sz="2400" i="1">
                                <a:solidFill>
                                  <a:srgbClr val="FF0000"/>
                                </a:solidFill>
                                <a:latin typeface="Cambria Math" panose="02040503050406030204" pitchFamily="18" charset="0"/>
                              </a:rPr>
                            </m:ctrlPr>
                          </m:dPr>
                          <m:e>
                            <m:r>
                              <a:rPr lang="vi-VN" sz="2400" i="1">
                                <a:solidFill>
                                  <a:srgbClr val="FF0000"/>
                                </a:solidFill>
                                <a:latin typeface="Cambria Math" panose="02040503050406030204" pitchFamily="18" charset="0"/>
                              </a:rPr>
                              <m:t>1</m:t>
                            </m:r>
                          </m:e>
                        </m:d>
                      </m:sup>
                    </m:sSup>
                    <m:r>
                      <a:rPr lang="vi-VN" sz="2400" i="1">
                        <a:solidFill>
                          <a:srgbClr val="FF0000"/>
                        </a:solidFill>
                        <a:latin typeface="Cambria Math" panose="02040503050406030204" pitchFamily="18" charset="0"/>
                      </a:rPr>
                      <m:t> </m:t>
                    </m:r>
                    <m:r>
                      <m:rPr>
                        <m:sty m:val="p"/>
                      </m:rPr>
                      <a:rPr lang="vi-VN" sz="2400" i="1">
                        <a:solidFill>
                          <a:srgbClr val="FF0000"/>
                        </a:solidFill>
                        <a:latin typeface="Cambria Math" panose="02040503050406030204" pitchFamily="18" charset="0"/>
                      </a:rPr>
                      <m:t>X</m:t>
                    </m:r>
                  </m:oMath>
                </a14:m>
                <a:r>
                  <a:rPr lang="en-US" sz="2400">
                    <a:solidFill>
                      <a:srgbClr val="FF0000"/>
                    </a:solidFill>
                  </a:rPr>
                  <a:t> | </a:t>
                </a:r>
                <a14:m>
                  <m:oMath xmlns:m="http://schemas.openxmlformats.org/officeDocument/2006/math">
                    <m:sSup>
                      <m:sSupPr>
                        <m:ctrlPr>
                          <a:rPr lang="en-US" sz="2400" i="1">
                            <a:solidFill>
                              <a:srgbClr val="FF0000"/>
                            </a:solidFill>
                            <a:latin typeface="Cambria Math" panose="02040503050406030204" pitchFamily="18" charset="0"/>
                          </a:rPr>
                        </m:ctrlPr>
                      </m:sSupPr>
                      <m:e>
                        <m:r>
                          <m:rPr>
                            <m:sty m:val="p"/>
                          </m:rPr>
                          <a:rPr lang="en-US" sz="2400" i="1">
                            <a:solidFill>
                              <a:srgbClr val="FF0000"/>
                            </a:solidFill>
                            <a:latin typeface="Cambria Math" panose="02040503050406030204" pitchFamily="18" charset="0"/>
                          </a:rPr>
                          <m:t>a</m:t>
                        </m:r>
                      </m:e>
                      <m:sup>
                        <m:r>
                          <a:rPr lang="vi-VN" sz="2400" b="0" i="1">
                            <a:solidFill>
                              <a:srgbClr val="FF0000"/>
                            </a:solidFill>
                            <a:latin typeface="Cambria Math" panose="02040503050406030204" pitchFamily="18" charset="0"/>
                          </a:rPr>
                          <m:t>[1]</m:t>
                        </m:r>
                      </m:sup>
                    </m:sSup>
                    <m:r>
                      <a:rPr lang="vi-VN" sz="2400" b="0" i="1">
                        <a:solidFill>
                          <a:srgbClr val="FF0000"/>
                        </a:solidFill>
                        <a:latin typeface="Cambria Math" panose="02040503050406030204" pitchFamily="18" charset="0"/>
                      </a:rPr>
                      <m:t>=</m:t>
                    </m:r>
                    <m:r>
                      <m:rPr>
                        <m:sty m:val="p"/>
                      </m:rPr>
                      <a:rPr lang="vi-VN" sz="2400" i="1">
                        <a:solidFill>
                          <a:srgbClr val="FF0000"/>
                        </a:solidFill>
                        <a:latin typeface="Cambria Math" panose="02040503050406030204" pitchFamily="18" charset="0"/>
                      </a:rPr>
                      <m:t>g</m:t>
                    </m:r>
                    <m:r>
                      <a:rPr lang="vi-VN" sz="2400" b="0" i="1">
                        <a:solidFill>
                          <a:srgbClr val="FF0000"/>
                        </a:solidFill>
                        <a:latin typeface="Cambria Math" panose="02040503050406030204" pitchFamily="18" charset="0"/>
                      </a:rPr>
                      <m:t>(</m:t>
                    </m:r>
                    <m:sSup>
                      <m:sSupPr>
                        <m:ctrlPr>
                          <a:rPr lang="en-US" sz="2400" i="1">
                            <a:solidFill>
                              <a:srgbClr val="FF0000"/>
                            </a:solidFill>
                            <a:latin typeface="Cambria Math" panose="02040503050406030204" pitchFamily="18" charset="0"/>
                          </a:rPr>
                        </m:ctrlPr>
                      </m:sSupPr>
                      <m:e>
                        <m:r>
                          <m:rPr>
                            <m:sty m:val="p"/>
                          </m:rPr>
                          <a:rPr lang="en-US" sz="2400" i="1">
                            <a:solidFill>
                              <a:srgbClr val="FF0000"/>
                            </a:solidFill>
                            <a:latin typeface="Cambria Math" panose="02040503050406030204" pitchFamily="18" charset="0"/>
                          </a:rPr>
                          <m:t>Z</m:t>
                        </m:r>
                      </m:e>
                      <m:sup>
                        <m:d>
                          <m:dPr>
                            <m:begChr m:val="["/>
                            <m:endChr m:val="]"/>
                            <m:ctrlPr>
                              <a:rPr lang="vi-VN" sz="2400" i="1">
                                <a:solidFill>
                                  <a:srgbClr val="FF0000"/>
                                </a:solidFill>
                                <a:latin typeface="Cambria Math" panose="02040503050406030204" pitchFamily="18" charset="0"/>
                              </a:rPr>
                            </m:ctrlPr>
                          </m:dPr>
                          <m:e>
                            <m:r>
                              <a:rPr lang="vi-VN" sz="2400" b="0" i="1">
                                <a:solidFill>
                                  <a:srgbClr val="FF0000"/>
                                </a:solidFill>
                                <a:latin typeface="Cambria Math" panose="02040503050406030204" pitchFamily="18" charset="0"/>
                              </a:rPr>
                              <m:t>1</m:t>
                            </m:r>
                          </m:e>
                        </m:d>
                      </m:sup>
                    </m:sSup>
                    <m:r>
                      <a:rPr lang="vi-VN" sz="2400" b="0" i="1">
                        <a:solidFill>
                          <a:srgbClr val="FF0000"/>
                        </a:solidFill>
                        <a:latin typeface="Cambria Math" panose="02040503050406030204" pitchFamily="18" charset="0"/>
                      </a:rPr>
                      <m:t>)</m:t>
                    </m:r>
                  </m:oMath>
                </a14:m>
                <a:endParaRPr lang="en-US" sz="2400">
                  <a:solidFill>
                    <a:srgbClr val="FF0000"/>
                  </a:solidFill>
                </a:endParaRPr>
              </a:p>
            </p:txBody>
          </p:sp>
        </mc:Choice>
        <mc:Fallback xmlns="">
          <p:sp>
            <p:nvSpPr>
              <p:cNvPr id="80" name="TextBox 79">
                <a:extLst>
                  <a:ext uri="{FF2B5EF4-FFF2-40B4-BE49-F238E27FC236}">
                    <a16:creationId xmlns:a16="http://schemas.microsoft.com/office/drawing/2014/main" id="{A229170E-07CE-1741-9607-093DEF1921C8}"/>
                  </a:ext>
                </a:extLst>
              </p:cNvPr>
              <p:cNvSpPr txBox="1">
                <a:spLocks noRot="1" noChangeAspect="1" noMove="1" noResize="1" noEditPoints="1" noAdjustHandles="1" noChangeArrowheads="1" noChangeShapeType="1" noTextEdit="1"/>
              </p:cNvSpPr>
              <p:nvPr/>
            </p:nvSpPr>
            <p:spPr>
              <a:xfrm>
                <a:off x="8198132" y="4109412"/>
                <a:ext cx="3883243" cy="487185"/>
              </a:xfrm>
              <a:prstGeom prst="rect">
                <a:avLst/>
              </a:prstGeom>
              <a:blipFill>
                <a:blip r:embed="rId6"/>
                <a:stretch>
                  <a:fillRect l="-327" t="-7895" r="-327" b="-26316"/>
                </a:stretch>
              </a:blipFill>
            </p:spPr>
            <p:txBody>
              <a:bodyPr/>
              <a:lstStyle/>
              <a:p>
                <a:r>
                  <a:rPr lang="en-US">
                    <a:noFill/>
                  </a:rPr>
                  <a:t> </a:t>
                </a:r>
              </a:p>
            </p:txBody>
          </p:sp>
        </mc:Fallback>
      </mc:AlternateContent>
      <p:sp>
        <p:nvSpPr>
          <p:cNvPr id="81" name="Left Brace 80">
            <a:extLst>
              <a:ext uri="{FF2B5EF4-FFF2-40B4-BE49-F238E27FC236}">
                <a16:creationId xmlns:a16="http://schemas.microsoft.com/office/drawing/2014/main" id="{6E631A01-45CB-0F49-A7D2-5B8AD6A3951C}"/>
              </a:ext>
            </a:extLst>
          </p:cNvPr>
          <p:cNvSpPr/>
          <p:nvPr/>
        </p:nvSpPr>
        <p:spPr>
          <a:xfrm rot="16200000">
            <a:off x="8374997" y="3563624"/>
            <a:ext cx="274188" cy="817387"/>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3573BC2-2466-A244-AD5F-BE945165BDAA}"/>
                  </a:ext>
                </a:extLst>
              </p:cNvPr>
              <p:cNvSpPr txBox="1"/>
              <p:nvPr/>
            </p:nvSpPr>
            <p:spPr>
              <a:xfrm>
                <a:off x="7315200" y="4926465"/>
                <a:ext cx="4443459" cy="487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a:solidFill>
                                <a:srgbClr val="008000"/>
                              </a:solidFill>
                              <a:latin typeface="Cambria Math" panose="02040503050406030204" pitchFamily="18" charset="0"/>
                            </a:rPr>
                          </m:ctrlPr>
                        </m:sSupPr>
                        <m:e>
                          <m:r>
                            <m:rPr>
                              <m:sty m:val="p"/>
                            </m:rPr>
                            <a:rPr lang="en-US" sz="2400" i="1">
                              <a:solidFill>
                                <a:srgbClr val="008000"/>
                              </a:solidFill>
                              <a:latin typeface="Cambria Math" panose="02040503050406030204" pitchFamily="18" charset="0"/>
                            </a:rPr>
                            <m:t>Z</m:t>
                          </m:r>
                        </m:e>
                        <m:sup>
                          <m:d>
                            <m:dPr>
                              <m:begChr m:val="["/>
                              <m:endChr m:val="]"/>
                              <m:ctrlPr>
                                <a:rPr lang="vi-VN" sz="2400" b="0" i="1">
                                  <a:solidFill>
                                    <a:srgbClr val="008000"/>
                                  </a:solidFill>
                                  <a:latin typeface="Cambria Math" panose="02040503050406030204" pitchFamily="18" charset="0"/>
                                </a:rPr>
                              </m:ctrlPr>
                            </m:dPr>
                            <m:e>
                              <m:r>
                                <a:rPr lang="vi-VN" sz="2400" b="0" i="1">
                                  <a:solidFill>
                                    <a:srgbClr val="008000"/>
                                  </a:solidFill>
                                  <a:latin typeface="Cambria Math" panose="02040503050406030204" pitchFamily="18" charset="0"/>
                                </a:rPr>
                                <m:t>2</m:t>
                              </m:r>
                            </m:e>
                          </m:d>
                        </m:sup>
                      </m:sSup>
                      <m:r>
                        <a:rPr lang="vi-VN" sz="2400" b="0" i="1">
                          <a:solidFill>
                            <a:srgbClr val="008000"/>
                          </a:solidFill>
                          <a:latin typeface="Cambria Math" panose="02040503050406030204" pitchFamily="18" charset="0"/>
                        </a:rPr>
                        <m:t>=</m:t>
                      </m:r>
                      <m:sSup>
                        <m:sSupPr>
                          <m:ctrlPr>
                            <a:rPr lang="vi-VN" sz="2400" i="1">
                              <a:solidFill>
                                <a:srgbClr val="008000"/>
                              </a:solidFill>
                              <a:latin typeface="Cambria Math" panose="02040503050406030204" pitchFamily="18" charset="0"/>
                            </a:rPr>
                          </m:ctrlPr>
                        </m:sSupPr>
                        <m:e>
                          <m:r>
                            <m:rPr>
                              <m:sty m:val="p"/>
                            </m:rPr>
                            <a:rPr lang="vi-VN" sz="2400" i="1">
                              <a:solidFill>
                                <a:srgbClr val="008000"/>
                              </a:solidFill>
                              <a:latin typeface="Cambria Math" panose="02040503050406030204" pitchFamily="18" charset="0"/>
                            </a:rPr>
                            <m:t>W</m:t>
                          </m:r>
                        </m:e>
                        <m:sup>
                          <m:d>
                            <m:dPr>
                              <m:begChr m:val="["/>
                              <m:endChr m:val="]"/>
                              <m:ctrlPr>
                                <a:rPr lang="vi-VN" sz="2400" i="1">
                                  <a:solidFill>
                                    <a:srgbClr val="008000"/>
                                  </a:solidFill>
                                  <a:latin typeface="Cambria Math" panose="02040503050406030204" pitchFamily="18" charset="0"/>
                                </a:rPr>
                              </m:ctrlPr>
                            </m:dPr>
                            <m:e>
                              <m:r>
                                <a:rPr lang="vi-VN" sz="2400" b="0" i="1">
                                  <a:solidFill>
                                    <a:srgbClr val="008000"/>
                                  </a:solidFill>
                                  <a:latin typeface="Cambria Math" panose="02040503050406030204" pitchFamily="18" charset="0"/>
                                </a:rPr>
                                <m:t>2</m:t>
                              </m:r>
                            </m:e>
                          </m:d>
                        </m:sup>
                      </m:sSup>
                      <m:r>
                        <a:rPr lang="vi-VN" sz="2400" b="0" i="1">
                          <a:solidFill>
                            <a:srgbClr val="008000"/>
                          </a:solidFill>
                          <a:latin typeface="Cambria Math" panose="02040503050406030204" pitchFamily="18" charset="0"/>
                        </a:rPr>
                        <m:t>∗</m:t>
                      </m:r>
                      <m:sSup>
                        <m:sSupPr>
                          <m:ctrlPr>
                            <a:rPr lang="en-US" sz="2400" i="1">
                              <a:solidFill>
                                <a:srgbClr val="008000"/>
                              </a:solidFill>
                              <a:latin typeface="Cambria Math" panose="02040503050406030204" pitchFamily="18" charset="0"/>
                            </a:rPr>
                          </m:ctrlPr>
                        </m:sSupPr>
                        <m:e>
                          <m:r>
                            <m:rPr>
                              <m:sty m:val="p"/>
                            </m:rPr>
                            <a:rPr lang="en-US" sz="2400" i="1">
                              <a:solidFill>
                                <a:srgbClr val="008000"/>
                              </a:solidFill>
                              <a:latin typeface="Cambria Math" panose="02040503050406030204" pitchFamily="18" charset="0"/>
                            </a:rPr>
                            <m:t>a</m:t>
                          </m:r>
                        </m:e>
                        <m:sup>
                          <m:d>
                            <m:dPr>
                              <m:begChr m:val="["/>
                              <m:endChr m:val="]"/>
                              <m:ctrlPr>
                                <a:rPr lang="vi-VN" sz="2400" i="1">
                                  <a:solidFill>
                                    <a:srgbClr val="008000"/>
                                  </a:solidFill>
                                  <a:latin typeface="Cambria Math" panose="02040503050406030204" pitchFamily="18" charset="0"/>
                                </a:rPr>
                              </m:ctrlPr>
                            </m:dPr>
                            <m:e>
                              <m:r>
                                <a:rPr lang="vi-VN" sz="2400" i="1">
                                  <a:solidFill>
                                    <a:srgbClr val="008000"/>
                                  </a:solidFill>
                                  <a:latin typeface="Cambria Math" panose="02040503050406030204" pitchFamily="18" charset="0"/>
                                </a:rPr>
                                <m:t>1</m:t>
                              </m:r>
                            </m:e>
                          </m:d>
                        </m:sup>
                      </m:sSup>
                      <m:r>
                        <a:rPr lang="vi-VN" sz="2400" b="0" i="0">
                          <a:solidFill>
                            <a:srgbClr val="008000"/>
                          </a:solidFill>
                          <a:latin typeface="Cambria Math" panose="02040503050406030204" pitchFamily="18" charset="0"/>
                        </a:rPr>
                        <m:t> | </m:t>
                      </m:r>
                      <m:sSup>
                        <m:sSupPr>
                          <m:ctrlPr>
                            <a:rPr lang="en-US" sz="2400" i="1">
                              <a:solidFill>
                                <a:srgbClr val="008000"/>
                              </a:solidFill>
                              <a:latin typeface="Cambria Math" panose="02040503050406030204" pitchFamily="18" charset="0"/>
                            </a:rPr>
                          </m:ctrlPr>
                        </m:sSupPr>
                        <m:e>
                          <m:r>
                            <m:rPr>
                              <m:sty m:val="p"/>
                            </m:rPr>
                            <a:rPr lang="en-US" sz="2400" i="1">
                              <a:solidFill>
                                <a:srgbClr val="008000"/>
                              </a:solidFill>
                              <a:latin typeface="Cambria Math" panose="02040503050406030204" pitchFamily="18" charset="0"/>
                            </a:rPr>
                            <m:t>a</m:t>
                          </m:r>
                        </m:e>
                        <m:sup>
                          <m:r>
                            <a:rPr lang="vi-VN" sz="2400" b="0" i="1">
                              <a:solidFill>
                                <a:srgbClr val="008000"/>
                              </a:solidFill>
                              <a:latin typeface="Cambria Math" panose="02040503050406030204" pitchFamily="18" charset="0"/>
                            </a:rPr>
                            <m:t>[2]</m:t>
                          </m:r>
                        </m:sup>
                      </m:sSup>
                      <m:r>
                        <a:rPr lang="vi-VN" sz="2400" b="0" i="1">
                          <a:solidFill>
                            <a:srgbClr val="008000"/>
                          </a:solidFill>
                          <a:latin typeface="Cambria Math" panose="02040503050406030204" pitchFamily="18" charset="0"/>
                        </a:rPr>
                        <m:t>=</m:t>
                      </m:r>
                      <m:r>
                        <m:rPr>
                          <m:sty m:val="p"/>
                        </m:rPr>
                        <a:rPr lang="vi-VN" sz="2400" i="1">
                          <a:solidFill>
                            <a:srgbClr val="008000"/>
                          </a:solidFill>
                          <a:latin typeface="Cambria Math" panose="02040503050406030204" pitchFamily="18" charset="0"/>
                        </a:rPr>
                        <m:t>g</m:t>
                      </m:r>
                      <m:r>
                        <a:rPr lang="vi-VN" sz="2400" b="0" i="1">
                          <a:solidFill>
                            <a:srgbClr val="008000"/>
                          </a:solidFill>
                          <a:latin typeface="Cambria Math" panose="02040503050406030204" pitchFamily="18" charset="0"/>
                        </a:rPr>
                        <m:t>(</m:t>
                      </m:r>
                      <m:sSup>
                        <m:sSupPr>
                          <m:ctrlPr>
                            <a:rPr lang="en-US" sz="2400" i="1">
                              <a:solidFill>
                                <a:srgbClr val="008000"/>
                              </a:solidFill>
                              <a:latin typeface="Cambria Math" panose="02040503050406030204" pitchFamily="18" charset="0"/>
                            </a:rPr>
                          </m:ctrlPr>
                        </m:sSupPr>
                        <m:e>
                          <m:r>
                            <m:rPr>
                              <m:sty m:val="p"/>
                            </m:rPr>
                            <a:rPr lang="en-US" sz="2400" i="1">
                              <a:solidFill>
                                <a:srgbClr val="008000"/>
                              </a:solidFill>
                              <a:latin typeface="Cambria Math" panose="02040503050406030204" pitchFamily="18" charset="0"/>
                            </a:rPr>
                            <m:t>Z</m:t>
                          </m:r>
                        </m:e>
                        <m:sup>
                          <m:d>
                            <m:dPr>
                              <m:begChr m:val="["/>
                              <m:endChr m:val="]"/>
                              <m:ctrlPr>
                                <a:rPr lang="vi-VN" sz="2400" i="1">
                                  <a:solidFill>
                                    <a:srgbClr val="008000"/>
                                  </a:solidFill>
                                  <a:latin typeface="Cambria Math" panose="02040503050406030204" pitchFamily="18" charset="0"/>
                                </a:rPr>
                              </m:ctrlPr>
                            </m:dPr>
                            <m:e>
                              <m:r>
                                <a:rPr lang="vi-VN" sz="2400" b="0" i="1">
                                  <a:solidFill>
                                    <a:srgbClr val="008000"/>
                                  </a:solidFill>
                                  <a:latin typeface="Cambria Math" panose="02040503050406030204" pitchFamily="18" charset="0"/>
                                </a:rPr>
                                <m:t>2</m:t>
                              </m:r>
                            </m:e>
                          </m:d>
                        </m:sup>
                      </m:sSup>
                      <m:r>
                        <a:rPr lang="vi-VN" sz="2400" b="0" i="1">
                          <a:solidFill>
                            <a:srgbClr val="008000"/>
                          </a:solidFill>
                          <a:latin typeface="Cambria Math" panose="02040503050406030204" pitchFamily="18" charset="0"/>
                        </a:rPr>
                        <m:t>)</m:t>
                      </m:r>
                    </m:oMath>
                  </m:oMathPara>
                </a14:m>
                <a:endParaRPr lang="en-US" sz="2400">
                  <a:solidFill>
                    <a:srgbClr val="008000"/>
                  </a:solidFill>
                </a:endParaRPr>
              </a:p>
            </p:txBody>
          </p:sp>
        </mc:Choice>
        <mc:Fallback xmlns="">
          <p:sp>
            <p:nvSpPr>
              <p:cNvPr id="82" name="TextBox 81">
                <a:extLst>
                  <a:ext uri="{FF2B5EF4-FFF2-40B4-BE49-F238E27FC236}">
                    <a16:creationId xmlns:a16="http://schemas.microsoft.com/office/drawing/2014/main" id="{83573BC2-2466-A244-AD5F-BE945165BDAA}"/>
                  </a:ext>
                </a:extLst>
              </p:cNvPr>
              <p:cNvSpPr txBox="1">
                <a:spLocks noRot="1" noChangeAspect="1" noMove="1" noResize="1" noEditPoints="1" noAdjustHandles="1" noChangeArrowheads="1" noChangeShapeType="1" noTextEdit="1"/>
              </p:cNvSpPr>
              <p:nvPr/>
            </p:nvSpPr>
            <p:spPr>
              <a:xfrm>
                <a:off x="7315200" y="4926465"/>
                <a:ext cx="4443459" cy="487185"/>
              </a:xfrm>
              <a:prstGeom prst="rect">
                <a:avLst/>
              </a:prstGeom>
              <a:blipFill>
                <a:blip r:embed="rId7"/>
                <a:stretch>
                  <a:fillRect b="-17949"/>
                </a:stretch>
              </a:blipFill>
            </p:spPr>
            <p:txBody>
              <a:bodyPr/>
              <a:lstStyle/>
              <a:p>
                <a:r>
                  <a:rPr lang="en-US">
                    <a:noFill/>
                  </a:rPr>
                  <a:t> </a:t>
                </a:r>
              </a:p>
            </p:txBody>
          </p:sp>
        </mc:Fallback>
      </mc:AlternateContent>
      <p:sp>
        <p:nvSpPr>
          <p:cNvPr id="83" name="Left Brace 82">
            <a:extLst>
              <a:ext uri="{FF2B5EF4-FFF2-40B4-BE49-F238E27FC236}">
                <a16:creationId xmlns:a16="http://schemas.microsoft.com/office/drawing/2014/main" id="{4429B2A0-D852-B846-BBA8-5B1AB2365DAA}"/>
              </a:ext>
            </a:extLst>
          </p:cNvPr>
          <p:cNvSpPr/>
          <p:nvPr/>
        </p:nvSpPr>
        <p:spPr>
          <a:xfrm rot="16200000">
            <a:off x="7854595" y="4159174"/>
            <a:ext cx="235641" cy="1079351"/>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9A5C6CFB-7ED2-A741-973C-89B0A3C972F7}"/>
              </a:ext>
            </a:extLst>
          </p:cNvPr>
          <p:cNvCxnSpPr/>
          <p:nvPr/>
        </p:nvCxnSpPr>
        <p:spPr>
          <a:xfrm>
            <a:off x="9253197" y="4581028"/>
            <a:ext cx="0" cy="345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5" name="Left Brace 94">
            <a:extLst>
              <a:ext uri="{FF2B5EF4-FFF2-40B4-BE49-F238E27FC236}">
                <a16:creationId xmlns:a16="http://schemas.microsoft.com/office/drawing/2014/main" id="{576D6A5C-5E06-8F40-8325-AF7715C6AFD3}"/>
              </a:ext>
            </a:extLst>
          </p:cNvPr>
          <p:cNvSpPr/>
          <p:nvPr/>
        </p:nvSpPr>
        <p:spPr>
          <a:xfrm rot="16200000">
            <a:off x="7127946" y="4983769"/>
            <a:ext cx="235641" cy="1079351"/>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6" name="Left Brace 95">
            <a:extLst>
              <a:ext uri="{FF2B5EF4-FFF2-40B4-BE49-F238E27FC236}">
                <a16:creationId xmlns:a16="http://schemas.microsoft.com/office/drawing/2014/main" id="{200C900A-7E4F-8945-81B2-0989731EFE36}"/>
              </a:ext>
            </a:extLst>
          </p:cNvPr>
          <p:cNvSpPr/>
          <p:nvPr/>
        </p:nvSpPr>
        <p:spPr>
          <a:xfrm rot="16200000">
            <a:off x="5966074" y="5179666"/>
            <a:ext cx="235641" cy="1079351"/>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7" name="Left Brace 96">
            <a:extLst>
              <a:ext uri="{FF2B5EF4-FFF2-40B4-BE49-F238E27FC236}">
                <a16:creationId xmlns:a16="http://schemas.microsoft.com/office/drawing/2014/main" id="{F01EAF75-3F12-9149-8E00-D075BA6C9E5A}"/>
              </a:ext>
            </a:extLst>
          </p:cNvPr>
          <p:cNvSpPr/>
          <p:nvPr/>
        </p:nvSpPr>
        <p:spPr>
          <a:xfrm rot="16200000">
            <a:off x="4804202" y="5354907"/>
            <a:ext cx="235641" cy="1079351"/>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8" name="Left Brace 97">
            <a:extLst>
              <a:ext uri="{FF2B5EF4-FFF2-40B4-BE49-F238E27FC236}">
                <a16:creationId xmlns:a16="http://schemas.microsoft.com/office/drawing/2014/main" id="{E3927186-66AE-3145-9DED-9E926BFAB8BE}"/>
              </a:ext>
            </a:extLst>
          </p:cNvPr>
          <p:cNvSpPr/>
          <p:nvPr/>
        </p:nvSpPr>
        <p:spPr>
          <a:xfrm rot="16200000">
            <a:off x="3794716" y="5472727"/>
            <a:ext cx="235641" cy="1079351"/>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0" name="Left Arrow 99">
            <a:extLst>
              <a:ext uri="{FF2B5EF4-FFF2-40B4-BE49-F238E27FC236}">
                <a16:creationId xmlns:a16="http://schemas.microsoft.com/office/drawing/2014/main" id="{C0345E2A-7307-AF4E-A0C9-022D174740BB}"/>
              </a:ext>
            </a:extLst>
          </p:cNvPr>
          <p:cNvSpPr/>
          <p:nvPr/>
        </p:nvSpPr>
        <p:spPr>
          <a:xfrm>
            <a:off x="2590800" y="5192343"/>
            <a:ext cx="4156936" cy="213279"/>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1" name="TextBox 100">
            <a:extLst>
              <a:ext uri="{FF2B5EF4-FFF2-40B4-BE49-F238E27FC236}">
                <a16:creationId xmlns:a16="http://schemas.microsoft.com/office/drawing/2014/main" id="{7C98D80B-1AB2-1B44-A825-0925A402E2E7}"/>
              </a:ext>
            </a:extLst>
          </p:cNvPr>
          <p:cNvSpPr txBox="1"/>
          <p:nvPr/>
        </p:nvSpPr>
        <p:spPr>
          <a:xfrm>
            <a:off x="2518793" y="4655293"/>
            <a:ext cx="4326826" cy="461665"/>
          </a:xfrm>
          <a:prstGeom prst="rect">
            <a:avLst/>
          </a:prstGeom>
          <a:noFill/>
        </p:spPr>
        <p:txBody>
          <a:bodyPr wrap="none" rtlCol="0">
            <a:spAutoFit/>
          </a:bodyPr>
          <a:lstStyle/>
          <a:p>
            <a:r>
              <a:rPr lang="en-US" sz="2400">
                <a:solidFill>
                  <a:srgbClr val="0066FF"/>
                </a:solidFill>
              </a:rPr>
              <a:t>W</a:t>
            </a:r>
            <a:r>
              <a:rPr lang="en-US" sz="2400" baseline="30000">
                <a:solidFill>
                  <a:srgbClr val="0066FF"/>
                </a:solidFill>
              </a:rPr>
              <a:t>[1]</a:t>
            </a:r>
            <a:r>
              <a:rPr lang="en-US" sz="2400">
                <a:solidFill>
                  <a:srgbClr val="0066FF"/>
                </a:solidFill>
              </a:rPr>
              <a:t> * W</a:t>
            </a:r>
            <a:r>
              <a:rPr lang="en-US" sz="2400" baseline="30000">
                <a:solidFill>
                  <a:srgbClr val="0066FF"/>
                </a:solidFill>
              </a:rPr>
              <a:t>[2]</a:t>
            </a:r>
            <a:r>
              <a:rPr lang="en-US" sz="2400">
                <a:solidFill>
                  <a:srgbClr val="0066FF"/>
                </a:solidFill>
              </a:rPr>
              <a:t> * ... * W</a:t>
            </a:r>
            <a:r>
              <a:rPr lang="en-US" sz="2400" baseline="30000">
                <a:solidFill>
                  <a:srgbClr val="0066FF"/>
                </a:solidFill>
              </a:rPr>
              <a:t>[L]</a:t>
            </a:r>
            <a:r>
              <a:rPr lang="en-US" sz="2400">
                <a:solidFill>
                  <a:srgbClr val="0066FF"/>
                </a:solidFill>
              </a:rPr>
              <a:t> </a:t>
            </a:r>
            <a:r>
              <a:rPr lang="en-US" sz="2400">
                <a:solidFill>
                  <a:srgbClr val="FF0000"/>
                </a:solidFill>
              </a:rPr>
              <a:t>= </a:t>
            </a:r>
            <a:r>
              <a:rPr lang="en-US" sz="2400" b="1">
                <a:solidFill>
                  <a:srgbClr val="FF0000"/>
                </a:solidFill>
              </a:rPr>
              <a:t>W mũ L</a:t>
            </a:r>
            <a:endParaRPr lang="en-US" sz="2400" b="1" baseline="30000">
              <a:solidFill>
                <a:srgbClr val="FF0000"/>
              </a:solidFill>
            </a:endParaRPr>
          </a:p>
        </p:txBody>
      </p:sp>
    </p:spTree>
    <p:extLst>
      <p:ext uri="{BB962C8B-B14F-4D97-AF65-F5344CB8AC3E}">
        <p14:creationId xmlns:p14="http://schemas.microsoft.com/office/powerpoint/2010/main" val="114274891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A7B8-3084-DD44-9176-D59158E58236}"/>
              </a:ext>
            </a:extLst>
          </p:cNvPr>
          <p:cNvSpPr>
            <a:spLocks noGrp="1"/>
          </p:cNvSpPr>
          <p:nvPr>
            <p:ph type="title"/>
          </p:nvPr>
        </p:nvSpPr>
        <p:spPr/>
        <p:txBody>
          <a:bodyPr/>
          <a:lstStyle/>
          <a:p>
            <a:r>
              <a:rPr lang="en-US"/>
              <a:t>Nhận xét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D26444-5FD7-484A-836A-5D05D5B59190}"/>
                  </a:ext>
                </a:extLst>
              </p:cNvPr>
              <p:cNvSpPr>
                <a:spLocks noGrp="1"/>
              </p:cNvSpPr>
              <p:nvPr>
                <p:ph idx="1"/>
              </p:nvPr>
            </p:nvSpPr>
            <p:spPr/>
            <p:txBody>
              <a:bodyPr/>
              <a:lstStyle/>
              <a:p>
                <a:r>
                  <a:rPr lang="en-US"/>
                  <a:t>Càng đi sâu xuống nhiều lớp, thì giá trị hàm kích hoạt (activation function) sẽ thay đổi như sau:</a:t>
                </a:r>
              </a:p>
              <a:p>
                <a:pPr lvl="1"/>
                <a:r>
                  <a:rPr lang="en-US">
                    <a:solidFill>
                      <a:srgbClr val="FF0000"/>
                    </a:solidFill>
                  </a:rPr>
                  <a:t>Nếu W càng lớn thì giá trị </a:t>
                </a:r>
                <a14:m>
                  <m:oMath xmlns:m="http://schemas.openxmlformats.org/officeDocument/2006/math">
                    <m:acc>
                      <m:accPr>
                        <m:chr m:val="̂"/>
                        <m:ctrlPr>
                          <a:rPr lang="en-US" i="1">
                            <a:solidFill>
                              <a:srgbClr val="FF0000"/>
                            </a:solidFill>
                            <a:latin typeface="Cambria Math" panose="02040503050406030204" pitchFamily="18" charset="0"/>
                          </a:rPr>
                        </m:ctrlPr>
                      </m:accPr>
                      <m:e>
                        <m:r>
                          <m:rPr>
                            <m:sty m:val="p"/>
                          </m:rPr>
                          <a:rPr lang="en-US" i="1">
                            <a:solidFill>
                              <a:srgbClr val="FF0000"/>
                            </a:solidFill>
                            <a:latin typeface="Cambria Math" panose="02040503050406030204" pitchFamily="18" charset="0"/>
                          </a:rPr>
                          <m:t>y</m:t>
                        </m:r>
                      </m:e>
                    </m:acc>
                  </m:oMath>
                </a14:m>
                <a:r>
                  <a:rPr lang="en-US">
                    <a:solidFill>
                      <a:srgbClr val="FF0000"/>
                    </a:solidFill>
                  </a:rPr>
                  <a:t> càng lớn (exploding).</a:t>
                </a:r>
              </a:p>
              <a:p>
                <a:pPr lvl="1"/>
                <a:r>
                  <a:rPr lang="en-US"/>
                  <a:t>Nếu W càng nhỏ thì giá trị </a:t>
                </a:r>
                <a14:m>
                  <m:oMath xmlns:m="http://schemas.openxmlformats.org/officeDocument/2006/math">
                    <m:acc>
                      <m:accPr>
                        <m:chr m:val="̂"/>
                        <m:ctrlPr>
                          <a:rPr lang="en-US" i="1">
                            <a:solidFill>
                              <a:srgbClr val="0066FF"/>
                            </a:solidFill>
                            <a:latin typeface="Cambria Math" panose="02040503050406030204" pitchFamily="18" charset="0"/>
                          </a:rPr>
                        </m:ctrlPr>
                      </m:accPr>
                      <m:e>
                        <m:r>
                          <m:rPr>
                            <m:sty m:val="p"/>
                          </m:rPr>
                          <a:rPr lang="en-US" i="1">
                            <a:solidFill>
                              <a:srgbClr val="0066FF"/>
                            </a:solidFill>
                            <a:latin typeface="Cambria Math" panose="02040503050406030204" pitchFamily="18" charset="0"/>
                          </a:rPr>
                          <m:t>y</m:t>
                        </m:r>
                      </m:e>
                    </m:acc>
                  </m:oMath>
                </a14:m>
                <a:r>
                  <a:rPr lang="en-US">
                    <a:solidFill>
                      <a:srgbClr val="0066FF"/>
                    </a:solidFill>
                  </a:rPr>
                  <a:t> </a:t>
                </a:r>
                <a:r>
                  <a:rPr lang="en-US"/>
                  <a:t>càng nhỏ (vanishing).</a:t>
                </a:r>
              </a:p>
              <a:p>
                <a:r>
                  <a:rPr lang="en-US"/>
                  <a:t> Nếu khởi tạo </a:t>
                </a:r>
                <a:r>
                  <a:rPr lang="en-US">
                    <a:solidFill>
                      <a:srgbClr val="FF0000"/>
                    </a:solidFill>
                  </a:rPr>
                  <a:t>W</a:t>
                </a:r>
                <a:r>
                  <a:rPr lang="en-US" baseline="30000">
                    <a:solidFill>
                      <a:srgbClr val="FF0000"/>
                    </a:solidFill>
                  </a:rPr>
                  <a:t>[L]</a:t>
                </a:r>
                <a:r>
                  <a:rPr lang="en-US">
                    <a:solidFill>
                      <a:srgbClr val="FF0000"/>
                    </a:solidFill>
                  </a:rPr>
                  <a:t> &gt; I</a:t>
                </a:r>
                <a:r>
                  <a:rPr lang="en-US"/>
                  <a:t>, thì giá trị hàm kích hoạt càng lớn nếu càng đi về các lớp sau.</a:t>
                </a:r>
              </a:p>
              <a:p>
                <a:r>
                  <a:rPr lang="en-US"/>
                  <a:t>Nếu khởi tạo </a:t>
                </a:r>
                <a:r>
                  <a:rPr lang="en-US">
                    <a:solidFill>
                      <a:srgbClr val="FF0000"/>
                    </a:solidFill>
                  </a:rPr>
                  <a:t>W</a:t>
                </a:r>
                <a:r>
                  <a:rPr lang="en-US" baseline="30000">
                    <a:solidFill>
                      <a:srgbClr val="FF0000"/>
                    </a:solidFill>
                  </a:rPr>
                  <a:t>[L]</a:t>
                </a:r>
                <a:r>
                  <a:rPr lang="en-US">
                    <a:solidFill>
                      <a:srgbClr val="FF0000"/>
                    </a:solidFill>
                  </a:rPr>
                  <a:t> &lt; I</a:t>
                </a:r>
                <a:r>
                  <a:rPr lang="en-US"/>
                  <a:t>, thì giá trị hàm kích hoạt càng nhỏ dần nếu càng đi về các lớp sau.</a:t>
                </a:r>
              </a:p>
              <a:p>
                <a:pPr marL="0" indent="0">
                  <a:buNone/>
                </a:pPr>
                <a:r>
                  <a:rPr lang="en-US" i="1">
                    <a:solidFill>
                      <a:srgbClr val="FF0000"/>
                    </a:solidFill>
                  </a:rPr>
                  <a:t>(I là ma trận đơn vị)</a:t>
                </a:r>
              </a:p>
            </p:txBody>
          </p:sp>
        </mc:Choice>
        <mc:Fallback xmlns="">
          <p:sp>
            <p:nvSpPr>
              <p:cNvPr id="3" name="Content Placeholder 2">
                <a:extLst>
                  <a:ext uri="{FF2B5EF4-FFF2-40B4-BE49-F238E27FC236}">
                    <a16:creationId xmlns:a16="http://schemas.microsoft.com/office/drawing/2014/main" id="{17D26444-5FD7-484A-836A-5D05D5B59190}"/>
                  </a:ext>
                </a:extLst>
              </p:cNvPr>
              <p:cNvSpPr>
                <a:spLocks noGrp="1" noRot="1" noChangeAspect="1" noMove="1" noResize="1" noEditPoints="1" noAdjustHandles="1" noChangeArrowheads="1" noChangeShapeType="1" noTextEdit="1"/>
              </p:cNvSpPr>
              <p:nvPr>
                <p:ph idx="1"/>
              </p:nvPr>
            </p:nvSpPr>
            <p:spPr>
              <a:blipFill>
                <a:blip r:embed="rId2"/>
                <a:stretch>
                  <a:fillRect l="-1273" t="-1401" r="-463"/>
                </a:stretch>
              </a:blipFill>
            </p:spPr>
            <p:txBody>
              <a:bodyPr/>
              <a:lstStyle/>
              <a:p>
                <a:r>
                  <a:rPr lang="en-US">
                    <a:noFill/>
                  </a:rPr>
                  <a:t> </a:t>
                </a:r>
              </a:p>
            </p:txBody>
          </p:sp>
        </mc:Fallback>
      </mc:AlternateContent>
    </p:spTree>
    <p:extLst>
      <p:ext uri="{BB962C8B-B14F-4D97-AF65-F5344CB8AC3E}">
        <p14:creationId xmlns:p14="http://schemas.microsoft.com/office/powerpoint/2010/main" val="142031302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9040-ABA5-1648-B3B0-DAE4EBD047D0}"/>
              </a:ext>
            </a:extLst>
          </p:cNvPr>
          <p:cNvSpPr>
            <a:spLocks noGrp="1"/>
          </p:cNvSpPr>
          <p:nvPr>
            <p:ph type="title"/>
          </p:nvPr>
        </p:nvSpPr>
        <p:spPr/>
        <p:txBody>
          <a:bodyPr/>
          <a:lstStyle/>
          <a:p>
            <a:r>
              <a:rPr lang="en-US"/>
              <a:t>Ví dụ</a:t>
            </a:r>
          </a:p>
        </p:txBody>
      </p:sp>
      <p:sp>
        <p:nvSpPr>
          <p:cNvPr id="4" name="Text Placeholder 3">
            <a:extLst>
              <a:ext uri="{FF2B5EF4-FFF2-40B4-BE49-F238E27FC236}">
                <a16:creationId xmlns:a16="http://schemas.microsoft.com/office/drawing/2014/main" id="{3840BD1B-2E1A-FD47-8046-AC80F4DFDAAB}"/>
              </a:ext>
            </a:extLst>
          </p:cNvPr>
          <p:cNvSpPr>
            <a:spLocks noGrp="1"/>
          </p:cNvSpPr>
          <p:nvPr>
            <p:ph type="body" idx="1"/>
          </p:nvPr>
        </p:nvSpPr>
        <p:spPr/>
        <p:txBody>
          <a:bodyPr/>
          <a:lstStyle/>
          <a:p>
            <a:r>
              <a:rPr lang="en-US">
                <a:solidFill>
                  <a:srgbClr val="008000"/>
                </a:solidFill>
              </a:rPr>
              <a:t>Exploding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B73577-9708-034F-AA19-41F53A80E83D}"/>
                  </a:ext>
                </a:extLst>
              </p:cNvPr>
              <p:cNvSpPr>
                <a:spLocks noGrp="1"/>
              </p:cNvSpPr>
              <p:nvPr>
                <p:ph sz="half" idx="2"/>
              </p:nvPr>
            </p:nvSpPr>
            <p:spPr/>
            <p:txBody>
              <a:bodyPr/>
              <a:lstStyle/>
              <a:p>
                <a:pPr marL="0" indent="0">
                  <a:buNone/>
                </a:pPr>
                <a14:m>
                  <m:oMathPara xmlns:m="http://schemas.openxmlformats.org/officeDocument/2006/math">
                    <m:oMathParaPr>
                      <m:jc m:val="left"/>
                    </m:oMathParaPr>
                    <m:oMath xmlns:m="http://schemas.openxmlformats.org/officeDocument/2006/math">
                      <m:sSup>
                        <m:sSupPr>
                          <m:ctrlPr>
                            <a:rPr lang="vi-VN" sz="2800" b="0" i="1">
                              <a:latin typeface="Cambria Math" panose="02040503050406030204" pitchFamily="18" charset="0"/>
                            </a:rPr>
                          </m:ctrlPr>
                        </m:sSupPr>
                        <m:e>
                          <m:r>
                            <m:rPr>
                              <m:sty m:val="p"/>
                            </m:rPr>
                            <a:rPr lang="vi-VN" sz="2800" i="1">
                              <a:latin typeface="Cambria Math" panose="02040503050406030204" pitchFamily="18" charset="0"/>
                            </a:rPr>
                            <m:t>W</m:t>
                          </m:r>
                        </m:e>
                        <m:sup>
                          <m:r>
                            <a:rPr lang="vi-VN" sz="2800" b="0" i="1">
                              <a:latin typeface="Cambria Math" panose="02040503050406030204" pitchFamily="18" charset="0"/>
                            </a:rPr>
                            <m:t>[</m:t>
                          </m:r>
                          <m:r>
                            <m:rPr>
                              <m:sty m:val="p"/>
                            </m:rPr>
                            <a:rPr lang="vi-VN" sz="2800" i="1">
                              <a:latin typeface="Cambria Math" panose="02040503050406030204" pitchFamily="18" charset="0"/>
                            </a:rPr>
                            <m:t>L</m:t>
                          </m:r>
                          <m:r>
                            <a:rPr lang="vi-VN" sz="2800" b="0" i="1">
                              <a:latin typeface="Cambria Math" panose="02040503050406030204" pitchFamily="18" charset="0"/>
                            </a:rPr>
                            <m:t>]</m:t>
                          </m:r>
                        </m:sup>
                      </m:sSup>
                      <m:r>
                        <a:rPr lang="vi-VN" sz="2800" b="0" i="1">
                          <a:latin typeface="Cambria Math" panose="02040503050406030204" pitchFamily="18" charset="0"/>
                        </a:rPr>
                        <m:t>= </m:t>
                      </m:r>
                      <m:d>
                        <m:dPr>
                          <m:ctrlPr>
                            <a:rPr lang="vi-VN" sz="2800" b="0" i="1">
                              <a:latin typeface="Cambria Math" panose="02040503050406030204" pitchFamily="18" charset="0"/>
                            </a:rPr>
                          </m:ctrlPr>
                        </m:dPr>
                        <m:e>
                          <m:m>
                            <m:mPr>
                              <m:mcs>
                                <m:mc>
                                  <m:mcPr>
                                    <m:count m:val="2"/>
                                    <m:mcJc m:val="center"/>
                                  </m:mcPr>
                                </m:mc>
                              </m:mcs>
                              <m:ctrlPr>
                                <a:rPr lang="vi-VN" sz="2800" b="0" i="1">
                                  <a:latin typeface="Cambria Math" panose="02040503050406030204" pitchFamily="18" charset="0"/>
                                </a:rPr>
                              </m:ctrlPr>
                            </m:mPr>
                            <m:mr>
                              <m:e>
                                <m:r>
                                  <m:rPr>
                                    <m:brk m:alnAt="7"/>
                                  </m:rPr>
                                  <a:rPr lang="vi-VN" sz="2800" b="0" i="1">
                                    <a:latin typeface="Cambria Math" panose="02040503050406030204" pitchFamily="18" charset="0"/>
                                  </a:rPr>
                                  <m:t>1</m:t>
                                </m:r>
                                <m:r>
                                  <a:rPr lang="vi-VN" sz="2800" b="0" i="1">
                                    <a:latin typeface="Cambria Math" panose="02040503050406030204" pitchFamily="18" charset="0"/>
                                  </a:rPr>
                                  <m:t>.5</m:t>
                                </m:r>
                              </m:e>
                              <m:e>
                                <m:r>
                                  <a:rPr lang="vi-VN" sz="2800" b="0" i="1">
                                    <a:latin typeface="Cambria Math" panose="02040503050406030204" pitchFamily="18" charset="0"/>
                                  </a:rPr>
                                  <m:t>1</m:t>
                                </m:r>
                              </m:e>
                            </m:mr>
                            <m:mr>
                              <m:e>
                                <m:r>
                                  <a:rPr lang="vi-VN" sz="2800" b="0" i="1">
                                    <a:latin typeface="Cambria Math" panose="02040503050406030204" pitchFamily="18" charset="0"/>
                                  </a:rPr>
                                  <m:t>1</m:t>
                                </m:r>
                              </m:e>
                              <m:e>
                                <m:r>
                                  <a:rPr lang="vi-VN" sz="2800" b="0" i="1">
                                    <a:latin typeface="Cambria Math" panose="02040503050406030204" pitchFamily="18" charset="0"/>
                                  </a:rPr>
                                  <m:t>1.5</m:t>
                                </m:r>
                              </m:e>
                            </m:mr>
                          </m:m>
                        </m:e>
                      </m:d>
                    </m:oMath>
                  </m:oMathPara>
                </a14:m>
                <a:endParaRPr lang="en-US" sz="2800"/>
              </a:p>
              <a:p>
                <a:pPr marL="0" indent="0">
                  <a:buNone/>
                </a:pPr>
                <a:r>
                  <a:rPr lang="en-US" sz="2800"/>
                  <a:t>Giả sử mạng neural 10 lớp.</a:t>
                </a:r>
              </a:p>
              <a:p>
                <a:pPr marL="0" indent="0">
                  <a:buNone/>
                </a:pPr>
                <a14:m>
                  <m:oMathPara xmlns:m="http://schemas.openxmlformats.org/officeDocument/2006/math">
                    <m:oMathParaPr>
                      <m:jc m:val="left"/>
                    </m:oMathParaPr>
                    <m:oMath xmlns:m="http://schemas.openxmlformats.org/officeDocument/2006/math">
                      <m:sSup>
                        <m:sSupPr>
                          <m:ctrlPr>
                            <a:rPr lang="vi-VN" sz="2800" b="0" i="1">
                              <a:latin typeface="Cambria Math" panose="02040503050406030204" pitchFamily="18" charset="0"/>
                            </a:rPr>
                          </m:ctrlPr>
                        </m:sSupPr>
                        <m:e>
                          <m:r>
                            <m:rPr>
                              <m:sty m:val="p"/>
                            </m:rPr>
                            <a:rPr lang="vi-VN" sz="2800" i="1">
                              <a:latin typeface="Cambria Math" panose="02040503050406030204" pitchFamily="18" charset="0"/>
                            </a:rPr>
                            <m:t>W</m:t>
                          </m:r>
                        </m:e>
                        <m:sup>
                          <m:r>
                            <a:rPr lang="vi-VN" sz="2800" b="0" i="1">
                              <a:latin typeface="Cambria Math" panose="02040503050406030204" pitchFamily="18" charset="0"/>
                            </a:rPr>
                            <m:t>[10]</m:t>
                          </m:r>
                        </m:sup>
                      </m:sSup>
                      <m:r>
                        <a:rPr lang="vi-VN" sz="2800" b="0" i="1">
                          <a:latin typeface="Cambria Math" panose="02040503050406030204" pitchFamily="18" charset="0"/>
                          <a:ea typeface="Cambria Math" panose="02040503050406030204" pitchFamily="18" charset="0"/>
                        </a:rPr>
                        <m:t>≈</m:t>
                      </m:r>
                      <m:d>
                        <m:dPr>
                          <m:ctrlPr>
                            <a:rPr lang="vi-VN" sz="2800" i="1">
                              <a:latin typeface="Cambria Math" panose="02040503050406030204" pitchFamily="18" charset="0"/>
                            </a:rPr>
                          </m:ctrlPr>
                        </m:dPr>
                        <m:e>
                          <m:m>
                            <m:mPr>
                              <m:mcs>
                                <m:mc>
                                  <m:mcPr>
                                    <m:count m:val="2"/>
                                    <m:mcJc m:val="center"/>
                                  </m:mcPr>
                                </m:mc>
                              </m:mcs>
                              <m:ctrlPr>
                                <a:rPr lang="vi-VN" sz="2800" i="1">
                                  <a:latin typeface="Cambria Math" panose="02040503050406030204" pitchFamily="18" charset="0"/>
                                </a:rPr>
                              </m:ctrlPr>
                            </m:mPr>
                            <m:mr>
                              <m:e>
                                <m:sSup>
                                  <m:sSupPr>
                                    <m:ctrlPr>
                                      <a:rPr lang="vi-VN" sz="2800" i="1">
                                        <a:latin typeface="Cambria Math" panose="02040503050406030204" pitchFamily="18" charset="0"/>
                                      </a:rPr>
                                    </m:ctrlPr>
                                  </m:sSupPr>
                                  <m:e>
                                    <m:r>
                                      <a:rPr lang="vi-VN" sz="2800" b="0" i="1">
                                        <a:latin typeface="Cambria Math" panose="02040503050406030204" pitchFamily="18" charset="0"/>
                                      </a:rPr>
                                      <m:t>1.5</m:t>
                                    </m:r>
                                  </m:e>
                                  <m:sup>
                                    <m:r>
                                      <a:rPr lang="vi-VN" sz="2800" b="0" i="1">
                                        <a:latin typeface="Cambria Math" panose="02040503050406030204" pitchFamily="18" charset="0"/>
                                      </a:rPr>
                                      <m:t>10</m:t>
                                    </m:r>
                                  </m:sup>
                                </m:sSup>
                              </m:e>
                              <m:e>
                                <m:r>
                                  <a:rPr lang="vi-VN" sz="2800" i="1">
                                    <a:latin typeface="Cambria Math" panose="02040503050406030204" pitchFamily="18" charset="0"/>
                                  </a:rPr>
                                  <m:t>1</m:t>
                                </m:r>
                              </m:e>
                            </m:mr>
                            <m:mr>
                              <m:e>
                                <m:r>
                                  <a:rPr lang="vi-VN" sz="2800" i="1">
                                    <a:latin typeface="Cambria Math" panose="02040503050406030204" pitchFamily="18" charset="0"/>
                                  </a:rPr>
                                  <m:t>1</m:t>
                                </m:r>
                              </m:e>
                              <m:e>
                                <m:sSup>
                                  <m:sSupPr>
                                    <m:ctrlPr>
                                      <a:rPr lang="vi-VN" sz="2800" i="1">
                                        <a:latin typeface="Cambria Math" panose="02040503050406030204" pitchFamily="18" charset="0"/>
                                      </a:rPr>
                                    </m:ctrlPr>
                                  </m:sSupPr>
                                  <m:e>
                                    <m:r>
                                      <a:rPr lang="vi-VN" sz="2800" i="1">
                                        <a:latin typeface="Cambria Math" panose="02040503050406030204" pitchFamily="18" charset="0"/>
                                      </a:rPr>
                                      <m:t>1.5</m:t>
                                    </m:r>
                                  </m:e>
                                  <m:sup>
                                    <m:r>
                                      <a:rPr lang="vi-VN" sz="2800" b="0" i="1">
                                        <a:latin typeface="Cambria Math" panose="02040503050406030204" pitchFamily="18" charset="0"/>
                                      </a:rPr>
                                      <m:t>10</m:t>
                                    </m:r>
                                  </m:sup>
                                </m:sSup>
                              </m:e>
                            </m:mr>
                          </m:m>
                        </m:e>
                      </m:d>
                      <m:r>
                        <a:rPr lang="vi-VN" sz="2800" b="0" i="1">
                          <a:latin typeface="Cambria Math" panose="02040503050406030204" pitchFamily="18" charset="0"/>
                        </a:rPr>
                        <m:t>  </m:t>
                      </m:r>
                    </m:oMath>
                  </m:oMathPara>
                </a14:m>
                <a:endParaRPr lang="vi-VN" sz="2800" b="0" i="1">
                  <a:latin typeface="Cambria Math" panose="02040503050406030204" pitchFamily="18" charset="0"/>
                </a:endParaRPr>
              </a:p>
              <a:p>
                <a:pPr marL="0" indent="0">
                  <a:buNone/>
                </a:pPr>
                <a:r>
                  <a:rPr lang="vi-VN" sz="2800">
                    <a:ea typeface="Cambria Math" panose="02040503050406030204" pitchFamily="18" charset="0"/>
                  </a:rPr>
                  <a:t>          </a:t>
                </a:r>
                <a14:m>
                  <m:oMath xmlns:m="http://schemas.openxmlformats.org/officeDocument/2006/math">
                    <m:r>
                      <a:rPr lang="vi-VN" sz="2800" i="1">
                        <a:solidFill>
                          <a:srgbClr val="FF0000"/>
                        </a:solidFill>
                        <a:latin typeface="Cambria Math" panose="02040503050406030204" pitchFamily="18" charset="0"/>
                        <a:ea typeface="Cambria Math" panose="02040503050406030204" pitchFamily="18" charset="0"/>
                      </a:rPr>
                      <m:t>≈</m:t>
                    </m:r>
                    <m:d>
                      <m:dPr>
                        <m:ctrlPr>
                          <a:rPr lang="vi-VN" sz="2800" i="1">
                            <a:solidFill>
                              <a:srgbClr val="FF0000"/>
                            </a:solidFill>
                            <a:latin typeface="Cambria Math" panose="02040503050406030204" pitchFamily="18" charset="0"/>
                          </a:rPr>
                        </m:ctrlPr>
                      </m:dPr>
                      <m:e>
                        <m:m>
                          <m:mPr>
                            <m:mcs>
                              <m:mc>
                                <m:mcPr>
                                  <m:count m:val="2"/>
                                  <m:mcJc m:val="center"/>
                                </m:mcPr>
                              </m:mc>
                            </m:mcs>
                            <m:ctrlPr>
                              <a:rPr lang="vi-VN" sz="2800" i="1">
                                <a:solidFill>
                                  <a:srgbClr val="FF0000"/>
                                </a:solidFill>
                                <a:latin typeface="Cambria Math" panose="02040503050406030204" pitchFamily="18" charset="0"/>
                              </a:rPr>
                            </m:ctrlPr>
                          </m:mPr>
                          <m:mr>
                            <m:e>
                              <m:r>
                                <m:rPr>
                                  <m:nor/>
                                </m:rPr>
                                <a:rPr lang="en-US" sz="2800">
                                  <a:solidFill>
                                    <a:srgbClr val="FF0000"/>
                                  </a:solidFill>
                                </a:rPr>
                                <m:t>57.66</m:t>
                              </m:r>
                            </m:e>
                            <m:e>
                              <m:r>
                                <a:rPr lang="vi-VN" sz="2800" i="1">
                                  <a:solidFill>
                                    <a:srgbClr val="FF0000"/>
                                  </a:solidFill>
                                  <a:latin typeface="Cambria Math" panose="02040503050406030204" pitchFamily="18" charset="0"/>
                                </a:rPr>
                                <m:t>1</m:t>
                              </m:r>
                            </m:e>
                          </m:mr>
                          <m:mr>
                            <m:e>
                              <m:r>
                                <a:rPr lang="vi-VN" sz="2800" i="1">
                                  <a:solidFill>
                                    <a:srgbClr val="FF0000"/>
                                  </a:solidFill>
                                  <a:latin typeface="Cambria Math" panose="02040503050406030204" pitchFamily="18" charset="0"/>
                                </a:rPr>
                                <m:t>1</m:t>
                              </m:r>
                            </m:e>
                            <m:e>
                              <m:r>
                                <m:rPr>
                                  <m:nor/>
                                </m:rPr>
                                <a:rPr lang="en-US" sz="2800">
                                  <a:solidFill>
                                    <a:srgbClr val="FF0000"/>
                                  </a:solidFill>
                                </a:rPr>
                                <m:t>57.66</m:t>
                              </m:r>
                            </m:e>
                          </m:mr>
                        </m:m>
                      </m:e>
                    </m:d>
                  </m:oMath>
                </a14:m>
                <a:endParaRPr lang="en-US" sz="2800"/>
              </a:p>
            </p:txBody>
          </p:sp>
        </mc:Choice>
        <mc:Fallback xmlns="">
          <p:sp>
            <p:nvSpPr>
              <p:cNvPr id="5" name="Content Placeholder 4">
                <a:extLst>
                  <a:ext uri="{FF2B5EF4-FFF2-40B4-BE49-F238E27FC236}">
                    <a16:creationId xmlns:a16="http://schemas.microsoft.com/office/drawing/2014/main" id="{1EB73577-9708-034F-AA19-41F53A80E83D}"/>
                  </a:ext>
                </a:extLst>
              </p:cNvPr>
              <p:cNvSpPr>
                <a:spLocks noGrp="1" noRot="1" noChangeAspect="1" noMove="1" noResize="1" noEditPoints="1" noAdjustHandles="1" noChangeArrowheads="1" noChangeShapeType="1" noTextEdit="1"/>
              </p:cNvSpPr>
              <p:nvPr>
                <p:ph sz="half" idx="2"/>
              </p:nvPr>
            </p:nvSpPr>
            <p:spPr>
              <a:blipFill>
                <a:blip r:embed="rId2"/>
                <a:stretch>
                  <a:fillRect l="-2594"/>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20F19C1C-5A10-B84D-931E-955FA7C27651}"/>
              </a:ext>
            </a:extLst>
          </p:cNvPr>
          <p:cNvSpPr>
            <a:spLocks noGrp="1"/>
          </p:cNvSpPr>
          <p:nvPr>
            <p:ph type="body" sz="quarter" idx="3"/>
          </p:nvPr>
        </p:nvSpPr>
        <p:spPr/>
        <p:txBody>
          <a:bodyPr/>
          <a:lstStyle/>
          <a:p>
            <a:r>
              <a:rPr lang="en-US">
                <a:solidFill>
                  <a:srgbClr val="008000"/>
                </a:solidFill>
              </a:rPr>
              <a:t>Vanishing </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2D166D8-4949-6D4C-B477-98F2701E5859}"/>
                  </a:ext>
                </a:extLst>
              </p:cNvPr>
              <p:cNvSpPr>
                <a:spLocks noGrp="1"/>
              </p:cNvSpPr>
              <p:nvPr>
                <p:ph sz="quarter" idx="4"/>
              </p:nvPr>
            </p:nvSpPr>
            <p:spPr/>
            <p:txBody>
              <a:bodyPr/>
              <a:lstStyle/>
              <a:p>
                <a:pPr marL="0" indent="0">
                  <a:buNone/>
                </a:pPr>
                <a14:m>
                  <m:oMathPara xmlns:m="http://schemas.openxmlformats.org/officeDocument/2006/math">
                    <m:oMathParaPr>
                      <m:jc m:val="left"/>
                    </m:oMathParaPr>
                    <m:oMath xmlns:m="http://schemas.openxmlformats.org/officeDocument/2006/math">
                      <m:sSup>
                        <m:sSupPr>
                          <m:ctrlPr>
                            <a:rPr lang="vi-VN" sz="2800" i="1">
                              <a:latin typeface="Cambria Math" panose="02040503050406030204" pitchFamily="18" charset="0"/>
                            </a:rPr>
                          </m:ctrlPr>
                        </m:sSupPr>
                        <m:e>
                          <m:r>
                            <m:rPr>
                              <m:sty m:val="p"/>
                            </m:rPr>
                            <a:rPr lang="vi-VN" sz="2800" i="1">
                              <a:latin typeface="Cambria Math" panose="02040503050406030204" pitchFamily="18" charset="0"/>
                            </a:rPr>
                            <m:t>W</m:t>
                          </m:r>
                        </m:e>
                        <m:sup>
                          <m:r>
                            <a:rPr lang="vi-VN" sz="2800" i="1">
                              <a:latin typeface="Cambria Math" panose="02040503050406030204" pitchFamily="18" charset="0"/>
                            </a:rPr>
                            <m:t>[</m:t>
                          </m:r>
                          <m:r>
                            <m:rPr>
                              <m:sty m:val="p"/>
                            </m:rPr>
                            <a:rPr lang="vi-VN" sz="2800" i="1">
                              <a:latin typeface="Cambria Math" panose="02040503050406030204" pitchFamily="18" charset="0"/>
                            </a:rPr>
                            <m:t>L</m:t>
                          </m:r>
                          <m:r>
                            <a:rPr lang="vi-VN" sz="2800" i="1">
                              <a:latin typeface="Cambria Math" panose="02040503050406030204" pitchFamily="18" charset="0"/>
                            </a:rPr>
                            <m:t>]</m:t>
                          </m:r>
                        </m:sup>
                      </m:sSup>
                      <m:r>
                        <a:rPr lang="vi-VN" sz="2800" i="1">
                          <a:latin typeface="Cambria Math" panose="02040503050406030204" pitchFamily="18" charset="0"/>
                        </a:rPr>
                        <m:t>= </m:t>
                      </m:r>
                      <m:d>
                        <m:dPr>
                          <m:ctrlPr>
                            <a:rPr lang="vi-VN" sz="2800" i="1">
                              <a:latin typeface="Cambria Math" panose="02040503050406030204" pitchFamily="18" charset="0"/>
                            </a:rPr>
                          </m:ctrlPr>
                        </m:dPr>
                        <m:e>
                          <m:m>
                            <m:mPr>
                              <m:mcs>
                                <m:mc>
                                  <m:mcPr>
                                    <m:count m:val="2"/>
                                    <m:mcJc m:val="center"/>
                                  </m:mcPr>
                                </m:mc>
                              </m:mcs>
                              <m:ctrlPr>
                                <a:rPr lang="vi-VN" sz="2800" i="1">
                                  <a:latin typeface="Cambria Math" panose="02040503050406030204" pitchFamily="18" charset="0"/>
                                </a:rPr>
                              </m:ctrlPr>
                            </m:mPr>
                            <m:mr>
                              <m:e>
                                <m:r>
                                  <m:rPr>
                                    <m:brk m:alnAt="7"/>
                                  </m:rPr>
                                  <a:rPr lang="vi-VN" sz="2800" b="0" i="1">
                                    <a:latin typeface="Cambria Math" panose="02040503050406030204" pitchFamily="18" charset="0"/>
                                  </a:rPr>
                                  <m:t>0</m:t>
                                </m:r>
                                <m:r>
                                  <a:rPr lang="vi-VN" sz="2800" i="1">
                                    <a:latin typeface="Cambria Math" panose="02040503050406030204" pitchFamily="18" charset="0"/>
                                  </a:rPr>
                                  <m:t>.5</m:t>
                                </m:r>
                              </m:e>
                              <m:e>
                                <m:r>
                                  <a:rPr lang="vi-VN" sz="2800" i="1">
                                    <a:latin typeface="Cambria Math" panose="02040503050406030204" pitchFamily="18" charset="0"/>
                                  </a:rPr>
                                  <m:t>1</m:t>
                                </m:r>
                              </m:e>
                            </m:mr>
                            <m:mr>
                              <m:e>
                                <m:r>
                                  <a:rPr lang="vi-VN" sz="2800" i="1">
                                    <a:latin typeface="Cambria Math" panose="02040503050406030204" pitchFamily="18" charset="0"/>
                                  </a:rPr>
                                  <m:t>1</m:t>
                                </m:r>
                              </m:e>
                              <m:e>
                                <m:r>
                                  <a:rPr lang="vi-VN" sz="2800" b="0" i="1">
                                    <a:latin typeface="Cambria Math" panose="02040503050406030204" pitchFamily="18" charset="0"/>
                                  </a:rPr>
                                  <m:t>0</m:t>
                                </m:r>
                                <m:r>
                                  <a:rPr lang="vi-VN" sz="2800" i="1">
                                    <a:latin typeface="Cambria Math" panose="02040503050406030204" pitchFamily="18" charset="0"/>
                                  </a:rPr>
                                  <m:t>.5</m:t>
                                </m:r>
                              </m:e>
                            </m:mr>
                          </m:m>
                        </m:e>
                      </m:d>
                    </m:oMath>
                  </m:oMathPara>
                </a14:m>
                <a:endParaRPr lang="en-US" sz="2800"/>
              </a:p>
              <a:p>
                <a:pPr marL="0" indent="0">
                  <a:buNone/>
                </a:pPr>
                <a:r>
                  <a:rPr lang="en-US" sz="2800"/>
                  <a:t>Giả sử mạng neural 10 lớp.</a:t>
                </a:r>
              </a:p>
              <a:p>
                <a:pPr marL="0" indent="0">
                  <a:buNone/>
                </a:pPr>
                <a14:m>
                  <m:oMathPara xmlns:m="http://schemas.openxmlformats.org/officeDocument/2006/math">
                    <m:oMathParaPr>
                      <m:jc m:val="left"/>
                    </m:oMathParaPr>
                    <m:oMath xmlns:m="http://schemas.openxmlformats.org/officeDocument/2006/math">
                      <m:sSup>
                        <m:sSupPr>
                          <m:ctrlPr>
                            <a:rPr lang="vi-VN" sz="2800" i="1">
                              <a:latin typeface="Cambria Math" panose="02040503050406030204" pitchFamily="18" charset="0"/>
                            </a:rPr>
                          </m:ctrlPr>
                        </m:sSupPr>
                        <m:e>
                          <m:r>
                            <m:rPr>
                              <m:sty m:val="p"/>
                            </m:rPr>
                            <a:rPr lang="vi-VN" sz="2800" i="1">
                              <a:latin typeface="Cambria Math" panose="02040503050406030204" pitchFamily="18" charset="0"/>
                            </a:rPr>
                            <m:t>W</m:t>
                          </m:r>
                        </m:e>
                        <m:sup>
                          <m:r>
                            <a:rPr lang="vi-VN" sz="2800" i="1">
                              <a:latin typeface="Cambria Math" panose="02040503050406030204" pitchFamily="18" charset="0"/>
                            </a:rPr>
                            <m:t>[10]</m:t>
                          </m:r>
                        </m:sup>
                      </m:sSup>
                      <m:r>
                        <a:rPr lang="vi-VN" sz="2800" i="1">
                          <a:latin typeface="Cambria Math" panose="02040503050406030204" pitchFamily="18" charset="0"/>
                          <a:ea typeface="Cambria Math" panose="02040503050406030204" pitchFamily="18" charset="0"/>
                        </a:rPr>
                        <m:t>≈</m:t>
                      </m:r>
                      <m:d>
                        <m:dPr>
                          <m:ctrlPr>
                            <a:rPr lang="vi-VN" sz="2800" i="1">
                              <a:latin typeface="Cambria Math" panose="02040503050406030204" pitchFamily="18" charset="0"/>
                            </a:rPr>
                          </m:ctrlPr>
                        </m:dPr>
                        <m:e>
                          <m:m>
                            <m:mPr>
                              <m:mcs>
                                <m:mc>
                                  <m:mcPr>
                                    <m:count m:val="2"/>
                                    <m:mcJc m:val="center"/>
                                  </m:mcPr>
                                </m:mc>
                              </m:mcs>
                              <m:ctrlPr>
                                <a:rPr lang="vi-VN" sz="2800" i="1">
                                  <a:latin typeface="Cambria Math" panose="02040503050406030204" pitchFamily="18" charset="0"/>
                                </a:rPr>
                              </m:ctrlPr>
                            </m:mPr>
                            <m:mr>
                              <m:e>
                                <m:sSup>
                                  <m:sSupPr>
                                    <m:ctrlPr>
                                      <a:rPr lang="vi-VN" sz="2800" i="1">
                                        <a:latin typeface="Cambria Math" panose="02040503050406030204" pitchFamily="18" charset="0"/>
                                      </a:rPr>
                                    </m:ctrlPr>
                                  </m:sSupPr>
                                  <m:e>
                                    <m:r>
                                      <a:rPr lang="vi-VN" sz="2800" b="0" i="1">
                                        <a:latin typeface="Cambria Math" panose="02040503050406030204" pitchFamily="18" charset="0"/>
                                      </a:rPr>
                                      <m:t>0</m:t>
                                    </m:r>
                                    <m:r>
                                      <a:rPr lang="vi-VN" sz="2800" i="1">
                                        <a:latin typeface="Cambria Math" panose="02040503050406030204" pitchFamily="18" charset="0"/>
                                      </a:rPr>
                                      <m:t>.5</m:t>
                                    </m:r>
                                  </m:e>
                                  <m:sup>
                                    <m:r>
                                      <a:rPr lang="vi-VN" sz="2800" i="1">
                                        <a:latin typeface="Cambria Math" panose="02040503050406030204" pitchFamily="18" charset="0"/>
                                      </a:rPr>
                                      <m:t>10</m:t>
                                    </m:r>
                                  </m:sup>
                                </m:sSup>
                              </m:e>
                              <m:e>
                                <m:r>
                                  <a:rPr lang="vi-VN" sz="2800" i="1">
                                    <a:latin typeface="Cambria Math" panose="02040503050406030204" pitchFamily="18" charset="0"/>
                                  </a:rPr>
                                  <m:t>1</m:t>
                                </m:r>
                              </m:e>
                            </m:mr>
                            <m:mr>
                              <m:e>
                                <m:r>
                                  <a:rPr lang="vi-VN" sz="2800" i="1">
                                    <a:latin typeface="Cambria Math" panose="02040503050406030204" pitchFamily="18" charset="0"/>
                                  </a:rPr>
                                  <m:t>1</m:t>
                                </m:r>
                              </m:e>
                              <m:e>
                                <m:sSup>
                                  <m:sSupPr>
                                    <m:ctrlPr>
                                      <a:rPr lang="vi-VN" sz="2800" i="1">
                                        <a:latin typeface="Cambria Math" panose="02040503050406030204" pitchFamily="18" charset="0"/>
                                      </a:rPr>
                                    </m:ctrlPr>
                                  </m:sSupPr>
                                  <m:e>
                                    <m:r>
                                      <a:rPr lang="vi-VN" sz="2800" b="0" i="1">
                                        <a:latin typeface="Cambria Math" panose="02040503050406030204" pitchFamily="18" charset="0"/>
                                      </a:rPr>
                                      <m:t>0</m:t>
                                    </m:r>
                                    <m:r>
                                      <a:rPr lang="vi-VN" sz="2800" i="1">
                                        <a:latin typeface="Cambria Math" panose="02040503050406030204" pitchFamily="18" charset="0"/>
                                      </a:rPr>
                                      <m:t>.5</m:t>
                                    </m:r>
                                  </m:e>
                                  <m:sup>
                                    <m:r>
                                      <a:rPr lang="vi-VN" sz="2800" i="1">
                                        <a:latin typeface="Cambria Math" panose="02040503050406030204" pitchFamily="18" charset="0"/>
                                      </a:rPr>
                                      <m:t>10</m:t>
                                    </m:r>
                                  </m:sup>
                                </m:sSup>
                              </m:e>
                            </m:mr>
                          </m:m>
                        </m:e>
                      </m:d>
                      <m:r>
                        <a:rPr lang="vi-VN" sz="2800" i="1">
                          <a:latin typeface="Cambria Math" panose="02040503050406030204" pitchFamily="18" charset="0"/>
                        </a:rPr>
                        <m:t>  </m:t>
                      </m:r>
                    </m:oMath>
                  </m:oMathPara>
                </a14:m>
                <a:endParaRPr lang="vi-VN" sz="2800" i="1">
                  <a:latin typeface="Cambria Math" panose="02040503050406030204" pitchFamily="18" charset="0"/>
                </a:endParaRPr>
              </a:p>
              <a:p>
                <a:pPr marL="0" indent="0">
                  <a:buNone/>
                </a:pPr>
                <a:r>
                  <a:rPr lang="vi-VN" sz="2800">
                    <a:ea typeface="Cambria Math" panose="02040503050406030204" pitchFamily="18" charset="0"/>
                  </a:rPr>
                  <a:t>          </a:t>
                </a:r>
                <a14:m>
                  <m:oMath xmlns:m="http://schemas.openxmlformats.org/officeDocument/2006/math">
                    <m:r>
                      <a:rPr lang="vi-VN" sz="2800" i="1">
                        <a:solidFill>
                          <a:srgbClr val="FF0000"/>
                        </a:solidFill>
                        <a:latin typeface="Cambria Math" panose="02040503050406030204" pitchFamily="18" charset="0"/>
                        <a:ea typeface="Cambria Math" panose="02040503050406030204" pitchFamily="18" charset="0"/>
                      </a:rPr>
                      <m:t>≈</m:t>
                    </m:r>
                    <m:d>
                      <m:dPr>
                        <m:ctrlPr>
                          <a:rPr lang="vi-VN" sz="2800" i="1">
                            <a:solidFill>
                              <a:srgbClr val="FF0000"/>
                            </a:solidFill>
                            <a:latin typeface="Cambria Math" panose="02040503050406030204" pitchFamily="18" charset="0"/>
                          </a:rPr>
                        </m:ctrlPr>
                      </m:dPr>
                      <m:e>
                        <m:m>
                          <m:mPr>
                            <m:mcs>
                              <m:mc>
                                <m:mcPr>
                                  <m:count m:val="2"/>
                                  <m:mcJc m:val="center"/>
                                </m:mcPr>
                              </m:mc>
                            </m:mcs>
                            <m:ctrlPr>
                              <a:rPr lang="vi-VN" sz="2800" i="1">
                                <a:solidFill>
                                  <a:srgbClr val="FF0000"/>
                                </a:solidFill>
                                <a:latin typeface="Cambria Math" panose="02040503050406030204" pitchFamily="18" charset="0"/>
                              </a:rPr>
                            </m:ctrlPr>
                          </m:mPr>
                          <m:mr>
                            <m:e>
                              <m:r>
                                <m:rPr>
                                  <m:nor/>
                                </m:rPr>
                                <a:rPr lang="en-US" sz="2800">
                                  <a:solidFill>
                                    <a:srgbClr val="FF0000"/>
                                  </a:solidFill>
                                </a:rPr>
                                <m:t>0.00097</m:t>
                              </m:r>
                            </m:e>
                            <m:e>
                              <m:r>
                                <a:rPr lang="vi-VN" sz="2800" i="1">
                                  <a:solidFill>
                                    <a:srgbClr val="FF0000"/>
                                  </a:solidFill>
                                  <a:latin typeface="Cambria Math" panose="02040503050406030204" pitchFamily="18" charset="0"/>
                                </a:rPr>
                                <m:t>1</m:t>
                              </m:r>
                            </m:e>
                          </m:mr>
                          <m:mr>
                            <m:e>
                              <m:r>
                                <a:rPr lang="vi-VN" sz="2800" i="1">
                                  <a:solidFill>
                                    <a:srgbClr val="FF0000"/>
                                  </a:solidFill>
                                  <a:latin typeface="Cambria Math" panose="02040503050406030204" pitchFamily="18" charset="0"/>
                                </a:rPr>
                                <m:t>1</m:t>
                              </m:r>
                            </m:e>
                            <m:e>
                              <m:r>
                                <m:rPr>
                                  <m:nor/>
                                </m:rPr>
                                <a:rPr lang="en-US" sz="2800">
                                  <a:solidFill>
                                    <a:srgbClr val="FF0000"/>
                                  </a:solidFill>
                                </a:rPr>
                                <m:t>0.00097</m:t>
                              </m:r>
                            </m:e>
                          </m:mr>
                        </m:m>
                      </m:e>
                    </m:d>
                  </m:oMath>
                </a14:m>
                <a:endParaRPr lang="en-US" sz="2800"/>
              </a:p>
              <a:p>
                <a:endParaRPr lang="en-US" sz="2800"/>
              </a:p>
            </p:txBody>
          </p:sp>
        </mc:Choice>
        <mc:Fallback xmlns="">
          <p:sp>
            <p:nvSpPr>
              <p:cNvPr id="7" name="Content Placeholder 6">
                <a:extLst>
                  <a:ext uri="{FF2B5EF4-FFF2-40B4-BE49-F238E27FC236}">
                    <a16:creationId xmlns:a16="http://schemas.microsoft.com/office/drawing/2014/main" id="{32D166D8-4949-6D4C-B477-98F2701E5859}"/>
                  </a:ext>
                </a:extLst>
              </p:cNvPr>
              <p:cNvSpPr>
                <a:spLocks noGrp="1" noRot="1" noChangeAspect="1" noMove="1" noResize="1" noEditPoints="1" noAdjustHandles="1" noChangeArrowheads="1" noChangeShapeType="1" noTextEdit="1"/>
              </p:cNvSpPr>
              <p:nvPr>
                <p:ph sz="quarter" idx="4"/>
              </p:nvPr>
            </p:nvSpPr>
            <p:spPr>
              <a:blipFill>
                <a:blip r:embed="rId3"/>
                <a:stretch>
                  <a:fillRect l="-2353"/>
                </a:stretch>
              </a:blipFill>
            </p:spPr>
            <p:txBody>
              <a:bodyPr/>
              <a:lstStyle/>
              <a:p>
                <a:r>
                  <a:rPr lang="en-US">
                    <a:noFill/>
                  </a:rPr>
                  <a:t> </a:t>
                </a:r>
              </a:p>
            </p:txBody>
          </p:sp>
        </mc:Fallback>
      </mc:AlternateContent>
    </p:spTree>
    <p:extLst>
      <p:ext uri="{BB962C8B-B14F-4D97-AF65-F5344CB8AC3E}">
        <p14:creationId xmlns:p14="http://schemas.microsoft.com/office/powerpoint/2010/main" val="247677025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D0F1A2-ECFE-8A44-B8E8-DFE0AB75CEE6}"/>
              </a:ext>
            </a:extLst>
          </p:cNvPr>
          <p:cNvSpPr>
            <a:spLocks noGrp="1"/>
          </p:cNvSpPr>
          <p:nvPr>
            <p:ph type="title"/>
          </p:nvPr>
        </p:nvSpPr>
        <p:spPr/>
        <p:txBody>
          <a:bodyPr/>
          <a:lstStyle/>
          <a:p>
            <a:r>
              <a:rPr lang="en-US"/>
              <a:t>Khởi tạo trọng số cho mạng neural để tránh Vanishing/exploding GD</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ABF78A27-363F-384D-85CD-E40AA02AC851}"/>
                  </a:ext>
                </a:extLst>
              </p:cNvPr>
              <p:cNvSpPr>
                <a:spLocks noGrp="1"/>
              </p:cNvSpPr>
              <p:nvPr>
                <p:ph idx="1"/>
              </p:nvPr>
            </p:nvSpPr>
            <p:spPr>
              <a:xfrm>
                <a:off x="609600" y="1600202"/>
                <a:ext cx="10972800" cy="1143000"/>
              </a:xfrm>
            </p:spPr>
            <p:txBody>
              <a:bodyPr/>
              <a:lstStyle/>
              <a:p>
                <a:pPr marL="0" indent="0">
                  <a:buNone/>
                </a:pPr>
                <a:r>
                  <a:rPr lang="en-US"/>
                  <a:t>Khởi tạo trọng số W</a:t>
                </a:r>
                <a:r>
                  <a:rPr lang="en-US" baseline="30000"/>
                  <a:t>[l]</a:t>
                </a:r>
                <a:r>
                  <a:rPr lang="en-US"/>
                  <a:t>:</a:t>
                </a:r>
              </a:p>
              <a:p>
                <a:pPr marL="0" indent="0" algn="ctr">
                  <a:buNone/>
                </a:pPr>
                <a:r>
                  <a:rPr lang="en-US" i="1">
                    <a:solidFill>
                      <a:srgbClr val="008000"/>
                    </a:solidFill>
                    <a:latin typeface="Courier New" panose="02070309020205020404" pitchFamily="49" charset="0"/>
                    <a:cs typeface="Courier New" panose="02070309020205020404" pitchFamily="49" charset="0"/>
                  </a:rPr>
                  <a:t>W</a:t>
                </a:r>
                <a:r>
                  <a:rPr lang="en-US" i="1" baseline="30000">
                    <a:solidFill>
                      <a:srgbClr val="008000"/>
                    </a:solidFill>
                    <a:latin typeface="Courier New" panose="02070309020205020404" pitchFamily="49" charset="0"/>
                    <a:cs typeface="Courier New" panose="02070309020205020404" pitchFamily="49" charset="0"/>
                  </a:rPr>
                  <a:t>[l]</a:t>
                </a:r>
                <a:r>
                  <a:rPr lang="en-US" i="1">
                    <a:solidFill>
                      <a:srgbClr val="008000"/>
                    </a:solidFill>
                    <a:latin typeface="Courier New" panose="02070309020205020404" pitchFamily="49" charset="0"/>
                    <a:cs typeface="Courier New" panose="02070309020205020404" pitchFamily="49" charset="0"/>
                  </a:rPr>
                  <a:t> = np.random.randn(shape(W)) </a:t>
                </a:r>
                <a14:m>
                  <m:oMath xmlns:m="http://schemas.openxmlformats.org/officeDocument/2006/math">
                    <m:r>
                      <a:rPr lang="en-US" i="1">
                        <a:solidFill>
                          <a:srgbClr val="008000"/>
                        </a:solidFill>
                        <a:latin typeface="Cambria Math" panose="02040503050406030204" pitchFamily="18" charset="0"/>
                        <a:ea typeface="Cambria Math" panose="02040503050406030204" pitchFamily="18" charset="0"/>
                      </a:rPr>
                      <m:t>⊗</m:t>
                    </m:r>
                  </m:oMath>
                </a14:m>
                <a:r>
                  <a:rPr lang="en-US" i="1">
                    <a:solidFill>
                      <a:srgbClr val="008000"/>
                    </a:solidFill>
                    <a:latin typeface="Courier New" panose="02070309020205020404" pitchFamily="49" charset="0"/>
                    <a:cs typeface="Courier New" panose="02070309020205020404" pitchFamily="49" charset="0"/>
                  </a:rPr>
                  <a:t> </a:t>
                </a:r>
                <a:r>
                  <a:rPr lang="en-US" i="1">
                    <a:solidFill>
                      <a:srgbClr val="FF0000"/>
                    </a:solidFill>
                    <a:latin typeface="Courier New" panose="02070309020205020404" pitchFamily="49" charset="0"/>
                    <a:cs typeface="Courier New" panose="02070309020205020404" pitchFamily="49" charset="0"/>
                  </a:rPr>
                  <a:t>Variance</a:t>
                </a:r>
              </a:p>
            </p:txBody>
          </p:sp>
        </mc:Choice>
        <mc:Fallback xmlns="">
          <p:sp>
            <p:nvSpPr>
              <p:cNvPr id="8" name="Content Placeholder 7">
                <a:extLst>
                  <a:ext uri="{FF2B5EF4-FFF2-40B4-BE49-F238E27FC236}">
                    <a16:creationId xmlns:a16="http://schemas.microsoft.com/office/drawing/2014/main" id="{ABF78A27-363F-384D-85CD-E40AA02AC851}"/>
                  </a:ext>
                </a:extLst>
              </p:cNvPr>
              <p:cNvSpPr>
                <a:spLocks noGrp="1" noRot="1" noChangeAspect="1" noMove="1" noResize="1" noEditPoints="1" noAdjustHandles="1" noChangeArrowheads="1" noChangeShapeType="1" noTextEdit="1"/>
              </p:cNvSpPr>
              <p:nvPr>
                <p:ph idx="1"/>
              </p:nvPr>
            </p:nvSpPr>
            <p:spPr>
              <a:xfrm>
                <a:off x="609600" y="1600202"/>
                <a:ext cx="10972800" cy="1143000"/>
              </a:xfrm>
              <a:blipFill>
                <a:blip r:embed="rId2"/>
                <a:stretch>
                  <a:fillRect l="-1273" t="-5495" b="-43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BA76D4-5471-BE4C-A85D-1EAFCB7B3631}"/>
                  </a:ext>
                </a:extLst>
              </p:cNvPr>
              <p:cNvSpPr txBox="1"/>
              <p:nvPr/>
            </p:nvSpPr>
            <p:spPr>
              <a:xfrm>
                <a:off x="635000" y="3060405"/>
                <a:ext cx="5742854" cy="737189"/>
              </a:xfrm>
              <a:prstGeom prst="rect">
                <a:avLst/>
              </a:prstGeom>
              <a:noFill/>
            </p:spPr>
            <p:txBody>
              <a:bodyPr wrap="none" rtlCol="0">
                <a:spAutoFit/>
              </a:bodyPr>
              <a:lstStyle/>
              <a:p>
                <a:r>
                  <a:rPr lang="en-US" sz="2800" i="1">
                    <a:solidFill>
                      <a:srgbClr val="0066FF"/>
                    </a:solidFill>
                  </a:rPr>
                  <a:t>Variance</a:t>
                </a:r>
                <a:r>
                  <a:rPr lang="en-US" sz="2800">
                    <a:solidFill>
                      <a:srgbClr val="0066FF"/>
                    </a:solidFill>
                  </a:rPr>
                  <a:t> cho ReLU: </a:t>
                </a:r>
                <a14:m>
                  <m:oMath xmlns:m="http://schemas.openxmlformats.org/officeDocument/2006/math">
                    <m:r>
                      <a:rPr lang="vi-VN" sz="2800" b="0" i="1">
                        <a:solidFill>
                          <a:srgbClr val="0066FF"/>
                        </a:solidFill>
                        <a:latin typeface="Cambria Math" panose="02040503050406030204" pitchFamily="18" charset="0"/>
                      </a:rPr>
                      <m:t>𝑛</m:t>
                    </m:r>
                    <m:r>
                      <m:rPr>
                        <m:sty m:val="p"/>
                      </m:rPr>
                      <a:rPr lang="vi-VN" sz="2800" i="1">
                        <a:solidFill>
                          <a:srgbClr val="0066FF"/>
                        </a:solidFill>
                        <a:latin typeface="Cambria Math" panose="02040503050406030204" pitchFamily="18" charset="0"/>
                      </a:rPr>
                      <m:t>p</m:t>
                    </m:r>
                    <m:r>
                      <a:rPr lang="vi-VN" sz="2800" b="0" i="1">
                        <a:solidFill>
                          <a:srgbClr val="0066FF"/>
                        </a:solidFill>
                        <a:latin typeface="Cambria Math" panose="02040503050406030204" pitchFamily="18" charset="0"/>
                      </a:rPr>
                      <m:t>.</m:t>
                    </m:r>
                    <m:r>
                      <m:rPr>
                        <m:sty m:val="p"/>
                      </m:rPr>
                      <a:rPr lang="vi-VN" sz="2800" i="1">
                        <a:solidFill>
                          <a:srgbClr val="0066FF"/>
                        </a:solidFill>
                        <a:latin typeface="Cambria Math" panose="02040503050406030204" pitchFamily="18" charset="0"/>
                      </a:rPr>
                      <m:t>sqrt</m:t>
                    </m:r>
                    <m:d>
                      <m:dPr>
                        <m:ctrlPr>
                          <a:rPr lang="vi-VN" sz="2800" i="1">
                            <a:solidFill>
                              <a:srgbClr val="0066FF"/>
                            </a:solidFill>
                            <a:latin typeface="Cambria Math" panose="02040503050406030204" pitchFamily="18" charset="0"/>
                          </a:rPr>
                        </m:ctrlPr>
                      </m:dPr>
                      <m:e>
                        <m:f>
                          <m:fPr>
                            <m:ctrlPr>
                              <a:rPr lang="vi-VN" sz="2800" i="1">
                                <a:solidFill>
                                  <a:srgbClr val="0066FF"/>
                                </a:solidFill>
                                <a:latin typeface="Cambria Math" panose="02040503050406030204" pitchFamily="18" charset="0"/>
                              </a:rPr>
                            </m:ctrlPr>
                          </m:fPr>
                          <m:num>
                            <m:r>
                              <a:rPr lang="vi-VN" sz="2800" i="1">
                                <a:solidFill>
                                  <a:srgbClr val="0066FF"/>
                                </a:solidFill>
                                <a:latin typeface="Cambria Math" panose="02040503050406030204" pitchFamily="18" charset="0"/>
                              </a:rPr>
                              <m:t>2</m:t>
                            </m:r>
                          </m:num>
                          <m:den>
                            <m:sSup>
                              <m:sSupPr>
                                <m:ctrlPr>
                                  <a:rPr lang="vi-VN" sz="2800" i="1">
                                    <a:solidFill>
                                      <a:srgbClr val="0066FF"/>
                                    </a:solidFill>
                                    <a:latin typeface="Cambria Math" panose="02040503050406030204" pitchFamily="18" charset="0"/>
                                  </a:rPr>
                                </m:ctrlPr>
                              </m:sSupPr>
                              <m:e>
                                <m:r>
                                  <m:rPr>
                                    <m:sty m:val="p"/>
                                  </m:rPr>
                                  <a:rPr lang="vi-VN" sz="2800" i="1">
                                    <a:solidFill>
                                      <a:srgbClr val="0066FF"/>
                                    </a:solidFill>
                                    <a:latin typeface="Cambria Math" panose="02040503050406030204" pitchFamily="18" charset="0"/>
                                  </a:rPr>
                                  <m:t>n</m:t>
                                </m:r>
                              </m:e>
                              <m:sup>
                                <m:r>
                                  <a:rPr lang="vi-VN" sz="2800" i="1">
                                    <a:solidFill>
                                      <a:srgbClr val="0066FF"/>
                                    </a:solidFill>
                                    <a:latin typeface="Cambria Math" panose="02040503050406030204" pitchFamily="18" charset="0"/>
                                  </a:rPr>
                                  <m:t>[</m:t>
                                </m:r>
                                <m:r>
                                  <m:rPr>
                                    <m:sty m:val="p"/>
                                  </m:rPr>
                                  <a:rPr lang="vi-VN" sz="2800" i="1">
                                    <a:solidFill>
                                      <a:srgbClr val="0066FF"/>
                                    </a:solidFill>
                                    <a:latin typeface="Cambria Math" panose="02040503050406030204" pitchFamily="18" charset="0"/>
                                  </a:rPr>
                                  <m:t>l</m:t>
                                </m:r>
                                <m:r>
                                  <a:rPr lang="vi-VN" sz="2800" i="1">
                                    <a:solidFill>
                                      <a:srgbClr val="0066FF"/>
                                    </a:solidFill>
                                    <a:latin typeface="Cambria Math" panose="02040503050406030204" pitchFamily="18" charset="0"/>
                                  </a:rPr>
                                  <m:t>−1]</m:t>
                                </m:r>
                              </m:sup>
                            </m:sSup>
                          </m:den>
                        </m:f>
                      </m:e>
                    </m:d>
                  </m:oMath>
                </a14:m>
                <a:endParaRPr lang="en-US" sz="2800">
                  <a:solidFill>
                    <a:srgbClr val="0066FF"/>
                  </a:solidFill>
                </a:endParaRPr>
              </a:p>
            </p:txBody>
          </p:sp>
        </mc:Choice>
        <mc:Fallback xmlns="">
          <p:sp>
            <p:nvSpPr>
              <p:cNvPr id="2" name="TextBox 1">
                <a:extLst>
                  <a:ext uri="{FF2B5EF4-FFF2-40B4-BE49-F238E27FC236}">
                    <a16:creationId xmlns:a16="http://schemas.microsoft.com/office/drawing/2014/main" id="{34BA76D4-5471-BE4C-A85D-1EAFCB7B3631}"/>
                  </a:ext>
                </a:extLst>
              </p:cNvPr>
              <p:cNvSpPr txBox="1">
                <a:spLocks noRot="1" noChangeAspect="1" noMove="1" noResize="1" noEditPoints="1" noAdjustHandles="1" noChangeArrowheads="1" noChangeShapeType="1" noTextEdit="1"/>
              </p:cNvSpPr>
              <p:nvPr/>
            </p:nvSpPr>
            <p:spPr>
              <a:xfrm>
                <a:off x="635000" y="3060405"/>
                <a:ext cx="5742854" cy="737189"/>
              </a:xfrm>
              <a:prstGeom prst="rect">
                <a:avLst/>
              </a:prstGeom>
              <a:blipFill>
                <a:blip r:embed="rId3"/>
                <a:stretch>
                  <a:fillRect l="-2208"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3706AE-71B1-F541-ACE3-815227CDE1BE}"/>
                  </a:ext>
                </a:extLst>
              </p:cNvPr>
              <p:cNvSpPr txBox="1"/>
              <p:nvPr/>
            </p:nvSpPr>
            <p:spPr>
              <a:xfrm>
                <a:off x="609600" y="4191000"/>
                <a:ext cx="5755871" cy="737189"/>
              </a:xfrm>
              <a:prstGeom prst="rect">
                <a:avLst/>
              </a:prstGeom>
              <a:noFill/>
            </p:spPr>
            <p:txBody>
              <a:bodyPr wrap="none" rtlCol="0">
                <a:spAutoFit/>
              </a:bodyPr>
              <a:lstStyle/>
              <a:p>
                <a:r>
                  <a:rPr lang="en-US" sz="2800" i="1">
                    <a:solidFill>
                      <a:srgbClr val="FF0000"/>
                    </a:solidFill>
                  </a:rPr>
                  <a:t>Variance</a:t>
                </a:r>
                <a:r>
                  <a:rPr lang="en-US" sz="2800">
                    <a:solidFill>
                      <a:srgbClr val="FF0000"/>
                    </a:solidFill>
                  </a:rPr>
                  <a:t> cho TanH: </a:t>
                </a:r>
                <a14:m>
                  <m:oMath xmlns:m="http://schemas.openxmlformats.org/officeDocument/2006/math">
                    <m:r>
                      <a:rPr lang="vi-VN" sz="2800" b="0" i="1">
                        <a:solidFill>
                          <a:srgbClr val="FF0000"/>
                        </a:solidFill>
                        <a:latin typeface="Cambria Math" panose="02040503050406030204" pitchFamily="18" charset="0"/>
                      </a:rPr>
                      <m:t>𝑛</m:t>
                    </m:r>
                    <m:r>
                      <m:rPr>
                        <m:sty m:val="p"/>
                      </m:rPr>
                      <a:rPr lang="vi-VN" sz="2800" i="1">
                        <a:solidFill>
                          <a:srgbClr val="FF0000"/>
                        </a:solidFill>
                        <a:latin typeface="Cambria Math" panose="02040503050406030204" pitchFamily="18" charset="0"/>
                      </a:rPr>
                      <m:t>p</m:t>
                    </m:r>
                    <m:r>
                      <a:rPr lang="vi-VN" sz="2800" b="0" i="1">
                        <a:solidFill>
                          <a:srgbClr val="FF0000"/>
                        </a:solidFill>
                        <a:latin typeface="Cambria Math" panose="02040503050406030204" pitchFamily="18" charset="0"/>
                      </a:rPr>
                      <m:t>.</m:t>
                    </m:r>
                    <m:r>
                      <m:rPr>
                        <m:sty m:val="p"/>
                      </m:rPr>
                      <a:rPr lang="vi-VN" sz="2800" i="1">
                        <a:solidFill>
                          <a:srgbClr val="FF0000"/>
                        </a:solidFill>
                        <a:latin typeface="Cambria Math" panose="02040503050406030204" pitchFamily="18" charset="0"/>
                      </a:rPr>
                      <m:t>sqrt</m:t>
                    </m:r>
                    <m:d>
                      <m:dPr>
                        <m:ctrlPr>
                          <a:rPr lang="vi-VN" sz="2800" i="1">
                            <a:solidFill>
                              <a:srgbClr val="FF0000"/>
                            </a:solidFill>
                            <a:latin typeface="Cambria Math" panose="02040503050406030204" pitchFamily="18" charset="0"/>
                          </a:rPr>
                        </m:ctrlPr>
                      </m:dPr>
                      <m:e>
                        <m:f>
                          <m:fPr>
                            <m:ctrlPr>
                              <a:rPr lang="vi-VN" sz="2800" i="1">
                                <a:solidFill>
                                  <a:srgbClr val="FF0000"/>
                                </a:solidFill>
                                <a:latin typeface="Cambria Math" panose="02040503050406030204" pitchFamily="18" charset="0"/>
                              </a:rPr>
                            </m:ctrlPr>
                          </m:fPr>
                          <m:num>
                            <m:r>
                              <a:rPr lang="vi-VN" sz="2800" b="0" i="1">
                                <a:solidFill>
                                  <a:srgbClr val="FF0000"/>
                                </a:solidFill>
                                <a:latin typeface="Cambria Math" panose="02040503050406030204" pitchFamily="18" charset="0"/>
                              </a:rPr>
                              <m:t>1</m:t>
                            </m:r>
                          </m:num>
                          <m:den>
                            <m:sSup>
                              <m:sSupPr>
                                <m:ctrlPr>
                                  <a:rPr lang="vi-VN" sz="2800" i="1">
                                    <a:solidFill>
                                      <a:srgbClr val="FF0000"/>
                                    </a:solidFill>
                                    <a:latin typeface="Cambria Math" panose="02040503050406030204" pitchFamily="18" charset="0"/>
                                  </a:rPr>
                                </m:ctrlPr>
                              </m:sSupPr>
                              <m:e>
                                <m:r>
                                  <m:rPr>
                                    <m:sty m:val="p"/>
                                  </m:rPr>
                                  <a:rPr lang="vi-VN" sz="2800" i="1">
                                    <a:solidFill>
                                      <a:srgbClr val="FF0000"/>
                                    </a:solidFill>
                                    <a:latin typeface="Cambria Math" panose="02040503050406030204" pitchFamily="18" charset="0"/>
                                  </a:rPr>
                                  <m:t>n</m:t>
                                </m:r>
                              </m:e>
                              <m:sup>
                                <m:r>
                                  <a:rPr lang="vi-VN" sz="2800" i="1">
                                    <a:solidFill>
                                      <a:srgbClr val="FF0000"/>
                                    </a:solidFill>
                                    <a:latin typeface="Cambria Math" panose="02040503050406030204" pitchFamily="18" charset="0"/>
                                  </a:rPr>
                                  <m:t>[</m:t>
                                </m:r>
                                <m:r>
                                  <m:rPr>
                                    <m:sty m:val="p"/>
                                  </m:rPr>
                                  <a:rPr lang="vi-VN" sz="2800" i="1">
                                    <a:solidFill>
                                      <a:srgbClr val="FF0000"/>
                                    </a:solidFill>
                                    <a:latin typeface="Cambria Math" panose="02040503050406030204" pitchFamily="18" charset="0"/>
                                  </a:rPr>
                                  <m:t>l</m:t>
                                </m:r>
                                <m:r>
                                  <a:rPr lang="vi-VN" sz="2800" i="1">
                                    <a:solidFill>
                                      <a:srgbClr val="FF0000"/>
                                    </a:solidFill>
                                    <a:latin typeface="Cambria Math" panose="02040503050406030204" pitchFamily="18" charset="0"/>
                                  </a:rPr>
                                  <m:t>−1]</m:t>
                                </m:r>
                              </m:sup>
                            </m:sSup>
                          </m:den>
                        </m:f>
                      </m:e>
                    </m:d>
                  </m:oMath>
                </a14:m>
                <a:endParaRPr lang="en-US" sz="2800">
                  <a:solidFill>
                    <a:srgbClr val="FF0000"/>
                  </a:solidFill>
                </a:endParaRPr>
              </a:p>
            </p:txBody>
          </p:sp>
        </mc:Choice>
        <mc:Fallback xmlns="">
          <p:sp>
            <p:nvSpPr>
              <p:cNvPr id="5" name="TextBox 4">
                <a:extLst>
                  <a:ext uri="{FF2B5EF4-FFF2-40B4-BE49-F238E27FC236}">
                    <a16:creationId xmlns:a16="http://schemas.microsoft.com/office/drawing/2014/main" id="{FF3706AE-71B1-F541-ACE3-815227CDE1BE}"/>
                  </a:ext>
                </a:extLst>
              </p:cNvPr>
              <p:cNvSpPr txBox="1">
                <a:spLocks noRot="1" noChangeAspect="1" noMove="1" noResize="1" noEditPoints="1" noAdjustHandles="1" noChangeArrowheads="1" noChangeShapeType="1" noTextEdit="1"/>
              </p:cNvSpPr>
              <p:nvPr/>
            </p:nvSpPr>
            <p:spPr>
              <a:xfrm>
                <a:off x="609600" y="4191000"/>
                <a:ext cx="5755871" cy="737189"/>
              </a:xfrm>
              <a:prstGeom prst="rect">
                <a:avLst/>
              </a:prstGeom>
              <a:blipFill>
                <a:blip r:embed="rId4"/>
                <a:stretch>
                  <a:fillRect l="-2428" b="-508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1CD95A1-5B38-5B4E-B0CA-00BE1D2087FE}"/>
              </a:ext>
            </a:extLst>
          </p:cNvPr>
          <p:cNvSpPr txBox="1"/>
          <p:nvPr/>
        </p:nvSpPr>
        <p:spPr>
          <a:xfrm>
            <a:off x="6858000" y="4520757"/>
            <a:ext cx="2390398" cy="369332"/>
          </a:xfrm>
          <a:prstGeom prst="rect">
            <a:avLst/>
          </a:prstGeom>
          <a:noFill/>
        </p:spPr>
        <p:txBody>
          <a:bodyPr wrap="none" rtlCol="0">
            <a:spAutoFit/>
          </a:bodyPr>
          <a:lstStyle/>
          <a:p>
            <a:r>
              <a:rPr lang="en-US" i="1">
                <a:solidFill>
                  <a:srgbClr val="008000"/>
                </a:solidFill>
              </a:rPr>
              <a:t>Xavier ‘s initialization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BF57A6-68AB-7240-B188-6C7C842325DB}"/>
                  </a:ext>
                </a:extLst>
              </p:cNvPr>
              <p:cNvSpPr txBox="1"/>
              <p:nvPr/>
            </p:nvSpPr>
            <p:spPr>
              <a:xfrm>
                <a:off x="596900" y="5245392"/>
                <a:ext cx="8939050" cy="737189"/>
              </a:xfrm>
              <a:prstGeom prst="rect">
                <a:avLst/>
              </a:prstGeom>
              <a:noFill/>
            </p:spPr>
            <p:txBody>
              <a:bodyPr wrap="none" rtlCol="0">
                <a:spAutoFit/>
              </a:bodyPr>
              <a:lstStyle/>
              <a:p>
                <a:r>
                  <a:rPr lang="en-US" sz="2800" i="1">
                    <a:solidFill>
                      <a:srgbClr val="0066FF"/>
                    </a:solidFill>
                  </a:rPr>
                  <a:t>Variance</a:t>
                </a:r>
                <a:r>
                  <a:rPr lang="en-US" sz="2800">
                    <a:solidFill>
                      <a:srgbClr val="0066FF"/>
                    </a:solidFill>
                  </a:rPr>
                  <a:t> cho TanH (phiên bản khác): </a:t>
                </a:r>
                <a14:m>
                  <m:oMath xmlns:m="http://schemas.openxmlformats.org/officeDocument/2006/math">
                    <m:r>
                      <a:rPr lang="vi-VN" sz="2800" b="0" i="1">
                        <a:solidFill>
                          <a:srgbClr val="0066FF"/>
                        </a:solidFill>
                        <a:latin typeface="Cambria Math" panose="02040503050406030204" pitchFamily="18" charset="0"/>
                      </a:rPr>
                      <m:t>𝑛</m:t>
                    </m:r>
                    <m:r>
                      <m:rPr>
                        <m:sty m:val="p"/>
                      </m:rPr>
                      <a:rPr lang="vi-VN" sz="2800" i="1">
                        <a:solidFill>
                          <a:srgbClr val="0066FF"/>
                        </a:solidFill>
                        <a:latin typeface="Cambria Math" panose="02040503050406030204" pitchFamily="18" charset="0"/>
                      </a:rPr>
                      <m:t>p</m:t>
                    </m:r>
                    <m:r>
                      <a:rPr lang="vi-VN" sz="2800" b="0" i="1">
                        <a:solidFill>
                          <a:srgbClr val="0066FF"/>
                        </a:solidFill>
                        <a:latin typeface="Cambria Math" panose="02040503050406030204" pitchFamily="18" charset="0"/>
                      </a:rPr>
                      <m:t>.</m:t>
                    </m:r>
                    <m:r>
                      <m:rPr>
                        <m:sty m:val="p"/>
                      </m:rPr>
                      <a:rPr lang="vi-VN" sz="2800" i="1">
                        <a:solidFill>
                          <a:srgbClr val="0066FF"/>
                        </a:solidFill>
                        <a:latin typeface="Cambria Math" panose="02040503050406030204" pitchFamily="18" charset="0"/>
                      </a:rPr>
                      <m:t>sqrt</m:t>
                    </m:r>
                    <m:d>
                      <m:dPr>
                        <m:ctrlPr>
                          <a:rPr lang="vi-VN" sz="2800" i="1">
                            <a:solidFill>
                              <a:srgbClr val="0066FF"/>
                            </a:solidFill>
                            <a:latin typeface="Cambria Math" panose="02040503050406030204" pitchFamily="18" charset="0"/>
                          </a:rPr>
                        </m:ctrlPr>
                      </m:dPr>
                      <m:e>
                        <m:f>
                          <m:fPr>
                            <m:ctrlPr>
                              <a:rPr lang="vi-VN" sz="2800" i="1">
                                <a:solidFill>
                                  <a:srgbClr val="0066FF"/>
                                </a:solidFill>
                                <a:latin typeface="Cambria Math" panose="02040503050406030204" pitchFamily="18" charset="0"/>
                              </a:rPr>
                            </m:ctrlPr>
                          </m:fPr>
                          <m:num>
                            <m:r>
                              <a:rPr lang="vi-VN" sz="2800" b="0" i="1">
                                <a:solidFill>
                                  <a:srgbClr val="0066FF"/>
                                </a:solidFill>
                                <a:latin typeface="Cambria Math" panose="02040503050406030204" pitchFamily="18" charset="0"/>
                              </a:rPr>
                              <m:t>2</m:t>
                            </m:r>
                          </m:num>
                          <m:den>
                            <m:sSup>
                              <m:sSupPr>
                                <m:ctrlPr>
                                  <a:rPr lang="vi-VN" sz="2800" i="1">
                                    <a:solidFill>
                                      <a:srgbClr val="0066FF"/>
                                    </a:solidFill>
                                    <a:latin typeface="Cambria Math" panose="02040503050406030204" pitchFamily="18" charset="0"/>
                                  </a:rPr>
                                </m:ctrlPr>
                              </m:sSupPr>
                              <m:e>
                                <m:r>
                                  <m:rPr>
                                    <m:sty m:val="p"/>
                                  </m:rPr>
                                  <a:rPr lang="vi-VN" sz="2800" i="1">
                                    <a:solidFill>
                                      <a:srgbClr val="0066FF"/>
                                    </a:solidFill>
                                    <a:latin typeface="Cambria Math" panose="02040503050406030204" pitchFamily="18" charset="0"/>
                                  </a:rPr>
                                  <m:t>n</m:t>
                                </m:r>
                              </m:e>
                              <m:sup>
                                <m:r>
                                  <a:rPr lang="vi-VN" sz="2800" i="1">
                                    <a:solidFill>
                                      <a:srgbClr val="0066FF"/>
                                    </a:solidFill>
                                    <a:latin typeface="Cambria Math" panose="02040503050406030204" pitchFamily="18" charset="0"/>
                                  </a:rPr>
                                  <m:t>[</m:t>
                                </m:r>
                                <m:r>
                                  <m:rPr>
                                    <m:sty m:val="p"/>
                                  </m:rPr>
                                  <a:rPr lang="vi-VN" sz="2800" i="1">
                                    <a:solidFill>
                                      <a:srgbClr val="0066FF"/>
                                    </a:solidFill>
                                    <a:latin typeface="Cambria Math" panose="02040503050406030204" pitchFamily="18" charset="0"/>
                                  </a:rPr>
                                  <m:t>l</m:t>
                                </m:r>
                                <m:r>
                                  <a:rPr lang="vi-VN" sz="2800" i="1">
                                    <a:solidFill>
                                      <a:srgbClr val="0066FF"/>
                                    </a:solidFill>
                                    <a:latin typeface="Cambria Math" panose="02040503050406030204" pitchFamily="18" charset="0"/>
                                  </a:rPr>
                                  <m:t>−1]</m:t>
                                </m:r>
                              </m:sup>
                            </m:sSup>
                            <m:r>
                              <a:rPr lang="vi-VN" sz="2800" b="0" i="1">
                                <a:solidFill>
                                  <a:srgbClr val="0066FF"/>
                                </a:solidFill>
                                <a:latin typeface="Cambria Math" panose="02040503050406030204" pitchFamily="18" charset="0"/>
                              </a:rPr>
                              <m:t>∗</m:t>
                            </m:r>
                            <m:sSup>
                              <m:sSupPr>
                                <m:ctrlPr>
                                  <a:rPr lang="vi-VN" sz="2800" b="0" i="1">
                                    <a:solidFill>
                                      <a:srgbClr val="0066FF"/>
                                    </a:solidFill>
                                    <a:latin typeface="Cambria Math" panose="02040503050406030204" pitchFamily="18" charset="0"/>
                                  </a:rPr>
                                </m:ctrlPr>
                              </m:sSupPr>
                              <m:e>
                                <m:r>
                                  <m:rPr>
                                    <m:sty m:val="p"/>
                                  </m:rPr>
                                  <a:rPr lang="vi-VN" sz="2800" i="1">
                                    <a:solidFill>
                                      <a:srgbClr val="0066FF"/>
                                    </a:solidFill>
                                    <a:latin typeface="Cambria Math" panose="02040503050406030204" pitchFamily="18" charset="0"/>
                                  </a:rPr>
                                  <m:t>n</m:t>
                                </m:r>
                              </m:e>
                              <m:sup>
                                <m:r>
                                  <a:rPr lang="vi-VN" sz="2800" b="0" i="1">
                                    <a:solidFill>
                                      <a:srgbClr val="0066FF"/>
                                    </a:solidFill>
                                    <a:latin typeface="Cambria Math" panose="02040503050406030204" pitchFamily="18" charset="0"/>
                                  </a:rPr>
                                  <m:t>[</m:t>
                                </m:r>
                                <m:r>
                                  <m:rPr>
                                    <m:sty m:val="p"/>
                                  </m:rPr>
                                  <a:rPr lang="vi-VN" sz="2800" i="1">
                                    <a:solidFill>
                                      <a:srgbClr val="0066FF"/>
                                    </a:solidFill>
                                    <a:latin typeface="Cambria Math" panose="02040503050406030204" pitchFamily="18" charset="0"/>
                                  </a:rPr>
                                  <m:t>l</m:t>
                                </m:r>
                                <m:r>
                                  <a:rPr lang="vi-VN" sz="2800" b="0" i="1">
                                    <a:solidFill>
                                      <a:srgbClr val="0066FF"/>
                                    </a:solidFill>
                                    <a:latin typeface="Cambria Math" panose="02040503050406030204" pitchFamily="18" charset="0"/>
                                  </a:rPr>
                                  <m:t>]</m:t>
                                </m:r>
                              </m:sup>
                            </m:sSup>
                          </m:den>
                        </m:f>
                      </m:e>
                    </m:d>
                  </m:oMath>
                </a14:m>
                <a:endParaRPr lang="en-US" sz="2800">
                  <a:solidFill>
                    <a:srgbClr val="0066FF"/>
                  </a:solidFill>
                </a:endParaRPr>
              </a:p>
            </p:txBody>
          </p:sp>
        </mc:Choice>
        <mc:Fallback xmlns="">
          <p:sp>
            <p:nvSpPr>
              <p:cNvPr id="9" name="TextBox 8">
                <a:extLst>
                  <a:ext uri="{FF2B5EF4-FFF2-40B4-BE49-F238E27FC236}">
                    <a16:creationId xmlns:a16="http://schemas.microsoft.com/office/drawing/2014/main" id="{65BF57A6-68AB-7240-B188-6C7C842325DB}"/>
                  </a:ext>
                </a:extLst>
              </p:cNvPr>
              <p:cNvSpPr txBox="1">
                <a:spLocks noRot="1" noChangeAspect="1" noMove="1" noResize="1" noEditPoints="1" noAdjustHandles="1" noChangeArrowheads="1" noChangeShapeType="1" noTextEdit="1"/>
              </p:cNvSpPr>
              <p:nvPr/>
            </p:nvSpPr>
            <p:spPr>
              <a:xfrm>
                <a:off x="596900" y="5245392"/>
                <a:ext cx="8939050" cy="737189"/>
              </a:xfrm>
              <a:prstGeom prst="rect">
                <a:avLst/>
              </a:prstGeom>
              <a:blipFill>
                <a:blip r:embed="rId5"/>
                <a:stretch>
                  <a:fillRect l="-1418" b="-50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1132CC5-889A-6C4C-BBDC-2F65A0CA34C2}"/>
              </a:ext>
            </a:extLst>
          </p:cNvPr>
          <p:cNvSpPr txBox="1"/>
          <p:nvPr/>
        </p:nvSpPr>
        <p:spPr>
          <a:xfrm>
            <a:off x="9753600" y="5429320"/>
            <a:ext cx="1531188" cy="369332"/>
          </a:xfrm>
          <a:prstGeom prst="rect">
            <a:avLst/>
          </a:prstGeom>
          <a:noFill/>
        </p:spPr>
        <p:txBody>
          <a:bodyPr wrap="none" rtlCol="0">
            <a:spAutoFit/>
          </a:bodyPr>
          <a:lstStyle/>
          <a:p>
            <a:r>
              <a:rPr lang="en-US" i="1">
                <a:solidFill>
                  <a:srgbClr val="008000"/>
                </a:solidFill>
              </a:rPr>
              <a:t>Bengio et al. </a:t>
            </a:r>
          </a:p>
        </p:txBody>
      </p:sp>
      <p:sp>
        <p:nvSpPr>
          <p:cNvPr id="6" name="TextBox 5">
            <a:extLst>
              <a:ext uri="{FF2B5EF4-FFF2-40B4-BE49-F238E27FC236}">
                <a16:creationId xmlns:a16="http://schemas.microsoft.com/office/drawing/2014/main" id="{9566F629-7909-374E-A01E-E3F8A8AA94F1}"/>
              </a:ext>
            </a:extLst>
          </p:cNvPr>
          <p:cNvSpPr txBox="1"/>
          <p:nvPr/>
        </p:nvSpPr>
        <p:spPr>
          <a:xfrm>
            <a:off x="7670298" y="3151805"/>
            <a:ext cx="3429000" cy="923330"/>
          </a:xfrm>
          <a:prstGeom prst="rect">
            <a:avLst/>
          </a:prstGeom>
          <a:noFill/>
        </p:spPr>
        <p:txBody>
          <a:bodyPr wrap="square" rtlCol="0">
            <a:spAutoFit/>
          </a:bodyPr>
          <a:lstStyle/>
          <a:p>
            <a:r>
              <a:rPr lang="en-US" i="1"/>
              <a:t>Làm cho trọng số W quá lớn hoặc quá nhỏ so với 1 (phương sai không quá lớn)  </a:t>
            </a:r>
          </a:p>
        </p:txBody>
      </p:sp>
      <p:sp>
        <p:nvSpPr>
          <p:cNvPr id="10" name="Right Brace 9">
            <a:extLst>
              <a:ext uri="{FF2B5EF4-FFF2-40B4-BE49-F238E27FC236}">
                <a16:creationId xmlns:a16="http://schemas.microsoft.com/office/drawing/2014/main" id="{91C67982-ABDC-E741-84D1-EE23E99AF8B8}"/>
              </a:ext>
            </a:extLst>
          </p:cNvPr>
          <p:cNvSpPr/>
          <p:nvPr/>
        </p:nvSpPr>
        <p:spPr>
          <a:xfrm rot="5400000">
            <a:off x="8946383" y="1404144"/>
            <a:ext cx="369331" cy="2921501"/>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017459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99C5-48F8-4349-BE30-57808772ED1C}"/>
              </a:ext>
            </a:extLst>
          </p:cNvPr>
          <p:cNvSpPr>
            <a:spLocks noGrp="1"/>
          </p:cNvSpPr>
          <p:nvPr>
            <p:ph type="title"/>
          </p:nvPr>
        </p:nvSpPr>
        <p:spPr/>
        <p:txBody>
          <a:bodyPr/>
          <a:lstStyle/>
          <a:p>
            <a:r>
              <a:rPr lang="en-US"/>
              <a:t>Gradient Checking – Lý thuyết</a:t>
            </a:r>
          </a:p>
        </p:txBody>
      </p:sp>
      <p:grpSp>
        <p:nvGrpSpPr>
          <p:cNvPr id="4" name="Group 3">
            <a:extLst>
              <a:ext uri="{FF2B5EF4-FFF2-40B4-BE49-F238E27FC236}">
                <a16:creationId xmlns:a16="http://schemas.microsoft.com/office/drawing/2014/main" id="{CFFE766E-B4F3-4F4F-994F-C0D5A53D58F4}"/>
              </a:ext>
            </a:extLst>
          </p:cNvPr>
          <p:cNvGrpSpPr/>
          <p:nvPr/>
        </p:nvGrpSpPr>
        <p:grpSpPr>
          <a:xfrm>
            <a:off x="914400" y="287338"/>
            <a:ext cx="3260102" cy="4703762"/>
            <a:chOff x="600416" y="1538186"/>
            <a:chExt cx="3681218" cy="4547726"/>
          </a:xfrm>
        </p:grpSpPr>
        <p:grpSp>
          <p:nvGrpSpPr>
            <p:cNvPr id="5" name="Group 4">
              <a:extLst>
                <a:ext uri="{FF2B5EF4-FFF2-40B4-BE49-F238E27FC236}">
                  <a16:creationId xmlns:a16="http://schemas.microsoft.com/office/drawing/2014/main" id="{075B0783-EF74-FE45-A799-DF49CA2966F8}"/>
                </a:ext>
              </a:extLst>
            </p:cNvPr>
            <p:cNvGrpSpPr/>
            <p:nvPr/>
          </p:nvGrpSpPr>
          <p:grpSpPr>
            <a:xfrm>
              <a:off x="600416" y="3110222"/>
              <a:ext cx="3681218" cy="2975690"/>
              <a:chOff x="2451624" y="2755940"/>
              <a:chExt cx="2390640" cy="2123001"/>
            </a:xfrm>
          </p:grpSpPr>
          <p:cxnSp>
            <p:nvCxnSpPr>
              <p:cNvPr id="8" name="Straight Arrow Connector 7">
                <a:extLst>
                  <a:ext uri="{FF2B5EF4-FFF2-40B4-BE49-F238E27FC236}">
                    <a16:creationId xmlns:a16="http://schemas.microsoft.com/office/drawing/2014/main" id="{100D1203-4C3D-7347-A695-ACDFDFCF1434}"/>
                  </a:ext>
                </a:extLst>
              </p:cNvPr>
              <p:cNvCxnSpPr/>
              <p:nvPr/>
            </p:nvCxnSpPr>
            <p:spPr>
              <a:xfrm flipV="1">
                <a:off x="2451624" y="4666205"/>
                <a:ext cx="2390640" cy="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CA8C51A-02EA-974B-9B17-E965EA3D15BF}"/>
                  </a:ext>
                </a:extLst>
              </p:cNvPr>
              <p:cNvCxnSpPr/>
              <p:nvPr/>
            </p:nvCxnSpPr>
            <p:spPr>
              <a:xfrm flipV="1">
                <a:off x="2724013" y="2755940"/>
                <a:ext cx="0" cy="212300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 name="Arc 5">
              <a:extLst>
                <a:ext uri="{FF2B5EF4-FFF2-40B4-BE49-F238E27FC236}">
                  <a16:creationId xmlns:a16="http://schemas.microsoft.com/office/drawing/2014/main" id="{8A16829D-292F-4F4F-ADEA-8B2717F6FF80}"/>
                </a:ext>
              </a:extLst>
            </p:cNvPr>
            <p:cNvSpPr/>
            <p:nvPr/>
          </p:nvSpPr>
          <p:spPr>
            <a:xfrm rot="7190412">
              <a:off x="-312186" y="2817401"/>
              <a:ext cx="4488774" cy="1930343"/>
            </a:xfrm>
            <a:prstGeom prst="arc">
              <a:avLst>
                <a:gd name="adj1" fmla="val 13004101"/>
                <a:gd name="adj2" fmla="val 21266992"/>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300C154-3F24-5245-A7A2-6AC2E2138C5A}"/>
                    </a:ext>
                  </a:extLst>
                </p:cNvPr>
                <p:cNvSpPr txBox="1"/>
                <p:nvPr/>
              </p:nvSpPr>
              <p:spPr>
                <a:xfrm>
                  <a:off x="3264692" y="3110222"/>
                  <a:ext cx="4325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𝑓</m:t>
                        </m:r>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3264692" y="3110222"/>
                  <a:ext cx="432554" cy="461665"/>
                </a:xfrm>
                <a:prstGeom prst="rect">
                  <a:avLst/>
                </a:prstGeom>
                <a:blipFill rotWithShape="0">
                  <a:blip r:embed="rId4"/>
                  <a:stretch>
                    <a:fillRect l="-11290" r="-8065" b="-25352"/>
                  </a:stretch>
                </a:blipFill>
              </p:spPr>
              <p:txBody>
                <a:bodyPr/>
                <a:lstStyle/>
                <a:p>
                  <a:r>
                    <a:rPr lang="en-US">
                      <a:noFill/>
                    </a:rPr>
                    <a:t> </a:t>
                  </a:r>
                </a:p>
              </p:txBody>
            </p:sp>
          </mc:Fallback>
        </mc:AlternateContent>
      </p:grpSp>
      <p:sp>
        <p:nvSpPr>
          <p:cNvPr id="10" name="Oval 9">
            <a:extLst>
              <a:ext uri="{FF2B5EF4-FFF2-40B4-BE49-F238E27FC236}">
                <a16:creationId xmlns:a16="http://schemas.microsoft.com/office/drawing/2014/main" id="{53346089-4361-B046-8749-449B149D70F5}"/>
              </a:ext>
            </a:extLst>
          </p:cNvPr>
          <p:cNvSpPr/>
          <p:nvPr/>
        </p:nvSpPr>
        <p:spPr>
          <a:xfrm>
            <a:off x="2468251" y="3454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A72995-BFA6-A94B-AD06-3C303203AABF}"/>
              </a:ext>
            </a:extLst>
          </p:cNvPr>
          <p:cNvSpPr/>
          <p:nvPr/>
        </p:nvSpPr>
        <p:spPr>
          <a:xfrm>
            <a:off x="2127475" y="3836046"/>
            <a:ext cx="152400" cy="152400"/>
          </a:xfrm>
          <a:prstGeom prst="ellipse">
            <a:avLst/>
          </a:prstGeom>
          <a:solidFill>
            <a:srgbClr val="0066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6FF"/>
              </a:solidFill>
            </a:endParaRPr>
          </a:p>
        </p:txBody>
      </p:sp>
      <p:sp>
        <p:nvSpPr>
          <p:cNvPr id="12" name="Oval 11">
            <a:extLst>
              <a:ext uri="{FF2B5EF4-FFF2-40B4-BE49-F238E27FC236}">
                <a16:creationId xmlns:a16="http://schemas.microsoft.com/office/drawing/2014/main" id="{D4DDC761-6A1E-0546-9504-E1B8995143E3}"/>
              </a:ext>
            </a:extLst>
          </p:cNvPr>
          <p:cNvSpPr/>
          <p:nvPr/>
        </p:nvSpPr>
        <p:spPr>
          <a:xfrm>
            <a:off x="2743200" y="2980313"/>
            <a:ext cx="152400" cy="152400"/>
          </a:xfrm>
          <a:prstGeom prst="ellipse">
            <a:avLst/>
          </a:prstGeom>
          <a:solidFill>
            <a:srgbClr val="0066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6FF"/>
              </a:solidFill>
            </a:endParaRPr>
          </a:p>
        </p:txBody>
      </p:sp>
      <p:cxnSp>
        <p:nvCxnSpPr>
          <p:cNvPr id="14" name="Straight Connector 13">
            <a:extLst>
              <a:ext uri="{FF2B5EF4-FFF2-40B4-BE49-F238E27FC236}">
                <a16:creationId xmlns:a16="http://schemas.microsoft.com/office/drawing/2014/main" id="{9BCD792E-1433-1242-A57D-D63254C96543}"/>
              </a:ext>
            </a:extLst>
          </p:cNvPr>
          <p:cNvCxnSpPr>
            <a:cxnSpLocks/>
            <a:stCxn id="11" idx="0"/>
          </p:cNvCxnSpPr>
          <p:nvPr/>
        </p:nvCxnSpPr>
        <p:spPr>
          <a:xfrm>
            <a:off x="2203675" y="3836046"/>
            <a:ext cx="0" cy="846643"/>
          </a:xfrm>
          <a:prstGeom prst="line">
            <a:avLst/>
          </a:prstGeom>
          <a:ln>
            <a:solidFill>
              <a:srgbClr val="0066FF"/>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7FF88794-99BA-EE4E-98E1-B2321EBC5840}"/>
              </a:ext>
            </a:extLst>
          </p:cNvPr>
          <p:cNvCxnSpPr>
            <a:cxnSpLocks/>
            <a:stCxn id="12" idx="0"/>
          </p:cNvCxnSpPr>
          <p:nvPr/>
        </p:nvCxnSpPr>
        <p:spPr>
          <a:xfrm>
            <a:off x="2819400" y="2980313"/>
            <a:ext cx="0" cy="1702376"/>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4396F14-88A5-B947-941C-0EB4B1F50464}"/>
              </a:ext>
            </a:extLst>
          </p:cNvPr>
          <p:cNvCxnSpPr>
            <a:cxnSpLocks/>
            <a:stCxn id="10" idx="0"/>
          </p:cNvCxnSpPr>
          <p:nvPr/>
        </p:nvCxnSpPr>
        <p:spPr>
          <a:xfrm>
            <a:off x="2544451" y="3454400"/>
            <a:ext cx="0" cy="12282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3107112-ADDF-184B-AA21-4E97C965C377}"/>
                  </a:ext>
                </a:extLst>
              </p:cNvPr>
              <p:cNvSpPr txBox="1"/>
              <p:nvPr/>
            </p:nvSpPr>
            <p:spPr>
              <a:xfrm>
                <a:off x="2343732" y="4787444"/>
                <a:ext cx="3994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Θ</m:t>
                      </m:r>
                    </m:oMath>
                  </m:oMathPara>
                </a14:m>
                <a:endParaRPr lang="en-US">
                  <a:solidFill>
                    <a:srgbClr val="FF0000"/>
                  </a:solidFill>
                </a:endParaRPr>
              </a:p>
            </p:txBody>
          </p:sp>
        </mc:Choice>
        <mc:Fallback xmlns="">
          <p:sp>
            <p:nvSpPr>
              <p:cNvPr id="19" name="TextBox 18">
                <a:extLst>
                  <a:ext uri="{FF2B5EF4-FFF2-40B4-BE49-F238E27FC236}">
                    <a16:creationId xmlns:a16="http://schemas.microsoft.com/office/drawing/2014/main" id="{83107112-ADDF-184B-AA21-4E97C965C377}"/>
                  </a:ext>
                </a:extLst>
              </p:cNvPr>
              <p:cNvSpPr txBox="1">
                <a:spLocks noRot="1" noChangeAspect="1" noMove="1" noResize="1" noEditPoints="1" noAdjustHandles="1" noChangeArrowheads="1" noChangeShapeType="1" noTextEdit="1"/>
              </p:cNvSpPr>
              <p:nvPr/>
            </p:nvSpPr>
            <p:spPr>
              <a:xfrm>
                <a:off x="2343732" y="4787444"/>
                <a:ext cx="3994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AFE440A-8AE0-5F41-A8C7-9373675F855F}"/>
                  </a:ext>
                </a:extLst>
              </p:cNvPr>
              <p:cNvSpPr txBox="1"/>
              <p:nvPr/>
            </p:nvSpPr>
            <p:spPr>
              <a:xfrm>
                <a:off x="2652567" y="4783076"/>
                <a:ext cx="7882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0066FF"/>
                          </a:solidFill>
                          <a:latin typeface="Cambria Math" panose="02040503050406030204" pitchFamily="18" charset="0"/>
                          <a:ea typeface="Cambria Math" panose="02040503050406030204" pitchFamily="18" charset="0"/>
                        </a:rPr>
                        <m:t>Θ</m:t>
                      </m:r>
                      <m:r>
                        <a:rPr lang="vi-VN" b="0" i="1">
                          <a:solidFill>
                            <a:srgbClr val="0066FF"/>
                          </a:solidFill>
                          <a:latin typeface="Cambria Math" panose="02040503050406030204" pitchFamily="18" charset="0"/>
                          <a:ea typeface="Cambria Math" panose="02040503050406030204" pitchFamily="18" charset="0"/>
                        </a:rPr>
                        <m:t>+</m:t>
                      </m:r>
                      <m:r>
                        <a:rPr lang="vi-VN" b="0" i="1">
                          <a:solidFill>
                            <a:srgbClr val="0066FF"/>
                          </a:solidFill>
                          <a:latin typeface="Cambria Math" panose="02040503050406030204" pitchFamily="18" charset="0"/>
                          <a:ea typeface="Cambria Math" panose="02040503050406030204" pitchFamily="18" charset="0"/>
                        </a:rPr>
                        <m:t>𝜀</m:t>
                      </m:r>
                    </m:oMath>
                  </m:oMathPara>
                </a14:m>
                <a:endParaRPr lang="en-US">
                  <a:solidFill>
                    <a:srgbClr val="0066FF"/>
                  </a:solidFill>
                </a:endParaRPr>
              </a:p>
            </p:txBody>
          </p:sp>
        </mc:Choice>
        <mc:Fallback xmlns="">
          <p:sp>
            <p:nvSpPr>
              <p:cNvPr id="20" name="TextBox 19">
                <a:extLst>
                  <a:ext uri="{FF2B5EF4-FFF2-40B4-BE49-F238E27FC236}">
                    <a16:creationId xmlns:a16="http://schemas.microsoft.com/office/drawing/2014/main" id="{6AFE440A-8AE0-5F41-A8C7-9373675F855F}"/>
                  </a:ext>
                </a:extLst>
              </p:cNvPr>
              <p:cNvSpPr txBox="1">
                <a:spLocks noRot="1" noChangeAspect="1" noMove="1" noResize="1" noEditPoints="1" noAdjustHandles="1" noChangeArrowheads="1" noChangeShapeType="1" noTextEdit="1"/>
              </p:cNvSpPr>
              <p:nvPr/>
            </p:nvSpPr>
            <p:spPr>
              <a:xfrm>
                <a:off x="2652567" y="4783076"/>
                <a:ext cx="78829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098DA58-A743-9040-A50E-C64E0CBC44A6}"/>
                  </a:ext>
                </a:extLst>
              </p:cNvPr>
              <p:cNvSpPr txBox="1"/>
              <p:nvPr/>
            </p:nvSpPr>
            <p:spPr>
              <a:xfrm>
                <a:off x="1620381" y="4783076"/>
                <a:ext cx="7882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0066FF"/>
                          </a:solidFill>
                          <a:latin typeface="Cambria Math" panose="02040503050406030204" pitchFamily="18" charset="0"/>
                          <a:ea typeface="Cambria Math" panose="02040503050406030204" pitchFamily="18" charset="0"/>
                        </a:rPr>
                        <m:t>Θ</m:t>
                      </m:r>
                      <m:r>
                        <a:rPr lang="vi-VN" b="0" i="1">
                          <a:solidFill>
                            <a:srgbClr val="0066FF"/>
                          </a:solidFill>
                          <a:latin typeface="Cambria Math" panose="02040503050406030204" pitchFamily="18" charset="0"/>
                          <a:ea typeface="Cambria Math" panose="02040503050406030204" pitchFamily="18" charset="0"/>
                        </a:rPr>
                        <m:t>−</m:t>
                      </m:r>
                      <m:r>
                        <a:rPr lang="vi-VN" b="0" i="1">
                          <a:solidFill>
                            <a:srgbClr val="0066FF"/>
                          </a:solidFill>
                          <a:latin typeface="Cambria Math" panose="02040503050406030204" pitchFamily="18" charset="0"/>
                          <a:ea typeface="Cambria Math" panose="02040503050406030204" pitchFamily="18" charset="0"/>
                        </a:rPr>
                        <m:t>𝜀</m:t>
                      </m:r>
                    </m:oMath>
                  </m:oMathPara>
                </a14:m>
                <a:endParaRPr lang="en-US">
                  <a:solidFill>
                    <a:srgbClr val="0066FF"/>
                  </a:solidFill>
                </a:endParaRPr>
              </a:p>
            </p:txBody>
          </p:sp>
        </mc:Choice>
        <mc:Fallback xmlns="">
          <p:sp>
            <p:nvSpPr>
              <p:cNvPr id="21" name="TextBox 20">
                <a:extLst>
                  <a:ext uri="{FF2B5EF4-FFF2-40B4-BE49-F238E27FC236}">
                    <a16:creationId xmlns:a16="http://schemas.microsoft.com/office/drawing/2014/main" id="{7098DA58-A743-9040-A50E-C64E0CBC44A6}"/>
                  </a:ext>
                </a:extLst>
              </p:cNvPr>
              <p:cNvSpPr txBox="1">
                <a:spLocks noRot="1" noChangeAspect="1" noMove="1" noResize="1" noEditPoints="1" noAdjustHandles="1" noChangeArrowheads="1" noChangeShapeType="1" noTextEdit="1"/>
              </p:cNvSpPr>
              <p:nvPr/>
            </p:nvSpPr>
            <p:spPr>
              <a:xfrm>
                <a:off x="1620381" y="4783076"/>
                <a:ext cx="788293" cy="369332"/>
              </a:xfrm>
              <a:prstGeom prst="rect">
                <a:avLst/>
              </a:prstGeom>
              <a:blipFill>
                <a:blip r:embed="rId7"/>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48E7F02D-6660-C546-9208-6818807F30F4}"/>
              </a:ext>
            </a:extLst>
          </p:cNvPr>
          <p:cNvCxnSpPr>
            <a:cxnSpLocks/>
          </p:cNvCxnSpPr>
          <p:nvPr/>
        </p:nvCxnSpPr>
        <p:spPr>
          <a:xfrm flipH="1">
            <a:off x="1285855" y="3060700"/>
            <a:ext cx="1533545" cy="0"/>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3BD5-6E63-7941-A748-BD7DE8BD3E58}"/>
              </a:ext>
            </a:extLst>
          </p:cNvPr>
          <p:cNvCxnSpPr>
            <a:cxnSpLocks/>
          </p:cNvCxnSpPr>
          <p:nvPr/>
        </p:nvCxnSpPr>
        <p:spPr>
          <a:xfrm flipH="1" flipV="1">
            <a:off x="1285855" y="3894355"/>
            <a:ext cx="917820" cy="4545"/>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8A3C7CE-6B23-D347-AD42-704FD493842F}"/>
                  </a:ext>
                </a:extLst>
              </p:cNvPr>
              <p:cNvSpPr/>
              <p:nvPr/>
            </p:nvSpPr>
            <p:spPr>
              <a:xfrm>
                <a:off x="129888" y="2854960"/>
                <a:ext cx="10511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0066FF"/>
                          </a:solidFill>
                          <a:latin typeface="Cambria Math" panose="02040503050406030204" pitchFamily="18" charset="0"/>
                          <a:ea typeface="Cambria Math" panose="02040503050406030204" pitchFamily="18" charset="0"/>
                        </a:rPr>
                        <m:t>f</m:t>
                      </m:r>
                      <m:r>
                        <a:rPr lang="vi-VN" b="0" i="1">
                          <a:solidFill>
                            <a:srgbClr val="0066FF"/>
                          </a:solidFill>
                          <a:latin typeface="Cambria Math" panose="02040503050406030204" pitchFamily="18" charset="0"/>
                          <a:ea typeface="Cambria Math" panose="02040503050406030204" pitchFamily="18" charset="0"/>
                        </a:rPr>
                        <m:t>(</m:t>
                      </m:r>
                      <m:r>
                        <m:rPr>
                          <m:sty m:val="p"/>
                        </m:rPr>
                        <a:rPr lang="el-GR" i="1">
                          <a:solidFill>
                            <a:srgbClr val="0066FF"/>
                          </a:solidFill>
                          <a:latin typeface="Cambria Math" panose="02040503050406030204" pitchFamily="18" charset="0"/>
                          <a:ea typeface="Cambria Math" panose="02040503050406030204" pitchFamily="18" charset="0"/>
                        </a:rPr>
                        <m:t>Θ</m:t>
                      </m:r>
                      <m:r>
                        <a:rPr lang="vi-VN" b="0" i="1">
                          <a:solidFill>
                            <a:srgbClr val="0066FF"/>
                          </a:solidFill>
                          <a:latin typeface="Cambria Math" panose="02040503050406030204" pitchFamily="18" charset="0"/>
                          <a:ea typeface="Cambria Math" panose="02040503050406030204" pitchFamily="18" charset="0"/>
                        </a:rPr>
                        <m:t>+</m:t>
                      </m:r>
                      <m:r>
                        <a:rPr lang="vi-VN" i="1">
                          <a:solidFill>
                            <a:srgbClr val="0066FF"/>
                          </a:solidFill>
                          <a:latin typeface="Cambria Math" panose="02040503050406030204" pitchFamily="18" charset="0"/>
                          <a:ea typeface="Cambria Math" panose="02040503050406030204" pitchFamily="18" charset="0"/>
                        </a:rPr>
                        <m:t>𝜀</m:t>
                      </m:r>
                      <m:r>
                        <a:rPr lang="vi-VN" b="0" i="1">
                          <a:solidFill>
                            <a:srgbClr val="0066FF"/>
                          </a:solidFill>
                          <a:latin typeface="Cambria Math" panose="02040503050406030204" pitchFamily="18" charset="0"/>
                          <a:ea typeface="Cambria Math" panose="02040503050406030204" pitchFamily="18" charset="0"/>
                        </a:rPr>
                        <m:t>)</m:t>
                      </m:r>
                    </m:oMath>
                  </m:oMathPara>
                </a14:m>
                <a:endParaRPr lang="en-US">
                  <a:solidFill>
                    <a:srgbClr val="0066FF"/>
                  </a:solidFill>
                </a:endParaRPr>
              </a:p>
            </p:txBody>
          </p:sp>
        </mc:Choice>
        <mc:Fallback xmlns="">
          <p:sp>
            <p:nvSpPr>
              <p:cNvPr id="26" name="Rectangle 25">
                <a:extLst>
                  <a:ext uri="{FF2B5EF4-FFF2-40B4-BE49-F238E27FC236}">
                    <a16:creationId xmlns:a16="http://schemas.microsoft.com/office/drawing/2014/main" id="{F8A3C7CE-6B23-D347-AD42-704FD493842F}"/>
                  </a:ext>
                </a:extLst>
              </p:cNvPr>
              <p:cNvSpPr>
                <a:spLocks noRot="1" noChangeAspect="1" noMove="1" noResize="1" noEditPoints="1" noAdjustHandles="1" noChangeArrowheads="1" noChangeShapeType="1" noTextEdit="1"/>
              </p:cNvSpPr>
              <p:nvPr/>
            </p:nvSpPr>
            <p:spPr>
              <a:xfrm>
                <a:off x="129888" y="2854960"/>
                <a:ext cx="1051185"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6681F73-FB87-EB45-B5FF-48AA5C5826B4}"/>
                  </a:ext>
                </a:extLst>
              </p:cNvPr>
              <p:cNvSpPr/>
              <p:nvPr/>
            </p:nvSpPr>
            <p:spPr>
              <a:xfrm>
                <a:off x="129888" y="3633709"/>
                <a:ext cx="10511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0066FF"/>
                          </a:solidFill>
                          <a:latin typeface="Cambria Math" panose="02040503050406030204" pitchFamily="18" charset="0"/>
                          <a:ea typeface="Cambria Math" panose="02040503050406030204" pitchFamily="18" charset="0"/>
                        </a:rPr>
                        <m:t>f</m:t>
                      </m:r>
                      <m:r>
                        <a:rPr lang="vi-VN" b="0" i="1">
                          <a:solidFill>
                            <a:srgbClr val="0066FF"/>
                          </a:solidFill>
                          <a:latin typeface="Cambria Math" panose="02040503050406030204" pitchFamily="18" charset="0"/>
                          <a:ea typeface="Cambria Math" panose="02040503050406030204" pitchFamily="18" charset="0"/>
                        </a:rPr>
                        <m:t>(</m:t>
                      </m:r>
                      <m:r>
                        <m:rPr>
                          <m:sty m:val="p"/>
                        </m:rPr>
                        <a:rPr lang="el-GR" i="1">
                          <a:solidFill>
                            <a:srgbClr val="0066FF"/>
                          </a:solidFill>
                          <a:latin typeface="Cambria Math" panose="02040503050406030204" pitchFamily="18" charset="0"/>
                          <a:ea typeface="Cambria Math" panose="02040503050406030204" pitchFamily="18" charset="0"/>
                        </a:rPr>
                        <m:t>Θ</m:t>
                      </m:r>
                      <m:r>
                        <a:rPr lang="vi-VN" b="0" i="1">
                          <a:solidFill>
                            <a:srgbClr val="0066FF"/>
                          </a:solidFill>
                          <a:latin typeface="Cambria Math" panose="02040503050406030204" pitchFamily="18" charset="0"/>
                          <a:ea typeface="Cambria Math" panose="02040503050406030204" pitchFamily="18" charset="0"/>
                        </a:rPr>
                        <m:t>−</m:t>
                      </m:r>
                      <m:r>
                        <a:rPr lang="vi-VN" i="1">
                          <a:solidFill>
                            <a:srgbClr val="0066FF"/>
                          </a:solidFill>
                          <a:latin typeface="Cambria Math" panose="02040503050406030204" pitchFamily="18" charset="0"/>
                          <a:ea typeface="Cambria Math" panose="02040503050406030204" pitchFamily="18" charset="0"/>
                        </a:rPr>
                        <m:t>𝜀</m:t>
                      </m:r>
                      <m:r>
                        <a:rPr lang="vi-VN" b="0" i="1">
                          <a:solidFill>
                            <a:srgbClr val="0066FF"/>
                          </a:solidFill>
                          <a:latin typeface="Cambria Math" panose="02040503050406030204" pitchFamily="18" charset="0"/>
                          <a:ea typeface="Cambria Math" panose="02040503050406030204" pitchFamily="18" charset="0"/>
                        </a:rPr>
                        <m:t>)</m:t>
                      </m:r>
                    </m:oMath>
                  </m:oMathPara>
                </a14:m>
                <a:endParaRPr lang="en-US">
                  <a:solidFill>
                    <a:srgbClr val="0066FF"/>
                  </a:solidFill>
                </a:endParaRPr>
              </a:p>
            </p:txBody>
          </p:sp>
        </mc:Choice>
        <mc:Fallback xmlns="">
          <p:sp>
            <p:nvSpPr>
              <p:cNvPr id="27" name="Rectangle 26">
                <a:extLst>
                  <a:ext uri="{FF2B5EF4-FFF2-40B4-BE49-F238E27FC236}">
                    <a16:creationId xmlns:a16="http://schemas.microsoft.com/office/drawing/2014/main" id="{16681F73-FB87-EB45-B5FF-48AA5C5826B4}"/>
                  </a:ext>
                </a:extLst>
              </p:cNvPr>
              <p:cNvSpPr>
                <a:spLocks noRot="1" noChangeAspect="1" noMove="1" noResize="1" noEditPoints="1" noAdjustHandles="1" noChangeArrowheads="1" noChangeShapeType="1" noTextEdit="1"/>
              </p:cNvSpPr>
              <p:nvPr/>
            </p:nvSpPr>
            <p:spPr>
              <a:xfrm>
                <a:off x="129888" y="3633709"/>
                <a:ext cx="1051185" cy="369332"/>
              </a:xfrm>
              <a:prstGeom prst="rect">
                <a:avLst/>
              </a:prstGeom>
              <a:blipFill>
                <a:blip r:embed="rId9"/>
                <a:stretch>
                  <a:fillRect b="-16667"/>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0F5A5554-755C-9140-8AC9-7F2371748383}"/>
              </a:ext>
            </a:extLst>
          </p:cNvPr>
          <p:cNvCxnSpPr>
            <a:cxnSpLocks/>
          </p:cNvCxnSpPr>
          <p:nvPr/>
        </p:nvCxnSpPr>
        <p:spPr>
          <a:xfrm flipV="1">
            <a:off x="2203675" y="3886200"/>
            <a:ext cx="615725" cy="4545"/>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47514F92-1C35-804F-95CD-922B757FC1CE}"/>
              </a:ext>
            </a:extLst>
          </p:cNvPr>
          <p:cNvCxnSpPr>
            <a:endCxn id="12" idx="4"/>
          </p:cNvCxnSpPr>
          <p:nvPr/>
        </p:nvCxnSpPr>
        <p:spPr>
          <a:xfrm flipV="1">
            <a:off x="2819400" y="3132713"/>
            <a:ext cx="0" cy="76391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0B1FB4C9-A712-7942-BF93-68900E862ACF}"/>
              </a:ext>
            </a:extLst>
          </p:cNvPr>
          <p:cNvCxnSpPr>
            <a:cxnSpLocks/>
            <a:stCxn id="12" idx="3"/>
            <a:endCxn id="11" idx="3"/>
          </p:cNvCxnSpPr>
          <p:nvPr/>
        </p:nvCxnSpPr>
        <p:spPr>
          <a:xfrm flipH="1">
            <a:off x="2149793" y="3110395"/>
            <a:ext cx="615725" cy="855733"/>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DDEABD74-8D91-3242-8F65-0D9DD7FC29E1}"/>
              </a:ext>
            </a:extLst>
          </p:cNvPr>
          <p:cNvCxnSpPr/>
          <p:nvPr/>
        </p:nvCxnSpPr>
        <p:spPr>
          <a:xfrm>
            <a:off x="2203675" y="4259367"/>
            <a:ext cx="615725" cy="0"/>
          </a:xfrm>
          <a:prstGeom prst="straightConnector1">
            <a:avLst/>
          </a:prstGeom>
          <a:ln>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FF6D6EC-1CAE-DF45-B11F-A3E631C1D639}"/>
                  </a:ext>
                </a:extLst>
              </p:cNvPr>
              <p:cNvSpPr/>
              <p:nvPr/>
            </p:nvSpPr>
            <p:spPr>
              <a:xfrm>
                <a:off x="2269317" y="4223607"/>
                <a:ext cx="490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vi-VN" b="0" i="1">
                          <a:solidFill>
                            <a:srgbClr val="FF0000"/>
                          </a:solidFill>
                          <a:latin typeface="Cambria Math" panose="02040503050406030204" pitchFamily="18" charset="0"/>
                          <a:ea typeface="Cambria Math" panose="02040503050406030204" pitchFamily="18" charset="0"/>
                        </a:rPr>
                        <m:t>2</m:t>
                      </m:r>
                      <m:r>
                        <a:rPr lang="vi-VN" i="1">
                          <a:solidFill>
                            <a:srgbClr val="FF0000"/>
                          </a:solidFill>
                          <a:latin typeface="Cambria Math" panose="02040503050406030204" pitchFamily="18" charset="0"/>
                          <a:ea typeface="Cambria Math" panose="02040503050406030204" pitchFamily="18" charset="0"/>
                        </a:rPr>
                        <m:t>𝜀</m:t>
                      </m:r>
                    </m:oMath>
                  </m:oMathPara>
                </a14:m>
                <a:endParaRPr lang="en-US">
                  <a:solidFill>
                    <a:srgbClr val="FF0000"/>
                  </a:solidFill>
                </a:endParaRPr>
              </a:p>
            </p:txBody>
          </p:sp>
        </mc:Choice>
        <mc:Fallback xmlns="">
          <p:sp>
            <p:nvSpPr>
              <p:cNvPr id="37" name="Rectangle 36">
                <a:extLst>
                  <a:ext uri="{FF2B5EF4-FFF2-40B4-BE49-F238E27FC236}">
                    <a16:creationId xmlns:a16="http://schemas.microsoft.com/office/drawing/2014/main" id="{3FF6D6EC-1CAE-DF45-B11F-A3E631C1D639}"/>
                  </a:ext>
                </a:extLst>
              </p:cNvPr>
              <p:cNvSpPr>
                <a:spLocks noRot="1" noChangeAspect="1" noMove="1" noResize="1" noEditPoints="1" noAdjustHandles="1" noChangeArrowheads="1" noChangeShapeType="1" noTextEdit="1"/>
              </p:cNvSpPr>
              <p:nvPr/>
            </p:nvSpPr>
            <p:spPr>
              <a:xfrm>
                <a:off x="2269317" y="4223607"/>
                <a:ext cx="490134" cy="369332"/>
              </a:xfrm>
              <a:prstGeom prst="rect">
                <a:avLst/>
              </a:prstGeom>
              <a:blipFill>
                <a:blip r:embed="rId10"/>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A5040A98-3859-A141-98CB-8B8AAD225BA5}"/>
              </a:ext>
            </a:extLst>
          </p:cNvPr>
          <p:cNvCxnSpPr>
            <a:cxnSpLocks/>
          </p:cNvCxnSpPr>
          <p:nvPr/>
        </p:nvCxnSpPr>
        <p:spPr>
          <a:xfrm>
            <a:off x="3258488" y="2986239"/>
            <a:ext cx="0" cy="931933"/>
          </a:xfrm>
          <a:prstGeom prst="straightConnector1">
            <a:avLst/>
          </a:prstGeom>
          <a:ln>
            <a:solidFill>
              <a:srgbClr val="FF6600"/>
            </a:solidFill>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BBE08EFC-B9E0-E345-BFDA-58C3D2BE3283}"/>
                  </a:ext>
                </a:extLst>
              </p:cNvPr>
              <p:cNvSpPr/>
              <p:nvPr/>
            </p:nvSpPr>
            <p:spPr>
              <a:xfrm>
                <a:off x="3384997" y="3317697"/>
                <a:ext cx="21285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0066FF"/>
                          </a:solidFill>
                          <a:latin typeface="Cambria Math" panose="02040503050406030204" pitchFamily="18" charset="0"/>
                          <a:ea typeface="Cambria Math" panose="02040503050406030204" pitchFamily="18" charset="0"/>
                        </a:rPr>
                        <m:t>f</m:t>
                      </m:r>
                      <m:d>
                        <m:dPr>
                          <m:ctrlPr>
                            <a:rPr lang="vi-VN" b="0" i="1">
                              <a:solidFill>
                                <a:srgbClr val="0066FF"/>
                              </a:solidFill>
                              <a:latin typeface="Cambria Math" panose="02040503050406030204" pitchFamily="18" charset="0"/>
                              <a:ea typeface="Cambria Math" panose="02040503050406030204" pitchFamily="18" charset="0"/>
                            </a:rPr>
                          </m:ctrlPr>
                        </m:dPr>
                        <m:e>
                          <m:r>
                            <m:rPr>
                              <m:sty m:val="p"/>
                            </m:rPr>
                            <a:rPr lang="el-GR" i="1">
                              <a:solidFill>
                                <a:srgbClr val="0066FF"/>
                              </a:solidFill>
                              <a:latin typeface="Cambria Math" panose="02040503050406030204" pitchFamily="18" charset="0"/>
                              <a:ea typeface="Cambria Math" panose="02040503050406030204" pitchFamily="18" charset="0"/>
                            </a:rPr>
                            <m:t>Θ</m:t>
                          </m:r>
                          <m:r>
                            <a:rPr lang="vi-VN" b="0" i="1">
                              <a:solidFill>
                                <a:srgbClr val="0066FF"/>
                              </a:solidFill>
                              <a:latin typeface="Cambria Math" panose="02040503050406030204" pitchFamily="18" charset="0"/>
                              <a:ea typeface="Cambria Math" panose="02040503050406030204" pitchFamily="18" charset="0"/>
                            </a:rPr>
                            <m:t>+</m:t>
                          </m:r>
                          <m:r>
                            <a:rPr lang="vi-VN" i="1">
                              <a:solidFill>
                                <a:srgbClr val="0066FF"/>
                              </a:solidFill>
                              <a:latin typeface="Cambria Math" panose="02040503050406030204" pitchFamily="18" charset="0"/>
                              <a:ea typeface="Cambria Math" panose="02040503050406030204" pitchFamily="18" charset="0"/>
                            </a:rPr>
                            <m:t>𝜀</m:t>
                          </m:r>
                        </m:e>
                      </m:d>
                      <m:r>
                        <a:rPr lang="vi-VN" b="0" i="1">
                          <a:solidFill>
                            <a:srgbClr val="0066FF"/>
                          </a:solidFill>
                          <a:latin typeface="Cambria Math" panose="02040503050406030204" pitchFamily="18" charset="0"/>
                          <a:ea typeface="Cambria Math" panose="02040503050406030204" pitchFamily="18" charset="0"/>
                        </a:rPr>
                        <m:t>+</m:t>
                      </m:r>
                      <m:r>
                        <m:rPr>
                          <m:sty m:val="p"/>
                        </m:rPr>
                        <a:rPr lang="el-GR" i="1">
                          <a:solidFill>
                            <a:srgbClr val="0066FF"/>
                          </a:solidFill>
                          <a:latin typeface="Cambria Math" panose="02040503050406030204" pitchFamily="18" charset="0"/>
                          <a:ea typeface="Cambria Math" panose="02040503050406030204" pitchFamily="18" charset="0"/>
                        </a:rPr>
                        <m:t>f</m:t>
                      </m:r>
                      <m:r>
                        <a:rPr lang="vi-VN" i="1">
                          <a:solidFill>
                            <a:srgbClr val="0066FF"/>
                          </a:solidFill>
                          <a:latin typeface="Cambria Math" panose="02040503050406030204" pitchFamily="18" charset="0"/>
                          <a:ea typeface="Cambria Math" panose="02040503050406030204" pitchFamily="18" charset="0"/>
                        </a:rPr>
                        <m:t>(</m:t>
                      </m:r>
                      <m:r>
                        <m:rPr>
                          <m:sty m:val="p"/>
                        </m:rPr>
                        <a:rPr lang="el-GR" i="1">
                          <a:solidFill>
                            <a:srgbClr val="0066FF"/>
                          </a:solidFill>
                          <a:latin typeface="Cambria Math" panose="02040503050406030204" pitchFamily="18" charset="0"/>
                          <a:ea typeface="Cambria Math" panose="02040503050406030204" pitchFamily="18" charset="0"/>
                        </a:rPr>
                        <m:t>Θ</m:t>
                      </m:r>
                      <m:r>
                        <a:rPr lang="vi-VN" i="1">
                          <a:solidFill>
                            <a:srgbClr val="0066FF"/>
                          </a:solidFill>
                          <a:latin typeface="Cambria Math" panose="02040503050406030204" pitchFamily="18" charset="0"/>
                          <a:ea typeface="Cambria Math" panose="02040503050406030204" pitchFamily="18" charset="0"/>
                        </a:rPr>
                        <m:t>−</m:t>
                      </m:r>
                      <m:r>
                        <a:rPr lang="vi-VN" i="1">
                          <a:solidFill>
                            <a:srgbClr val="0066FF"/>
                          </a:solidFill>
                          <a:latin typeface="Cambria Math" panose="02040503050406030204" pitchFamily="18" charset="0"/>
                          <a:ea typeface="Cambria Math" panose="02040503050406030204" pitchFamily="18" charset="0"/>
                        </a:rPr>
                        <m:t>𝜀</m:t>
                      </m:r>
                      <m:r>
                        <a:rPr lang="vi-VN" i="1">
                          <a:solidFill>
                            <a:srgbClr val="0066FF"/>
                          </a:solidFill>
                          <a:latin typeface="Cambria Math" panose="02040503050406030204" pitchFamily="18" charset="0"/>
                          <a:ea typeface="Cambria Math" panose="02040503050406030204" pitchFamily="18" charset="0"/>
                        </a:rPr>
                        <m:t>)</m:t>
                      </m:r>
                    </m:oMath>
                  </m:oMathPara>
                </a14:m>
                <a:endParaRPr lang="en-US">
                  <a:solidFill>
                    <a:srgbClr val="0066FF"/>
                  </a:solidFill>
                </a:endParaRPr>
              </a:p>
            </p:txBody>
          </p:sp>
        </mc:Choice>
        <mc:Fallback xmlns="">
          <p:sp>
            <p:nvSpPr>
              <p:cNvPr id="41" name="Rectangle 40">
                <a:extLst>
                  <a:ext uri="{FF2B5EF4-FFF2-40B4-BE49-F238E27FC236}">
                    <a16:creationId xmlns:a16="http://schemas.microsoft.com/office/drawing/2014/main" id="{BBE08EFC-B9E0-E345-BFDA-58C3D2BE3283}"/>
                  </a:ext>
                </a:extLst>
              </p:cNvPr>
              <p:cNvSpPr>
                <a:spLocks noRot="1" noChangeAspect="1" noMove="1" noResize="1" noEditPoints="1" noAdjustHandles="1" noChangeArrowheads="1" noChangeShapeType="1" noTextEdit="1"/>
              </p:cNvSpPr>
              <p:nvPr/>
            </p:nvSpPr>
            <p:spPr>
              <a:xfrm>
                <a:off x="3384997" y="3317697"/>
                <a:ext cx="2128531" cy="369332"/>
              </a:xfrm>
              <a:prstGeom prst="rect">
                <a:avLst/>
              </a:prstGeom>
              <a:blipFill>
                <a:blip r:embed="rId11"/>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2203F23-4F9F-D744-8BD0-426C0C188044}"/>
                  </a:ext>
                </a:extLst>
              </p:cNvPr>
              <p:cNvSpPr txBox="1"/>
              <p:nvPr/>
            </p:nvSpPr>
            <p:spPr>
              <a:xfrm>
                <a:off x="6653074" y="3190736"/>
                <a:ext cx="4471417" cy="928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m:rPr>
                              <m:sty m:val="p"/>
                            </m:rPr>
                            <a:rPr lang="el-GR" sz="2800" i="1">
                              <a:solidFill>
                                <a:srgbClr val="0066FF"/>
                              </a:solidFill>
                              <a:latin typeface="Cambria Math" panose="02040503050406030204" pitchFamily="18" charset="0"/>
                              <a:ea typeface="Cambria Math" panose="02040503050406030204" pitchFamily="18" charset="0"/>
                            </a:rPr>
                            <m:t>f</m:t>
                          </m:r>
                          <m:d>
                            <m:dPr>
                              <m:ctrlPr>
                                <a:rPr lang="vi-VN" sz="2800" i="1">
                                  <a:solidFill>
                                    <a:srgbClr val="0066FF"/>
                                  </a:solidFill>
                                  <a:latin typeface="Cambria Math" panose="02040503050406030204" pitchFamily="18" charset="0"/>
                                  <a:ea typeface="Cambria Math" panose="02040503050406030204" pitchFamily="18" charset="0"/>
                                </a:rPr>
                              </m:ctrlPr>
                            </m:dPr>
                            <m:e>
                              <m:r>
                                <m:rPr>
                                  <m:sty m:val="p"/>
                                </m:rPr>
                                <a:rPr lang="el-GR" sz="2800" i="1">
                                  <a:solidFill>
                                    <a:srgbClr val="0066FF"/>
                                  </a:solidFill>
                                  <a:latin typeface="Cambria Math" panose="02040503050406030204" pitchFamily="18" charset="0"/>
                                  <a:ea typeface="Cambria Math" panose="02040503050406030204" pitchFamily="18" charset="0"/>
                                </a:rPr>
                                <m:t>Θ</m:t>
                              </m:r>
                              <m:r>
                                <a:rPr lang="vi-VN" sz="2800" i="1">
                                  <a:solidFill>
                                    <a:srgbClr val="0066FF"/>
                                  </a:solidFill>
                                  <a:latin typeface="Cambria Math" panose="02040503050406030204" pitchFamily="18" charset="0"/>
                                  <a:ea typeface="Cambria Math" panose="02040503050406030204" pitchFamily="18" charset="0"/>
                                </a:rPr>
                                <m:t>+</m:t>
                              </m:r>
                              <m:r>
                                <a:rPr lang="vi-VN" sz="2800" i="1">
                                  <a:solidFill>
                                    <a:srgbClr val="0066FF"/>
                                  </a:solidFill>
                                  <a:latin typeface="Cambria Math" panose="02040503050406030204" pitchFamily="18" charset="0"/>
                                  <a:ea typeface="Cambria Math" panose="02040503050406030204" pitchFamily="18" charset="0"/>
                                </a:rPr>
                                <m:t>𝜀</m:t>
                              </m:r>
                            </m:e>
                          </m:d>
                          <m:r>
                            <a:rPr lang="vi-VN" sz="2800" i="1">
                              <a:solidFill>
                                <a:srgbClr val="0066FF"/>
                              </a:solidFill>
                              <a:latin typeface="Cambria Math" panose="02040503050406030204" pitchFamily="18" charset="0"/>
                              <a:ea typeface="Cambria Math" panose="02040503050406030204" pitchFamily="18" charset="0"/>
                            </a:rPr>
                            <m:t>+</m:t>
                          </m:r>
                          <m:r>
                            <m:rPr>
                              <m:sty m:val="p"/>
                            </m:rPr>
                            <a:rPr lang="el-GR" sz="2800" i="1">
                              <a:solidFill>
                                <a:srgbClr val="0066FF"/>
                              </a:solidFill>
                              <a:latin typeface="Cambria Math" panose="02040503050406030204" pitchFamily="18" charset="0"/>
                              <a:ea typeface="Cambria Math" panose="02040503050406030204" pitchFamily="18" charset="0"/>
                            </a:rPr>
                            <m:t>f</m:t>
                          </m:r>
                          <m:r>
                            <a:rPr lang="vi-VN" sz="2800" i="1">
                              <a:solidFill>
                                <a:srgbClr val="0066FF"/>
                              </a:solidFill>
                              <a:latin typeface="Cambria Math" panose="02040503050406030204" pitchFamily="18" charset="0"/>
                              <a:ea typeface="Cambria Math" panose="02040503050406030204" pitchFamily="18" charset="0"/>
                            </a:rPr>
                            <m:t>(</m:t>
                          </m:r>
                          <m:r>
                            <m:rPr>
                              <m:sty m:val="p"/>
                            </m:rPr>
                            <a:rPr lang="el-GR" sz="2800" i="1">
                              <a:solidFill>
                                <a:srgbClr val="0066FF"/>
                              </a:solidFill>
                              <a:latin typeface="Cambria Math" panose="02040503050406030204" pitchFamily="18" charset="0"/>
                              <a:ea typeface="Cambria Math" panose="02040503050406030204" pitchFamily="18" charset="0"/>
                            </a:rPr>
                            <m:t>Θ</m:t>
                          </m:r>
                          <m:r>
                            <a:rPr lang="vi-VN" sz="2800" i="1">
                              <a:solidFill>
                                <a:srgbClr val="0066FF"/>
                              </a:solidFill>
                              <a:latin typeface="Cambria Math" panose="02040503050406030204" pitchFamily="18" charset="0"/>
                              <a:ea typeface="Cambria Math" panose="02040503050406030204" pitchFamily="18" charset="0"/>
                            </a:rPr>
                            <m:t>−</m:t>
                          </m:r>
                          <m:r>
                            <a:rPr lang="vi-VN" sz="2800" i="1">
                              <a:solidFill>
                                <a:srgbClr val="0066FF"/>
                              </a:solidFill>
                              <a:latin typeface="Cambria Math" panose="02040503050406030204" pitchFamily="18" charset="0"/>
                              <a:ea typeface="Cambria Math" panose="02040503050406030204" pitchFamily="18" charset="0"/>
                            </a:rPr>
                            <m:t>𝜀</m:t>
                          </m:r>
                          <m:r>
                            <a:rPr lang="vi-VN" sz="2800" i="1">
                              <a:solidFill>
                                <a:srgbClr val="0066FF"/>
                              </a:solidFill>
                              <a:latin typeface="Cambria Math" panose="02040503050406030204" pitchFamily="18" charset="0"/>
                              <a:ea typeface="Cambria Math" panose="02040503050406030204" pitchFamily="18" charset="0"/>
                            </a:rPr>
                            <m:t>)</m:t>
                          </m:r>
                          <m:r>
                            <m:rPr>
                              <m:nor/>
                            </m:rPr>
                            <a:rPr lang="en-US" sz="2800">
                              <a:solidFill>
                                <a:srgbClr val="0066FF"/>
                              </a:solidFill>
                            </a:rPr>
                            <m:t> </m:t>
                          </m:r>
                        </m:num>
                        <m:den>
                          <m:r>
                            <a:rPr lang="vi-VN" sz="2800" i="1">
                              <a:solidFill>
                                <a:srgbClr val="FF0000"/>
                              </a:solidFill>
                              <a:latin typeface="Cambria Math" panose="02040503050406030204" pitchFamily="18" charset="0"/>
                              <a:ea typeface="Cambria Math" panose="02040503050406030204" pitchFamily="18" charset="0"/>
                            </a:rPr>
                            <m:t>2</m:t>
                          </m:r>
                          <m:r>
                            <a:rPr lang="vi-VN" sz="2800" i="1">
                              <a:solidFill>
                                <a:srgbClr val="FF0000"/>
                              </a:solidFill>
                              <a:latin typeface="Cambria Math" panose="02040503050406030204" pitchFamily="18" charset="0"/>
                              <a:ea typeface="Cambria Math" panose="02040503050406030204" pitchFamily="18" charset="0"/>
                            </a:rPr>
                            <m:t>𝜀</m:t>
                          </m:r>
                          <m:r>
                            <m:rPr>
                              <m:nor/>
                            </m:rPr>
                            <a:rPr lang="en-US" sz="2800">
                              <a:solidFill>
                                <a:srgbClr val="FF0000"/>
                              </a:solidFill>
                            </a:rPr>
                            <m:t> </m:t>
                          </m:r>
                        </m:den>
                      </m:f>
                      <m:r>
                        <a:rPr lang="vi-VN" sz="2800" i="1">
                          <a:latin typeface="Cambria Math" panose="02040503050406030204" pitchFamily="18" charset="0"/>
                          <a:ea typeface="Cambria Math" panose="02040503050406030204" pitchFamily="18" charset="0"/>
                        </a:rPr>
                        <m:t>≈</m:t>
                      </m:r>
                      <m:r>
                        <m:rPr>
                          <m:sty m:val="p"/>
                        </m:rPr>
                        <a:rPr lang="vi-VN" sz="2800" i="1">
                          <a:latin typeface="Cambria Math" panose="02040503050406030204" pitchFamily="18" charset="0"/>
                          <a:ea typeface="Cambria Math" panose="02040503050406030204" pitchFamily="18" charset="0"/>
                        </a:rPr>
                        <m:t>g</m:t>
                      </m:r>
                      <m:r>
                        <a:rPr lang="vi-VN" sz="2800" b="0" i="1">
                          <a:latin typeface="Cambria Math" panose="02040503050406030204" pitchFamily="18" charset="0"/>
                          <a:ea typeface="Cambria Math" panose="02040503050406030204" pitchFamily="18" charset="0"/>
                        </a:rPr>
                        <m:t>(</m:t>
                      </m:r>
                      <m:r>
                        <m:rPr>
                          <m:sty m:val="p"/>
                        </m:rPr>
                        <a:rPr lang="el-GR" sz="2800" i="1">
                          <a:solidFill>
                            <a:srgbClr val="FF0000"/>
                          </a:solidFill>
                          <a:latin typeface="Cambria Math" panose="02040503050406030204" pitchFamily="18" charset="0"/>
                          <a:ea typeface="Cambria Math" panose="02040503050406030204" pitchFamily="18" charset="0"/>
                        </a:rPr>
                        <m:t>Θ</m:t>
                      </m:r>
                      <m:r>
                        <a:rPr lang="vi-VN" sz="2800" b="0" i="1">
                          <a:latin typeface="Cambria Math" panose="02040503050406030204" pitchFamily="18" charset="0"/>
                          <a:ea typeface="Cambria Math" panose="02040503050406030204" pitchFamily="18" charset="0"/>
                        </a:rPr>
                        <m:t>)</m:t>
                      </m:r>
                    </m:oMath>
                  </m:oMathPara>
                </a14:m>
                <a:endParaRPr lang="en-US" sz="2800"/>
              </a:p>
            </p:txBody>
          </p:sp>
        </mc:Choice>
        <mc:Fallback xmlns="">
          <p:sp>
            <p:nvSpPr>
              <p:cNvPr id="42" name="TextBox 41">
                <a:extLst>
                  <a:ext uri="{FF2B5EF4-FFF2-40B4-BE49-F238E27FC236}">
                    <a16:creationId xmlns:a16="http://schemas.microsoft.com/office/drawing/2014/main" id="{52203F23-4F9F-D744-8BD0-426C0C188044}"/>
                  </a:ext>
                </a:extLst>
              </p:cNvPr>
              <p:cNvSpPr txBox="1">
                <a:spLocks noRot="1" noChangeAspect="1" noMove="1" noResize="1" noEditPoints="1" noAdjustHandles="1" noChangeArrowheads="1" noChangeShapeType="1" noTextEdit="1"/>
              </p:cNvSpPr>
              <p:nvPr/>
            </p:nvSpPr>
            <p:spPr>
              <a:xfrm>
                <a:off x="6653074" y="3190736"/>
                <a:ext cx="4471417" cy="928459"/>
              </a:xfrm>
              <a:prstGeom prst="rect">
                <a:avLst/>
              </a:prstGeom>
              <a:blipFill>
                <a:blip r:embed="rId12"/>
                <a:stretch>
                  <a:fillRect t="-4054" b="-20270"/>
                </a:stretch>
              </a:blipFill>
            </p:spPr>
            <p:txBody>
              <a:bodyPr/>
              <a:lstStyle/>
              <a:p>
                <a:r>
                  <a:rPr lang="en-US">
                    <a:noFill/>
                  </a:rPr>
                  <a:t> </a:t>
                </a:r>
              </a:p>
            </p:txBody>
          </p:sp>
        </mc:Fallback>
      </mc:AlternateContent>
    </p:spTree>
    <p:extLst>
      <p:ext uri="{BB962C8B-B14F-4D97-AF65-F5344CB8AC3E}">
        <p14:creationId xmlns:p14="http://schemas.microsoft.com/office/powerpoint/2010/main" val="88477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D57F-0972-9E42-8A0E-601FEABE6C83}"/>
              </a:ext>
            </a:extLst>
          </p:cNvPr>
          <p:cNvSpPr>
            <a:spLocks noGrp="1"/>
          </p:cNvSpPr>
          <p:nvPr>
            <p:ph type="title"/>
          </p:nvPr>
        </p:nvSpPr>
        <p:spPr/>
        <p:txBody>
          <a:bodyPr/>
          <a:lstStyle/>
          <a:p>
            <a:r>
              <a:rPr lang="en-US"/>
              <a:t>Gradient checking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67C282-8A82-C44A-870B-4FA372297984}"/>
                  </a:ext>
                </a:extLst>
              </p:cNvPr>
              <p:cNvSpPr>
                <a:spLocks noGrp="1"/>
              </p:cNvSpPr>
              <p:nvPr>
                <p:ph idx="1"/>
              </p:nvPr>
            </p:nvSpPr>
            <p:spPr>
              <a:xfrm>
                <a:off x="609600" y="1600201"/>
                <a:ext cx="11125200" cy="4525963"/>
              </a:xfrm>
            </p:spPr>
            <p:txBody>
              <a:bodyPr/>
              <a:lstStyle/>
              <a:p>
                <a:r>
                  <a:rPr lang="en-US"/>
                  <a:t>Lấy các trọng số W</a:t>
                </a:r>
                <a:r>
                  <a:rPr lang="en-US" baseline="30000"/>
                  <a:t>[1]</a:t>
                </a:r>
                <a:r>
                  <a:rPr lang="en-US"/>
                  <a:t>, b</a:t>
                </a:r>
                <a:r>
                  <a:rPr lang="en-US" baseline="30000"/>
                  <a:t>[1]</a:t>
                </a:r>
                <a:r>
                  <a:rPr lang="en-US"/>
                  <a:t>, ... W</a:t>
                </a:r>
                <a:r>
                  <a:rPr lang="en-US" baseline="30000"/>
                  <a:t>[L]</a:t>
                </a:r>
                <a:r>
                  <a:rPr lang="en-US"/>
                  <a:t>, b</a:t>
                </a:r>
                <a:r>
                  <a:rPr lang="en-US" baseline="30000"/>
                  <a:t>[L]</a:t>
                </a:r>
                <a:r>
                  <a:rPr lang="en-US"/>
                  <a:t> và chuyển thành vector </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Θ</m:t>
                    </m:r>
                  </m:oMath>
                </a14:m>
                <a:r>
                  <a:rPr lang="en-US">
                    <a:solidFill>
                      <a:srgbClr val="FF0000"/>
                    </a:solidFill>
                  </a:rPr>
                  <a:t>.</a:t>
                </a:r>
              </a:p>
              <a:p>
                <a:pPr lvl="1"/>
                <a:r>
                  <a:rPr lang="en-US">
                    <a:solidFill>
                      <a:srgbClr val="008000"/>
                    </a:solidFill>
                  </a:rPr>
                  <a:t>J(W</a:t>
                </a:r>
                <a:r>
                  <a:rPr lang="en-US" baseline="30000">
                    <a:solidFill>
                      <a:srgbClr val="008000"/>
                    </a:solidFill>
                  </a:rPr>
                  <a:t>[1]</a:t>
                </a:r>
                <a:r>
                  <a:rPr lang="en-US">
                    <a:solidFill>
                      <a:srgbClr val="008000"/>
                    </a:solidFill>
                  </a:rPr>
                  <a:t>, b</a:t>
                </a:r>
                <a:r>
                  <a:rPr lang="en-US" baseline="30000">
                    <a:solidFill>
                      <a:srgbClr val="008000"/>
                    </a:solidFill>
                  </a:rPr>
                  <a:t>[1]</a:t>
                </a:r>
                <a:r>
                  <a:rPr lang="en-US">
                    <a:solidFill>
                      <a:srgbClr val="008000"/>
                    </a:solidFill>
                  </a:rPr>
                  <a:t>, ... W</a:t>
                </a:r>
                <a:r>
                  <a:rPr lang="en-US" baseline="30000">
                    <a:solidFill>
                      <a:srgbClr val="008000"/>
                    </a:solidFill>
                  </a:rPr>
                  <a:t>[L]</a:t>
                </a:r>
                <a:r>
                  <a:rPr lang="en-US">
                    <a:solidFill>
                      <a:srgbClr val="008000"/>
                    </a:solidFill>
                  </a:rPr>
                  <a:t>, b</a:t>
                </a:r>
                <a:r>
                  <a:rPr lang="en-US" baseline="30000">
                    <a:solidFill>
                      <a:srgbClr val="008000"/>
                    </a:solidFill>
                  </a:rPr>
                  <a:t>[L]</a:t>
                </a:r>
                <a:r>
                  <a:rPr lang="en-US">
                    <a:solidFill>
                      <a:srgbClr val="008000"/>
                    </a:solidFill>
                  </a:rPr>
                  <a:t>) = J(</a:t>
                </a:r>
                <a14:m>
                  <m:oMath xmlns:m="http://schemas.openxmlformats.org/officeDocument/2006/math">
                    <m:r>
                      <m:rPr>
                        <m:sty m:val="p"/>
                      </m:rPr>
                      <a:rPr lang="el-GR" i="1">
                        <a:solidFill>
                          <a:srgbClr val="008000"/>
                        </a:solidFill>
                        <a:latin typeface="Cambria Math" panose="02040503050406030204" pitchFamily="18" charset="0"/>
                        <a:ea typeface="Cambria Math" panose="02040503050406030204" pitchFamily="18" charset="0"/>
                      </a:rPr>
                      <m:t>Θ</m:t>
                    </m:r>
                  </m:oMath>
                </a14:m>
                <a:r>
                  <a:rPr lang="en-US">
                    <a:solidFill>
                      <a:srgbClr val="008000"/>
                    </a:solidFill>
                  </a:rPr>
                  <a:t>).</a:t>
                </a:r>
              </a:p>
              <a:p>
                <a:r>
                  <a:rPr lang="en-US"/>
                  <a:t>Lấy các trọng số dW</a:t>
                </a:r>
                <a:r>
                  <a:rPr lang="en-US" baseline="30000"/>
                  <a:t>[1]</a:t>
                </a:r>
                <a:r>
                  <a:rPr lang="en-US"/>
                  <a:t>, db</a:t>
                </a:r>
                <a:r>
                  <a:rPr lang="en-US" baseline="30000"/>
                  <a:t>[1]</a:t>
                </a:r>
                <a:r>
                  <a:rPr lang="en-US"/>
                  <a:t>, ... dW</a:t>
                </a:r>
                <a:r>
                  <a:rPr lang="en-US" baseline="30000"/>
                  <a:t>[L]</a:t>
                </a:r>
                <a:r>
                  <a:rPr lang="en-US"/>
                  <a:t>, db</a:t>
                </a:r>
                <a:r>
                  <a:rPr lang="en-US" baseline="30000"/>
                  <a:t>[L]</a:t>
                </a:r>
                <a:r>
                  <a:rPr lang="en-US"/>
                  <a:t> và chuyển thành vector </a:t>
                </a:r>
                <a14:m>
                  <m:oMath xmlns:m="http://schemas.openxmlformats.org/officeDocument/2006/math">
                    <m:r>
                      <m:rPr>
                        <m:sty m:val="p"/>
                      </m:rPr>
                      <a:rPr lang="en-US" i="1">
                        <a:solidFill>
                          <a:srgbClr val="FF0000"/>
                        </a:solidFill>
                        <a:latin typeface="Cambria Math" panose="02040503050406030204" pitchFamily="18" charset="0"/>
                        <a:ea typeface="Cambria Math" panose="02040503050406030204" pitchFamily="18" charset="0"/>
                      </a:rPr>
                      <m:t>d</m:t>
                    </m:r>
                    <m:r>
                      <m:rPr>
                        <m:sty m:val="p"/>
                      </m:rPr>
                      <a:rPr lang="el-GR" i="1">
                        <a:solidFill>
                          <a:srgbClr val="FF0000"/>
                        </a:solidFill>
                        <a:latin typeface="Cambria Math" panose="02040503050406030204" pitchFamily="18" charset="0"/>
                        <a:ea typeface="Cambria Math" panose="02040503050406030204" pitchFamily="18" charset="0"/>
                      </a:rPr>
                      <m:t>Θ</m:t>
                    </m:r>
                  </m:oMath>
                </a14:m>
                <a:r>
                  <a:rPr lang="en-US">
                    <a:solidFill>
                      <a:srgbClr val="FF0000"/>
                    </a:solidFill>
                  </a:rPr>
                  <a:t>.</a:t>
                </a:r>
              </a:p>
              <a:p>
                <a:pPr lvl="1"/>
                <a:r>
                  <a:rPr lang="en-US">
                    <a:solidFill>
                      <a:srgbClr val="008000"/>
                    </a:solidFill>
                  </a:rPr>
                  <a:t>dJ(W</a:t>
                </a:r>
                <a:r>
                  <a:rPr lang="en-US" baseline="30000">
                    <a:solidFill>
                      <a:srgbClr val="008000"/>
                    </a:solidFill>
                  </a:rPr>
                  <a:t>[1]</a:t>
                </a:r>
                <a:r>
                  <a:rPr lang="en-US">
                    <a:solidFill>
                      <a:srgbClr val="008000"/>
                    </a:solidFill>
                  </a:rPr>
                  <a:t>, b</a:t>
                </a:r>
                <a:r>
                  <a:rPr lang="en-US" baseline="30000">
                    <a:solidFill>
                      <a:srgbClr val="008000"/>
                    </a:solidFill>
                  </a:rPr>
                  <a:t>[1]</a:t>
                </a:r>
                <a:r>
                  <a:rPr lang="en-US">
                    <a:solidFill>
                      <a:srgbClr val="008000"/>
                    </a:solidFill>
                  </a:rPr>
                  <a:t>, ... W</a:t>
                </a:r>
                <a:r>
                  <a:rPr lang="en-US" baseline="30000">
                    <a:solidFill>
                      <a:srgbClr val="008000"/>
                    </a:solidFill>
                  </a:rPr>
                  <a:t>[L]</a:t>
                </a:r>
                <a:r>
                  <a:rPr lang="en-US">
                    <a:solidFill>
                      <a:srgbClr val="008000"/>
                    </a:solidFill>
                  </a:rPr>
                  <a:t>, b</a:t>
                </a:r>
                <a:r>
                  <a:rPr lang="en-US" baseline="30000">
                    <a:solidFill>
                      <a:srgbClr val="008000"/>
                    </a:solidFill>
                  </a:rPr>
                  <a:t>[L]</a:t>
                </a:r>
                <a:r>
                  <a:rPr lang="en-US">
                    <a:solidFill>
                      <a:srgbClr val="008000"/>
                    </a:solidFill>
                  </a:rPr>
                  <a:t>) = dJ(</a:t>
                </a:r>
                <a14:m>
                  <m:oMath xmlns:m="http://schemas.openxmlformats.org/officeDocument/2006/math">
                    <m:r>
                      <m:rPr>
                        <m:sty m:val="p"/>
                      </m:rPr>
                      <a:rPr lang="el-GR" i="1">
                        <a:solidFill>
                          <a:srgbClr val="008000"/>
                        </a:solidFill>
                        <a:latin typeface="Cambria Math" panose="02040503050406030204" pitchFamily="18" charset="0"/>
                        <a:ea typeface="Cambria Math" panose="02040503050406030204" pitchFamily="18" charset="0"/>
                      </a:rPr>
                      <m:t>Θ</m:t>
                    </m:r>
                  </m:oMath>
                </a14:m>
                <a:r>
                  <a:rPr lang="en-US">
                    <a:solidFill>
                      <a:srgbClr val="008000"/>
                    </a:solidFill>
                  </a:rPr>
                  <a:t>).</a:t>
                </a:r>
              </a:p>
              <a:p>
                <a:pPr marL="457200" lvl="1" indent="0">
                  <a:buNone/>
                </a:pPr>
                <a:endParaRPr lang="en-US">
                  <a:solidFill>
                    <a:srgbClr val="FF0000"/>
                  </a:solidFill>
                </a:endParaRPr>
              </a:p>
              <a:p>
                <a:endParaRPr lang="en-US"/>
              </a:p>
            </p:txBody>
          </p:sp>
        </mc:Choice>
        <mc:Fallback xmlns="">
          <p:sp>
            <p:nvSpPr>
              <p:cNvPr id="3" name="Content Placeholder 2">
                <a:extLst>
                  <a:ext uri="{FF2B5EF4-FFF2-40B4-BE49-F238E27FC236}">
                    <a16:creationId xmlns:a16="http://schemas.microsoft.com/office/drawing/2014/main" id="{2E67C282-8A82-C44A-870B-4FA372297984}"/>
                  </a:ext>
                </a:extLst>
              </p:cNvPr>
              <p:cNvSpPr>
                <a:spLocks noGrp="1" noRot="1" noChangeAspect="1" noMove="1" noResize="1" noEditPoints="1" noAdjustHandles="1" noChangeArrowheads="1" noChangeShapeType="1" noTextEdit="1"/>
              </p:cNvSpPr>
              <p:nvPr>
                <p:ph idx="1"/>
              </p:nvPr>
            </p:nvSpPr>
            <p:spPr>
              <a:xfrm>
                <a:off x="609600" y="1600201"/>
                <a:ext cx="11125200" cy="4525963"/>
              </a:xfrm>
              <a:blipFill>
                <a:blip r:embed="rId2"/>
                <a:stretch>
                  <a:fillRect l="-1027" t="-1401"/>
                </a:stretch>
              </a:blipFill>
            </p:spPr>
            <p:txBody>
              <a:bodyPr/>
              <a:lstStyle/>
              <a:p>
                <a:r>
                  <a:rPr lang="en-US">
                    <a:noFill/>
                  </a:rPr>
                  <a:t> </a:t>
                </a:r>
              </a:p>
            </p:txBody>
          </p:sp>
        </mc:Fallback>
      </mc:AlternateContent>
    </p:spTree>
    <p:extLst>
      <p:ext uri="{BB962C8B-B14F-4D97-AF65-F5344CB8AC3E}">
        <p14:creationId xmlns:p14="http://schemas.microsoft.com/office/powerpoint/2010/main" val="325387101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0BA0C-72E1-DE4C-8C15-04D87935AF29}"/>
              </a:ext>
            </a:extLst>
          </p:cNvPr>
          <p:cNvSpPr>
            <a:spLocks noGrp="1"/>
          </p:cNvSpPr>
          <p:nvPr>
            <p:ph type="title"/>
          </p:nvPr>
        </p:nvSpPr>
        <p:spPr/>
        <p:txBody>
          <a:bodyPr/>
          <a:lstStyle/>
          <a:p>
            <a:r>
              <a:rPr lang="en-US"/>
              <a:t>Gradient Descent checking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7BEAE1-6A31-BC47-909D-CA2902876A03}"/>
                  </a:ext>
                </a:extLst>
              </p:cNvPr>
              <p:cNvSpPr>
                <a:spLocks noGrp="1"/>
              </p:cNvSpPr>
              <p:nvPr>
                <p:ph idx="1"/>
              </p:nvPr>
            </p:nvSpPr>
            <p:spPr/>
            <p:txBody>
              <a:bodyPr/>
              <a:lstStyle/>
              <a:p>
                <a:pPr marL="0" indent="0">
                  <a:buNone/>
                </a:pPr>
                <a:r>
                  <a:rPr lang="en-US">
                    <a:latin typeface="Courier New" panose="02070309020205020404" pitchFamily="49" charset="0"/>
                    <a:cs typeface="Courier New" panose="02070309020205020404" pitchFamily="49" charset="0"/>
                  </a:rPr>
                  <a:t>For </a:t>
                </a:r>
                <a:r>
                  <a:rPr lang="en-US">
                    <a:solidFill>
                      <a:srgbClr val="008000"/>
                    </a:solidFill>
                    <a:latin typeface="Courier New" panose="02070309020205020404" pitchFamily="49" charset="0"/>
                    <a:cs typeface="Courier New" panose="02070309020205020404" pitchFamily="49" charset="0"/>
                  </a:rPr>
                  <a:t>i from 1 to L</a:t>
                </a:r>
                <a:r>
                  <a:rPr lang="en-US">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	d</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m:rPr>
                            <m:sty m:val="p"/>
                          </m:rPr>
                          <a:rPr lang="el-GR" i="1">
                            <a:solidFill>
                              <a:srgbClr val="FF0000"/>
                            </a:solidFill>
                            <a:latin typeface="Cambria Math" panose="02040503050406030204" pitchFamily="18" charset="0"/>
                            <a:ea typeface="Cambria Math" panose="02040503050406030204" pitchFamily="18" charset="0"/>
                          </a:rPr>
                          <m:t>Θ</m:t>
                        </m:r>
                        <m:r>
                          <m:rPr>
                            <m:nor/>
                          </m:rPr>
                          <a:rPr lang="en-US" baseline="-25000">
                            <a:latin typeface="Courier New" panose="02070309020205020404" pitchFamily="49" charset="0"/>
                            <a:cs typeface="Courier New" panose="02070309020205020404" pitchFamily="49" charset="0"/>
                          </a:rPr>
                          <m:t>Approx</m:t>
                        </m:r>
                      </m:e>
                      <m:sup>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i</m:t>
                        </m:r>
                        <m:r>
                          <a:rPr lang="vi-VN" i="1">
                            <a:latin typeface="Cambria Math" panose="02040503050406030204" pitchFamily="18" charset="0"/>
                            <a:ea typeface="Cambria Math" panose="02040503050406030204" pitchFamily="18" charset="0"/>
                          </a:rPr>
                          <m:t>]</m:t>
                        </m:r>
                      </m:sup>
                    </m:sSup>
                    <m:r>
                      <a:rPr lang="vi-VN" i="1">
                        <a:latin typeface="Cambria Math" panose="02040503050406030204" pitchFamily="18" charset="0"/>
                        <a:ea typeface="Cambria Math" panose="02040503050406030204" pitchFamily="18" charset="0"/>
                      </a:rPr>
                      <m:t> </m:t>
                    </m:r>
                  </m:oMath>
                </a14:m>
                <a:r>
                  <a:rPr lang="en-US">
                    <a:latin typeface="Courier New" panose="02070309020205020404" pitchFamily="49" charset="0"/>
                    <a:cs typeface="Courier New" panose="02070309020205020404" pitchFamily="49" charset="0"/>
                  </a:rPr>
                  <a:t>= </a:t>
                </a:r>
                <a14:m>
                  <m:oMath xmlns:m="http://schemas.openxmlformats.org/officeDocument/2006/math">
                    <m:f>
                      <m:fPr>
                        <m:ctrlPr>
                          <a:rPr lang="en-US" i="1">
                            <a:latin typeface="Cambria Math" panose="02040503050406030204" pitchFamily="18" charset="0"/>
                          </a:rPr>
                        </m:ctrlPr>
                      </m:fPr>
                      <m:num>
                        <m:r>
                          <m:rPr>
                            <m:sty m:val="p"/>
                          </m:rPr>
                          <a:rPr lang="en-US" i="1">
                            <a:latin typeface="Cambria Math" panose="02040503050406030204" pitchFamily="18" charset="0"/>
                          </a:rPr>
                          <m:t>J</m:t>
                        </m:r>
                        <m:d>
                          <m:dPr>
                            <m:ctrlPr>
                              <a:rPr lang="vi-VN" b="0" i="1">
                                <a:latin typeface="Cambria Math" panose="02040503050406030204" pitchFamily="18" charset="0"/>
                              </a:rPr>
                            </m:ctrlPr>
                          </m:dPr>
                          <m:e>
                            <m:sSub>
                              <m:sSubPr>
                                <m:ctrlPr>
                                  <a:rPr lang="vi-VN" b="0" i="1">
                                    <a:latin typeface="Cambria Math" panose="02040503050406030204" pitchFamily="18" charset="0"/>
                                  </a:rPr>
                                </m:ctrlPr>
                              </m:sSubPr>
                              <m:e>
                                <m:r>
                                  <m:rPr>
                                    <m:sty m:val="p"/>
                                  </m:rPr>
                                  <a:rPr lang="el-GR" i="1">
                                    <a:solidFill>
                                      <a:srgbClr val="FF0000"/>
                                    </a:solidFill>
                                    <a:latin typeface="Cambria Math" panose="02040503050406030204" pitchFamily="18" charset="0"/>
                                    <a:ea typeface="Cambria Math" panose="02040503050406030204" pitchFamily="18" charset="0"/>
                                  </a:rPr>
                                  <m:t>Θ</m:t>
                                </m:r>
                              </m:e>
                              <m:sub>
                                <m:r>
                                  <a:rPr lang="vi-VN" b="0" i="1">
                                    <a:latin typeface="Cambria Math" panose="02040503050406030204" pitchFamily="18" charset="0"/>
                                  </a:rPr>
                                  <m:t>1</m:t>
                                </m:r>
                              </m:sub>
                            </m:sSub>
                            <m:r>
                              <a:rPr lang="vi-VN" b="0" i="1">
                                <a:latin typeface="Cambria Math" panose="02040503050406030204" pitchFamily="18" charset="0"/>
                              </a:rPr>
                              <m:t>,</m:t>
                            </m:r>
                            <m:sSub>
                              <m:sSubPr>
                                <m:ctrlPr>
                                  <a:rPr lang="vi-VN" i="1">
                                    <a:latin typeface="Cambria Math" panose="02040503050406030204" pitchFamily="18" charset="0"/>
                                  </a:rPr>
                                </m:ctrlPr>
                              </m:sSubPr>
                              <m:e>
                                <m:r>
                                  <m:rPr>
                                    <m:sty m:val="p"/>
                                  </m:rPr>
                                  <a:rPr lang="el-GR" i="1">
                                    <a:solidFill>
                                      <a:srgbClr val="FF0000"/>
                                    </a:solidFill>
                                    <a:latin typeface="Cambria Math" panose="02040503050406030204" pitchFamily="18" charset="0"/>
                                    <a:ea typeface="Cambria Math" panose="02040503050406030204" pitchFamily="18" charset="0"/>
                                  </a:rPr>
                                  <m:t>Θ</m:t>
                                </m:r>
                              </m:e>
                              <m:sub>
                                <m:r>
                                  <a:rPr lang="vi-VN" b="0" i="1">
                                    <a:latin typeface="Cambria Math" panose="02040503050406030204" pitchFamily="18" charset="0"/>
                                  </a:rPr>
                                  <m:t>2</m:t>
                                </m:r>
                              </m:sub>
                            </m:sSub>
                            <m:r>
                              <a:rPr lang="vi-VN" b="0" i="1">
                                <a:latin typeface="Cambria Math" panose="02040503050406030204" pitchFamily="18" charset="0"/>
                              </a:rPr>
                              <m:t>, …,</m:t>
                            </m:r>
                            <m:sSub>
                              <m:sSubPr>
                                <m:ctrlPr>
                                  <a:rPr lang="vi-VN" i="1">
                                    <a:latin typeface="Cambria Math" panose="02040503050406030204" pitchFamily="18" charset="0"/>
                                  </a:rPr>
                                </m:ctrlPr>
                              </m:sSubPr>
                              <m:e>
                                <m:r>
                                  <m:rPr>
                                    <m:sty m:val="p"/>
                                  </m:rPr>
                                  <a:rPr lang="el-GR" i="1">
                                    <a:solidFill>
                                      <a:srgbClr val="FF0000"/>
                                    </a:solidFill>
                                    <a:latin typeface="Cambria Math" panose="02040503050406030204" pitchFamily="18" charset="0"/>
                                    <a:ea typeface="Cambria Math" panose="02040503050406030204" pitchFamily="18" charset="0"/>
                                  </a:rPr>
                                  <m:t>Θ</m:t>
                                </m:r>
                              </m:e>
                              <m:sub>
                                <m:r>
                                  <m:rPr>
                                    <m:sty m:val="p"/>
                                  </m:rPr>
                                  <a:rPr lang="vi-VN" i="1">
                                    <a:solidFill>
                                      <a:srgbClr val="FF0000"/>
                                    </a:solidFill>
                                    <a:latin typeface="Cambria Math" panose="02040503050406030204" pitchFamily="18" charset="0"/>
                                    <a:ea typeface="Cambria Math" panose="02040503050406030204" pitchFamily="18" charset="0"/>
                                  </a:rPr>
                                  <m:t>i</m:t>
                                </m:r>
                              </m:sub>
                            </m:sSub>
                            <m:r>
                              <a:rPr lang="vi-VN" b="0" i="1">
                                <a:latin typeface="Cambria Math" panose="02040503050406030204" pitchFamily="18" charset="0"/>
                              </a:rPr>
                              <m:t>+</m:t>
                            </m:r>
                            <m:r>
                              <a:rPr lang="vi-VN" i="1">
                                <a:latin typeface="Cambria Math" panose="02040503050406030204" pitchFamily="18" charset="0"/>
                                <a:ea typeface="Cambria Math" panose="02040503050406030204" pitchFamily="18" charset="0"/>
                              </a:rPr>
                              <m:t>𝜀</m:t>
                            </m:r>
                          </m:e>
                        </m:d>
                        <m:r>
                          <a:rPr lang="vi-VN" b="0" i="1">
                            <a:latin typeface="Cambria Math" panose="02040503050406030204" pitchFamily="18" charset="0"/>
                            <a:ea typeface="Cambria Math" panose="02040503050406030204" pitchFamily="18" charset="0"/>
                          </a:rPr>
                          <m:t> </m:t>
                        </m:r>
                        <m:r>
                          <a:rPr lang="vi-VN" b="0" i="1">
                            <a:latin typeface="Cambria Math" panose="02040503050406030204" pitchFamily="18" charset="0"/>
                          </a:rPr>
                          <m:t>− </m:t>
                        </m:r>
                        <m:r>
                          <m:rPr>
                            <m:sty m:val="p"/>
                          </m:rPr>
                          <a:rPr lang="en-US" i="1">
                            <a:latin typeface="Cambria Math" panose="02040503050406030204" pitchFamily="18" charset="0"/>
                          </a:rPr>
                          <m:t>J</m:t>
                        </m:r>
                        <m:d>
                          <m:dPr>
                            <m:ctrlPr>
                              <a:rPr lang="vi-VN" i="1">
                                <a:latin typeface="Cambria Math" panose="02040503050406030204" pitchFamily="18" charset="0"/>
                              </a:rPr>
                            </m:ctrlPr>
                          </m:dPr>
                          <m:e>
                            <m:sSub>
                              <m:sSubPr>
                                <m:ctrlPr>
                                  <a:rPr lang="vi-VN" i="1">
                                    <a:latin typeface="Cambria Math" panose="02040503050406030204" pitchFamily="18" charset="0"/>
                                  </a:rPr>
                                </m:ctrlPr>
                              </m:sSubPr>
                              <m:e>
                                <m:r>
                                  <m:rPr>
                                    <m:sty m:val="p"/>
                                  </m:rPr>
                                  <a:rPr lang="el-GR" i="1">
                                    <a:solidFill>
                                      <a:srgbClr val="FF0000"/>
                                    </a:solidFill>
                                    <a:latin typeface="Cambria Math" panose="02040503050406030204" pitchFamily="18" charset="0"/>
                                    <a:ea typeface="Cambria Math" panose="02040503050406030204" pitchFamily="18" charset="0"/>
                                  </a:rPr>
                                  <m:t>Θ</m:t>
                                </m:r>
                              </m:e>
                              <m:sub>
                                <m:r>
                                  <a:rPr lang="vi-VN" i="1">
                                    <a:latin typeface="Cambria Math" panose="02040503050406030204" pitchFamily="18" charset="0"/>
                                  </a:rPr>
                                  <m:t>1</m:t>
                                </m:r>
                              </m:sub>
                            </m:sSub>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el-GR" i="1">
                                    <a:solidFill>
                                      <a:srgbClr val="FF0000"/>
                                    </a:solidFill>
                                    <a:latin typeface="Cambria Math" panose="02040503050406030204" pitchFamily="18" charset="0"/>
                                    <a:ea typeface="Cambria Math" panose="02040503050406030204" pitchFamily="18" charset="0"/>
                                  </a:rPr>
                                  <m:t>Θ</m:t>
                                </m:r>
                              </m:e>
                              <m:sub>
                                <m:r>
                                  <a:rPr lang="vi-VN" i="1">
                                    <a:latin typeface="Cambria Math" panose="02040503050406030204" pitchFamily="18" charset="0"/>
                                  </a:rPr>
                                  <m:t>2</m:t>
                                </m:r>
                              </m:sub>
                            </m:sSub>
                            <m:r>
                              <a:rPr lang="vi-VN" i="1">
                                <a:latin typeface="Cambria Math" panose="02040503050406030204" pitchFamily="18" charset="0"/>
                              </a:rPr>
                              <m:t>, …,</m:t>
                            </m:r>
                            <m:sSub>
                              <m:sSubPr>
                                <m:ctrlPr>
                                  <a:rPr lang="vi-VN" i="1">
                                    <a:latin typeface="Cambria Math" panose="02040503050406030204" pitchFamily="18" charset="0"/>
                                  </a:rPr>
                                </m:ctrlPr>
                              </m:sSubPr>
                              <m:e>
                                <m:r>
                                  <m:rPr>
                                    <m:sty m:val="p"/>
                                  </m:rPr>
                                  <a:rPr lang="el-GR" i="1">
                                    <a:solidFill>
                                      <a:srgbClr val="FF0000"/>
                                    </a:solidFill>
                                    <a:latin typeface="Cambria Math" panose="02040503050406030204" pitchFamily="18" charset="0"/>
                                    <a:ea typeface="Cambria Math" panose="02040503050406030204" pitchFamily="18" charset="0"/>
                                  </a:rPr>
                                  <m:t>Θ</m:t>
                                </m:r>
                              </m:e>
                              <m:sub>
                                <m:r>
                                  <m:rPr>
                                    <m:sty m:val="p"/>
                                  </m:rPr>
                                  <a:rPr lang="vi-VN" i="1">
                                    <a:solidFill>
                                      <a:srgbClr val="FF0000"/>
                                    </a:solidFill>
                                    <a:latin typeface="Cambria Math" panose="02040503050406030204" pitchFamily="18" charset="0"/>
                                    <a:ea typeface="Cambria Math" panose="02040503050406030204" pitchFamily="18" charset="0"/>
                                  </a:rPr>
                                  <m:t>i</m:t>
                                </m:r>
                              </m:sub>
                            </m:sSub>
                            <m:r>
                              <a:rPr lang="vi-VN" b="0" i="1">
                                <a:latin typeface="Cambria Math" panose="02040503050406030204" pitchFamily="18" charset="0"/>
                              </a:rPr>
                              <m:t>−</m:t>
                            </m:r>
                            <m:r>
                              <a:rPr lang="vi-VN" i="1">
                                <a:latin typeface="Cambria Math" panose="02040503050406030204" pitchFamily="18" charset="0"/>
                                <a:ea typeface="Cambria Math" panose="02040503050406030204" pitchFamily="18" charset="0"/>
                              </a:rPr>
                              <m:t>𝜀</m:t>
                            </m:r>
                          </m:e>
                        </m:d>
                      </m:num>
                      <m:den>
                        <m:r>
                          <a:rPr lang="vi-VN" b="0" i="1">
                            <a:latin typeface="Cambria Math" panose="02040503050406030204" pitchFamily="18" charset="0"/>
                          </a:rPr>
                          <m:t>2</m:t>
                        </m:r>
                        <m:r>
                          <a:rPr lang="vi-VN" i="1">
                            <a:latin typeface="Cambria Math" panose="02040503050406030204" pitchFamily="18" charset="0"/>
                            <a:ea typeface="Cambria Math" panose="02040503050406030204" pitchFamily="18" charset="0"/>
                          </a:rPr>
                          <m:t>𝜀</m:t>
                        </m:r>
                      </m:den>
                    </m:f>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d</m:t>
                    </m:r>
                    <m:sSup>
                      <m:sSupPr>
                        <m:ctrlPr>
                          <a:rPr lang="en-US" i="1">
                            <a:latin typeface="Cambria Math" panose="02040503050406030204" pitchFamily="18" charset="0"/>
                            <a:ea typeface="Cambria Math" panose="02040503050406030204" pitchFamily="18" charset="0"/>
                          </a:rPr>
                        </m:ctrlPr>
                      </m:sSupPr>
                      <m:e>
                        <m:r>
                          <m:rPr>
                            <m:sty m:val="p"/>
                          </m:rPr>
                          <a:rPr lang="el-GR" i="1">
                            <a:solidFill>
                              <a:srgbClr val="FF0000"/>
                            </a:solidFill>
                            <a:latin typeface="Cambria Math" panose="02040503050406030204" pitchFamily="18" charset="0"/>
                            <a:ea typeface="Cambria Math" panose="02040503050406030204" pitchFamily="18" charset="0"/>
                          </a:rPr>
                          <m:t>Θ</m:t>
                        </m:r>
                      </m:e>
                      <m:sup>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i</m:t>
                        </m:r>
                        <m:r>
                          <a:rPr lang="vi-VN" i="1">
                            <a:latin typeface="Cambria Math" panose="02040503050406030204" pitchFamily="18" charset="0"/>
                            <a:ea typeface="Cambria Math" panose="02040503050406030204" pitchFamily="18" charset="0"/>
                          </a:rPr>
                          <m:t>]</m:t>
                        </m:r>
                      </m:sup>
                    </m:sSup>
                  </m:oMath>
                </a14:m>
                <a:endParaRPr lang="vi-VN">
                  <a:latin typeface="Courier New" panose="02070309020205020404" pitchFamily="49" charset="0"/>
                  <a:cs typeface="Courier New" panose="02070309020205020404" pitchFamily="49" charset="0"/>
                </a:endParaRPr>
              </a:p>
              <a:p>
                <a:pPr marL="0" indent="0">
                  <a:buNone/>
                </a:pPr>
                <a:r>
                  <a:rPr lang="vi-VN">
                    <a:latin typeface="Courier New" panose="02070309020205020404" pitchFamily="49" charset="0"/>
                    <a:cs typeface="Courier New" panose="02070309020205020404" pitchFamily="49" charset="0"/>
                  </a:rPr>
                  <a:t>	</a:t>
                </a:r>
                <a14:m>
                  <m:oMath xmlns:m="http://schemas.openxmlformats.org/officeDocument/2006/math">
                    <m:r>
                      <a:rPr lang="vi-VN" i="1">
                        <a:latin typeface="Cambria Math" panose="02040503050406030204" pitchFamily="18" charset="0"/>
                        <a:ea typeface="Cambria Math" panose="02040503050406030204" pitchFamily="18" charset="0"/>
                      </a:rPr>
                      <m:t>𝜕</m:t>
                    </m:r>
                    <m:r>
                      <a:rPr lang="vi-VN" b="0" i="1">
                        <a:latin typeface="Cambria Math" panose="02040503050406030204" pitchFamily="18" charset="0"/>
                        <a:ea typeface="Cambria Math" panose="02040503050406030204" pitchFamily="18" charset="0"/>
                      </a:rPr>
                      <m:t>=</m:t>
                    </m:r>
                    <m:f>
                      <m:fPr>
                        <m:ctrlPr>
                          <a:rPr lang="vi-VN" i="1">
                            <a:latin typeface="Cambria Math" panose="02040503050406030204" pitchFamily="18" charset="0"/>
                          </a:rPr>
                        </m:ctrlPr>
                      </m:fPr>
                      <m:num>
                        <m:sSub>
                          <m:sSubPr>
                            <m:ctrlPr>
                              <a:rPr lang="vi-VN" i="1">
                                <a:latin typeface="Cambria Math" panose="02040503050406030204" pitchFamily="18" charset="0"/>
                              </a:rPr>
                            </m:ctrlPr>
                          </m:sSubPr>
                          <m:e>
                            <m:r>
                              <a:rPr lang="vi-VN" b="0" i="1">
                                <a:latin typeface="Cambria Math" panose="02040503050406030204" pitchFamily="18" charset="0"/>
                              </a:rPr>
                              <m:t>||</m:t>
                            </m:r>
                            <m:r>
                              <m:rPr>
                                <m:nor/>
                              </m:rPr>
                              <a:rPr lang="en-US">
                                <a:latin typeface="Courier New" panose="02070309020205020404" pitchFamily="49" charset="0"/>
                                <a:cs typeface="Courier New" panose="02070309020205020404" pitchFamily="49" charset="0"/>
                              </a:rPr>
                              <m:t>d</m:t>
                            </m:r>
                            <m:sSup>
                              <m:sSupPr>
                                <m:ctrlPr>
                                  <a:rPr lang="en-US" i="1">
                                    <a:latin typeface="Cambria Math" panose="02040503050406030204" pitchFamily="18" charset="0"/>
                                    <a:ea typeface="Cambria Math" panose="02040503050406030204" pitchFamily="18" charset="0"/>
                                  </a:rPr>
                                </m:ctrlPr>
                              </m:sSupPr>
                              <m:e>
                                <m:r>
                                  <m:rPr>
                                    <m:sty m:val="p"/>
                                  </m:rPr>
                                  <a:rPr lang="el-GR" i="1">
                                    <a:solidFill>
                                      <a:srgbClr val="FF0000"/>
                                    </a:solidFill>
                                    <a:latin typeface="Cambria Math" panose="02040503050406030204" pitchFamily="18" charset="0"/>
                                    <a:ea typeface="Cambria Math" panose="02040503050406030204" pitchFamily="18" charset="0"/>
                                  </a:rPr>
                                  <m:t>Θ</m:t>
                                </m:r>
                                <m:r>
                                  <m:rPr>
                                    <m:nor/>
                                  </m:rPr>
                                  <a:rPr lang="en-US" baseline="-25000">
                                    <a:latin typeface="Courier New" panose="02070309020205020404" pitchFamily="49" charset="0"/>
                                    <a:cs typeface="Courier New" panose="02070309020205020404" pitchFamily="49" charset="0"/>
                                  </a:rPr>
                                  <m:t>Approx</m:t>
                                </m:r>
                              </m:e>
                              <m:sup>
                                <m:d>
                                  <m:dPr>
                                    <m:begChr m:val="["/>
                                    <m:endChr m:val="]"/>
                                    <m:ctrlPr>
                                      <a:rPr lang="vi-VN" i="1">
                                        <a:latin typeface="Cambria Math" panose="02040503050406030204" pitchFamily="18" charset="0"/>
                                        <a:ea typeface="Cambria Math" panose="02040503050406030204" pitchFamily="18" charset="0"/>
                                      </a:rPr>
                                    </m:ctrlPr>
                                  </m:dPr>
                                  <m:e>
                                    <m:r>
                                      <a:rPr lang="vi-VN" i="1">
                                        <a:latin typeface="Cambria Math" panose="02040503050406030204" pitchFamily="18" charset="0"/>
                                        <a:ea typeface="Cambria Math" panose="02040503050406030204" pitchFamily="18" charset="0"/>
                                      </a:rPr>
                                      <m:t>𝑖</m:t>
                                    </m:r>
                                  </m:e>
                                </m:d>
                              </m:sup>
                            </m:sSup>
                            <m:r>
                              <a:rPr lang="vi-VN" b="0" i="1">
                                <a:latin typeface="Cambria Math" panose="02040503050406030204" pitchFamily="18" charset="0"/>
                                <a:ea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d</m:t>
                            </m:r>
                            <m:sSup>
                              <m:sSupPr>
                                <m:ctrlPr>
                                  <a:rPr lang="en-US" i="1">
                                    <a:latin typeface="Cambria Math" panose="02040503050406030204" pitchFamily="18" charset="0"/>
                                    <a:ea typeface="Cambria Math" panose="02040503050406030204" pitchFamily="18" charset="0"/>
                                  </a:rPr>
                                </m:ctrlPr>
                              </m:sSupPr>
                              <m:e>
                                <m:r>
                                  <m:rPr>
                                    <m:sty m:val="p"/>
                                  </m:rPr>
                                  <a:rPr lang="el-GR" i="1">
                                    <a:solidFill>
                                      <a:srgbClr val="FF0000"/>
                                    </a:solidFill>
                                    <a:latin typeface="Cambria Math" panose="02040503050406030204" pitchFamily="18" charset="0"/>
                                    <a:ea typeface="Cambria Math" panose="02040503050406030204" pitchFamily="18" charset="0"/>
                                  </a:rPr>
                                  <m:t>Θ</m:t>
                                </m:r>
                              </m:e>
                              <m:sup>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i</m:t>
                                </m:r>
                                <m:r>
                                  <a:rPr lang="vi-VN" i="1">
                                    <a:latin typeface="Cambria Math" panose="02040503050406030204" pitchFamily="18" charset="0"/>
                                    <a:ea typeface="Cambria Math" panose="02040503050406030204" pitchFamily="18" charset="0"/>
                                  </a:rPr>
                                  <m:t>]</m:t>
                                </m:r>
                              </m:sup>
                            </m:sSup>
                            <m:r>
                              <a:rPr lang="vi-VN" b="0" i="1">
                                <a:latin typeface="Cambria Math" panose="02040503050406030204" pitchFamily="18" charset="0"/>
                              </a:rPr>
                              <m:t>||</m:t>
                            </m:r>
                          </m:e>
                          <m:sub>
                            <m:r>
                              <a:rPr lang="vi-VN" b="0" i="1">
                                <a:latin typeface="Cambria Math" panose="02040503050406030204" pitchFamily="18" charset="0"/>
                              </a:rPr>
                              <m:t>2</m:t>
                            </m:r>
                          </m:sub>
                        </m:sSub>
                      </m:num>
                      <m:den>
                        <m:sSub>
                          <m:sSubPr>
                            <m:ctrlPr>
                              <a:rPr lang="vi-VN" i="1">
                                <a:latin typeface="Cambria Math" panose="02040503050406030204" pitchFamily="18" charset="0"/>
                              </a:rPr>
                            </m:ctrlPr>
                          </m:sSubPr>
                          <m:e>
                            <m:r>
                              <a:rPr lang="vi-VN" i="1">
                                <a:latin typeface="Cambria Math" panose="02040503050406030204" pitchFamily="18" charset="0"/>
                              </a:rPr>
                              <m:t>||</m:t>
                            </m:r>
                            <m:r>
                              <m:rPr>
                                <m:nor/>
                              </m:rPr>
                              <a:rPr lang="en-US">
                                <a:latin typeface="Courier New" panose="02070309020205020404" pitchFamily="49" charset="0"/>
                                <a:cs typeface="Courier New" panose="02070309020205020404" pitchFamily="49" charset="0"/>
                              </a:rPr>
                              <m:t>d</m:t>
                            </m:r>
                            <m:sSup>
                              <m:sSupPr>
                                <m:ctrlPr>
                                  <a:rPr lang="en-US" i="1">
                                    <a:latin typeface="Cambria Math" panose="02040503050406030204" pitchFamily="18" charset="0"/>
                                    <a:ea typeface="Cambria Math" panose="02040503050406030204" pitchFamily="18" charset="0"/>
                                  </a:rPr>
                                </m:ctrlPr>
                              </m:sSupPr>
                              <m:e>
                                <m:r>
                                  <m:rPr>
                                    <m:sty m:val="p"/>
                                  </m:rPr>
                                  <a:rPr lang="el-GR" i="1">
                                    <a:solidFill>
                                      <a:srgbClr val="FF0000"/>
                                    </a:solidFill>
                                    <a:latin typeface="Cambria Math" panose="02040503050406030204" pitchFamily="18" charset="0"/>
                                    <a:ea typeface="Cambria Math" panose="02040503050406030204" pitchFamily="18" charset="0"/>
                                  </a:rPr>
                                  <m:t>Θ</m:t>
                                </m:r>
                                <m:r>
                                  <m:rPr>
                                    <m:nor/>
                                  </m:rPr>
                                  <a:rPr lang="en-US" baseline="-25000">
                                    <a:latin typeface="Courier New" panose="02070309020205020404" pitchFamily="49" charset="0"/>
                                    <a:cs typeface="Courier New" panose="02070309020205020404" pitchFamily="49" charset="0"/>
                                  </a:rPr>
                                  <m:t>Approx</m:t>
                                </m:r>
                              </m:e>
                              <m:sup>
                                <m:d>
                                  <m:dPr>
                                    <m:begChr m:val="["/>
                                    <m:endChr m:val="]"/>
                                    <m:ctrlPr>
                                      <a:rPr lang="vi-VN" i="1">
                                        <a:latin typeface="Cambria Math" panose="02040503050406030204" pitchFamily="18" charset="0"/>
                                        <a:ea typeface="Cambria Math" panose="02040503050406030204" pitchFamily="18" charset="0"/>
                                      </a:rPr>
                                    </m:ctrlPr>
                                  </m:dPr>
                                  <m:e>
                                    <m:r>
                                      <a:rPr lang="vi-VN" i="1">
                                        <a:latin typeface="Cambria Math" panose="02040503050406030204" pitchFamily="18" charset="0"/>
                                        <a:ea typeface="Cambria Math" panose="02040503050406030204" pitchFamily="18" charset="0"/>
                                      </a:rPr>
                                      <m:t>𝑖</m:t>
                                    </m:r>
                                  </m:e>
                                </m:d>
                              </m:sup>
                            </m:sSup>
                            <m:r>
                              <a:rPr lang="vi-VN" i="1">
                                <a:latin typeface="Cambria Math" panose="02040503050406030204" pitchFamily="18" charset="0"/>
                              </a:rPr>
                              <m:t>||</m:t>
                            </m:r>
                          </m:e>
                          <m:sub>
                            <m:r>
                              <a:rPr lang="vi-VN" i="1">
                                <a:latin typeface="Cambria Math" panose="02040503050406030204" pitchFamily="18" charset="0"/>
                              </a:rPr>
                              <m:t>2</m:t>
                            </m:r>
                          </m:sub>
                        </m:sSub>
                        <m:r>
                          <a:rPr lang="vi-VN" b="0"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d</m:t>
                            </m:r>
                            <m:sSup>
                              <m:sSupPr>
                                <m:ctrlPr>
                                  <a:rPr lang="en-US" i="1">
                                    <a:latin typeface="Cambria Math" panose="02040503050406030204" pitchFamily="18" charset="0"/>
                                    <a:ea typeface="Cambria Math" panose="02040503050406030204" pitchFamily="18" charset="0"/>
                                  </a:rPr>
                                </m:ctrlPr>
                              </m:sSupPr>
                              <m:e>
                                <m:r>
                                  <m:rPr>
                                    <m:sty m:val="p"/>
                                  </m:rPr>
                                  <a:rPr lang="el-GR" i="1">
                                    <a:solidFill>
                                      <a:srgbClr val="FF0000"/>
                                    </a:solidFill>
                                    <a:latin typeface="Cambria Math" panose="02040503050406030204" pitchFamily="18" charset="0"/>
                                    <a:ea typeface="Cambria Math" panose="02040503050406030204" pitchFamily="18" charset="0"/>
                                  </a:rPr>
                                  <m:t>Θ</m:t>
                                </m:r>
                              </m:e>
                              <m:sup>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i</m:t>
                                </m:r>
                                <m:r>
                                  <a:rPr lang="vi-VN" i="1">
                                    <a:latin typeface="Cambria Math" panose="02040503050406030204" pitchFamily="18" charset="0"/>
                                    <a:ea typeface="Cambria Math" panose="02040503050406030204" pitchFamily="18" charset="0"/>
                                  </a:rPr>
                                  <m:t>]</m:t>
                                </m:r>
                              </m:sup>
                            </m:sSup>
                            <m:r>
                              <a:rPr lang="vi-VN" i="1">
                                <a:latin typeface="Cambria Math" panose="02040503050406030204" pitchFamily="18" charset="0"/>
                              </a:rPr>
                              <m:t>||</m:t>
                            </m:r>
                          </m:e>
                          <m:sub>
                            <m:r>
                              <a:rPr lang="vi-VN" i="1">
                                <a:latin typeface="Cambria Math" panose="02040503050406030204" pitchFamily="18" charset="0"/>
                              </a:rPr>
                              <m:t>2</m:t>
                            </m:r>
                          </m:sub>
                        </m:sSub>
                      </m:den>
                    </m:f>
                  </m:oMath>
                </a14:m>
                <a:endParaRPr lang="vi-VN">
                  <a:latin typeface="Courier New" panose="02070309020205020404" pitchFamily="49" charset="0"/>
                  <a:cs typeface="Courier New" panose="02070309020205020404" pitchFamily="49" charset="0"/>
                </a:endParaRPr>
              </a:p>
              <a:p>
                <a:pPr marL="0" indent="0">
                  <a:buNone/>
                </a:pPr>
                <a:r>
                  <a:rPr lang="vi-VN">
                    <a:latin typeface="Courier New" panose="02070309020205020404" pitchFamily="49" charset="0"/>
                    <a:cs typeface="Courier New" panose="02070309020205020404" pitchFamily="49" charset="0"/>
                  </a:rPr>
                  <a:t>	</a:t>
                </a:r>
              </a:p>
              <a:p>
                <a:pPr marL="0" indent="0">
                  <a:buNone/>
                </a:pPr>
                <a:r>
                  <a:rPr lang="vi-VN">
                    <a:latin typeface="Courier New" panose="02070309020205020404" pitchFamily="49" charset="0"/>
                    <a:cs typeface="Courier New" panose="02070309020205020404" pitchFamily="49" charset="0"/>
                  </a:rPr>
                  <a:t>	If </a:t>
                </a:r>
                <a14:m>
                  <m:oMath xmlns:m="http://schemas.openxmlformats.org/officeDocument/2006/math">
                    <m:r>
                      <a:rPr lang="vi-VN" i="1">
                        <a:solidFill>
                          <a:srgbClr val="FF0000"/>
                        </a:solidFill>
                        <a:latin typeface="Cambria Math" panose="02040503050406030204" pitchFamily="18" charset="0"/>
                        <a:ea typeface="Cambria Math" panose="02040503050406030204" pitchFamily="18" charset="0"/>
                      </a:rPr>
                      <m:t>𝜕</m:t>
                    </m:r>
                    <m:r>
                      <a:rPr lang="vi-VN" i="1">
                        <a:solidFill>
                          <a:srgbClr val="FF0000"/>
                        </a:solidFill>
                        <a:latin typeface="Cambria Math" panose="02040503050406030204" pitchFamily="18" charset="0"/>
                        <a:ea typeface="Cambria Math" panose="02040503050406030204" pitchFamily="18" charset="0"/>
                      </a:rPr>
                      <m:t>≈ </m:t>
                    </m:r>
                    <m:sSup>
                      <m:sSupPr>
                        <m:ctrlPr>
                          <a:rPr lang="vi-VN" i="1">
                            <a:solidFill>
                              <a:srgbClr val="FF0000"/>
                            </a:solidFill>
                            <a:latin typeface="Cambria Math" panose="02040503050406030204" pitchFamily="18" charset="0"/>
                            <a:ea typeface="Cambria Math" panose="02040503050406030204" pitchFamily="18" charset="0"/>
                          </a:rPr>
                        </m:ctrlPr>
                      </m:sSupPr>
                      <m:e>
                        <m:r>
                          <a:rPr lang="vi-VN" i="1">
                            <a:solidFill>
                              <a:srgbClr val="FF0000"/>
                            </a:solidFill>
                            <a:latin typeface="Cambria Math" panose="02040503050406030204" pitchFamily="18" charset="0"/>
                            <a:ea typeface="Cambria Math" panose="02040503050406030204" pitchFamily="18" charset="0"/>
                          </a:rPr>
                          <m:t>10</m:t>
                        </m:r>
                      </m:e>
                      <m:sup>
                        <m:r>
                          <a:rPr lang="vi-VN" i="1">
                            <a:solidFill>
                              <a:srgbClr val="FF0000"/>
                            </a:solidFill>
                            <a:latin typeface="Cambria Math" panose="02040503050406030204" pitchFamily="18" charset="0"/>
                            <a:ea typeface="Cambria Math" panose="02040503050406030204" pitchFamily="18" charset="0"/>
                          </a:rPr>
                          <m:t>−7</m:t>
                        </m:r>
                      </m:sup>
                    </m:sSup>
                  </m:oMath>
                </a14:m>
                <a:r>
                  <a:rPr lang="vi-VN">
                    <a:solidFill>
                      <a:srgbClr val="FF0000"/>
                    </a:solidFill>
                    <a:latin typeface="Courier New" panose="02070309020205020404" pitchFamily="49" charset="0"/>
                    <a:cs typeface="Courier New" panose="02070309020205020404" pitchFamily="49" charset="0"/>
                  </a:rPr>
                  <a:t> </a:t>
                </a:r>
                <a:r>
                  <a:rPr lang="vi-VN">
                    <a:latin typeface="Courier New" panose="02070309020205020404" pitchFamily="49" charset="0"/>
                    <a:cs typeface="Courier New" panose="02070309020205020404" pitchFamily="49" charset="0"/>
                  </a:rPr>
                  <a:t>then Greate gradient descent </a:t>
                </a:r>
              </a:p>
              <a:p>
                <a:pPr marL="0" indent="0">
                  <a:buNone/>
                </a:pPr>
                <a:r>
                  <a:rPr lang="vi-VN">
                    <a:latin typeface="Courier New" panose="02070309020205020404" pitchFamily="49" charset="0"/>
                    <a:cs typeface="Courier New" panose="02070309020205020404" pitchFamily="49" charset="0"/>
                  </a:rPr>
                  <a:t>	else if </a:t>
                </a:r>
                <a14:m>
                  <m:oMath xmlns:m="http://schemas.openxmlformats.org/officeDocument/2006/math">
                    <m:r>
                      <a:rPr lang="vi-VN" i="1">
                        <a:solidFill>
                          <a:srgbClr val="FF0000"/>
                        </a:solidFill>
                        <a:latin typeface="Cambria Math" panose="02040503050406030204" pitchFamily="18" charset="0"/>
                        <a:ea typeface="Cambria Math" panose="02040503050406030204" pitchFamily="18" charset="0"/>
                      </a:rPr>
                      <m:t>𝜕</m:t>
                    </m:r>
                    <m:r>
                      <a:rPr lang="vi-VN" i="1">
                        <a:solidFill>
                          <a:srgbClr val="FF0000"/>
                        </a:solidFill>
                        <a:latin typeface="Cambria Math" panose="02040503050406030204" pitchFamily="18" charset="0"/>
                        <a:ea typeface="Cambria Math" panose="02040503050406030204" pitchFamily="18" charset="0"/>
                      </a:rPr>
                      <m:t>≈ </m:t>
                    </m:r>
                    <m:sSup>
                      <m:sSupPr>
                        <m:ctrlPr>
                          <a:rPr lang="vi-VN" i="1">
                            <a:solidFill>
                              <a:srgbClr val="FF0000"/>
                            </a:solidFill>
                            <a:latin typeface="Cambria Math" panose="02040503050406030204" pitchFamily="18" charset="0"/>
                            <a:ea typeface="Cambria Math" panose="02040503050406030204" pitchFamily="18" charset="0"/>
                          </a:rPr>
                        </m:ctrlPr>
                      </m:sSupPr>
                      <m:e>
                        <m:r>
                          <a:rPr lang="vi-VN" i="1">
                            <a:solidFill>
                              <a:srgbClr val="FF0000"/>
                            </a:solidFill>
                            <a:latin typeface="Cambria Math" panose="02040503050406030204" pitchFamily="18" charset="0"/>
                            <a:ea typeface="Cambria Math" panose="02040503050406030204" pitchFamily="18" charset="0"/>
                          </a:rPr>
                          <m:t>10</m:t>
                        </m:r>
                      </m:e>
                      <m:sup>
                        <m:r>
                          <a:rPr lang="vi-VN" i="1">
                            <a:solidFill>
                              <a:srgbClr val="FF0000"/>
                            </a:solidFill>
                            <a:latin typeface="Cambria Math" panose="02040503050406030204" pitchFamily="18" charset="0"/>
                            <a:ea typeface="Cambria Math" panose="02040503050406030204" pitchFamily="18" charset="0"/>
                          </a:rPr>
                          <m:t>−7</m:t>
                        </m:r>
                      </m:sup>
                    </m:sSup>
                  </m:oMath>
                </a14:m>
                <a:r>
                  <a:rPr lang="vi-VN">
                    <a:latin typeface="Courier New" panose="02070309020205020404" pitchFamily="49" charset="0"/>
                    <a:cs typeface="Courier New" panose="02070309020205020404" pitchFamily="49" charset="0"/>
                  </a:rPr>
                  <a:t> then OK! But some bug happen!</a:t>
                </a:r>
              </a:p>
              <a:p>
                <a:pPr marL="0" indent="0">
                  <a:buNone/>
                </a:pPr>
                <a:r>
                  <a:rPr lang="vi-VN">
                    <a:latin typeface="Courier New" panose="02070309020205020404" pitchFamily="49" charset="0"/>
                    <a:cs typeface="Courier New" panose="02070309020205020404" pitchFamily="49" charset="0"/>
                  </a:rPr>
                  <a:t>	else if </a:t>
                </a:r>
                <a14:m>
                  <m:oMath xmlns:m="http://schemas.openxmlformats.org/officeDocument/2006/math">
                    <m:r>
                      <a:rPr lang="vi-VN" i="1">
                        <a:solidFill>
                          <a:srgbClr val="FF0000"/>
                        </a:solidFill>
                        <a:latin typeface="Cambria Math" panose="02040503050406030204" pitchFamily="18" charset="0"/>
                        <a:ea typeface="Cambria Math" panose="02040503050406030204" pitchFamily="18" charset="0"/>
                      </a:rPr>
                      <m:t>𝜕</m:t>
                    </m:r>
                    <m:r>
                      <a:rPr lang="vi-VN" i="1">
                        <a:solidFill>
                          <a:srgbClr val="FF0000"/>
                        </a:solidFill>
                        <a:latin typeface="Cambria Math" panose="02040503050406030204" pitchFamily="18" charset="0"/>
                        <a:ea typeface="Cambria Math" panose="02040503050406030204" pitchFamily="18" charset="0"/>
                      </a:rPr>
                      <m:t>≈ </m:t>
                    </m:r>
                    <m:sSup>
                      <m:sSupPr>
                        <m:ctrlPr>
                          <a:rPr lang="vi-VN" i="1">
                            <a:solidFill>
                              <a:srgbClr val="FF0000"/>
                            </a:solidFill>
                            <a:latin typeface="Cambria Math" panose="02040503050406030204" pitchFamily="18" charset="0"/>
                            <a:ea typeface="Cambria Math" panose="02040503050406030204" pitchFamily="18" charset="0"/>
                          </a:rPr>
                        </m:ctrlPr>
                      </m:sSupPr>
                      <m:e>
                        <m:r>
                          <a:rPr lang="vi-VN" i="1">
                            <a:solidFill>
                              <a:srgbClr val="FF0000"/>
                            </a:solidFill>
                            <a:latin typeface="Cambria Math" panose="02040503050406030204" pitchFamily="18" charset="0"/>
                            <a:ea typeface="Cambria Math" panose="02040503050406030204" pitchFamily="18" charset="0"/>
                          </a:rPr>
                          <m:t>10</m:t>
                        </m:r>
                      </m:e>
                      <m:sup>
                        <m:r>
                          <a:rPr lang="vi-VN" i="1">
                            <a:solidFill>
                              <a:srgbClr val="FF0000"/>
                            </a:solidFill>
                            <a:latin typeface="Cambria Math" panose="02040503050406030204" pitchFamily="18" charset="0"/>
                            <a:ea typeface="Cambria Math" panose="02040503050406030204" pitchFamily="18" charset="0"/>
                          </a:rPr>
                          <m:t>−</m:t>
                        </m:r>
                        <m:r>
                          <a:rPr lang="vi-VN" b="0" i="1">
                            <a:solidFill>
                              <a:srgbClr val="FF0000"/>
                            </a:solidFill>
                            <a:latin typeface="Cambria Math" panose="02040503050406030204" pitchFamily="18" charset="0"/>
                            <a:ea typeface="Cambria Math" panose="02040503050406030204" pitchFamily="18" charset="0"/>
                          </a:rPr>
                          <m:t>3</m:t>
                        </m:r>
                      </m:sup>
                    </m:sSup>
                  </m:oMath>
                </a14:m>
                <a:r>
                  <a:rPr lang="vi-VN">
                    <a:latin typeface="Courier New" panose="02070309020205020404" pitchFamily="49" charset="0"/>
                    <a:cs typeface="Courier New" panose="02070309020205020404" pitchFamily="49" charset="0"/>
                  </a:rPr>
                  <a:t> then Bug everywhere </a:t>
                </a:r>
              </a:p>
            </p:txBody>
          </p:sp>
        </mc:Choice>
        <mc:Fallback xmlns="">
          <p:sp>
            <p:nvSpPr>
              <p:cNvPr id="3" name="Content Placeholder 2">
                <a:extLst>
                  <a:ext uri="{FF2B5EF4-FFF2-40B4-BE49-F238E27FC236}">
                    <a16:creationId xmlns:a16="http://schemas.microsoft.com/office/drawing/2014/main" id="{867BEAE1-6A31-BC47-909D-CA2902876A03}"/>
                  </a:ext>
                </a:extLst>
              </p:cNvPr>
              <p:cNvSpPr>
                <a:spLocks noGrp="1" noRot="1" noChangeAspect="1" noMove="1" noResize="1" noEditPoints="1" noAdjustHandles="1" noChangeArrowheads="1" noChangeShapeType="1" noTextEdit="1"/>
              </p:cNvSpPr>
              <p:nvPr>
                <p:ph idx="1"/>
              </p:nvPr>
            </p:nvSpPr>
            <p:spPr>
              <a:blipFill>
                <a:blip r:embed="rId2"/>
                <a:stretch>
                  <a:fillRect l="-1273" t="-1401"/>
                </a:stretch>
              </a:blipFill>
            </p:spPr>
            <p:txBody>
              <a:bodyPr/>
              <a:lstStyle/>
              <a:p>
                <a:r>
                  <a:rPr lang="en-US">
                    <a:noFill/>
                  </a:rPr>
                  <a:t> </a:t>
                </a:r>
              </a:p>
            </p:txBody>
          </p:sp>
        </mc:Fallback>
      </mc:AlternateContent>
    </p:spTree>
    <p:extLst>
      <p:ext uri="{BB962C8B-B14F-4D97-AF65-F5344CB8AC3E}">
        <p14:creationId xmlns:p14="http://schemas.microsoft.com/office/powerpoint/2010/main" val="210893629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A0F3-6057-524F-BA63-02005A4390E1}"/>
              </a:ext>
            </a:extLst>
          </p:cNvPr>
          <p:cNvSpPr>
            <a:spLocks noGrp="1"/>
          </p:cNvSpPr>
          <p:nvPr>
            <p:ph type="title"/>
          </p:nvPr>
        </p:nvSpPr>
        <p:spPr/>
        <p:txBody>
          <a:bodyPr/>
          <a:lstStyle/>
          <a:p>
            <a:r>
              <a:rPr lang="en-US"/>
              <a:t>Một vài lưu ý với Gradient checking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400E30-5762-B945-92F7-237F734DAE14}"/>
                  </a:ext>
                </a:extLst>
              </p:cNvPr>
              <p:cNvSpPr>
                <a:spLocks noGrp="1"/>
              </p:cNvSpPr>
              <p:nvPr>
                <p:ph idx="1"/>
              </p:nvPr>
            </p:nvSpPr>
            <p:spPr/>
            <p:txBody>
              <a:bodyPr/>
              <a:lstStyle/>
              <a:p>
                <a:r>
                  <a:rPr lang="en-US">
                    <a:solidFill>
                      <a:srgbClr val="FF0000"/>
                    </a:solidFill>
                  </a:rPr>
                  <a:t>Chỉ dùng cho debug, </a:t>
                </a:r>
                <a:r>
                  <a:rPr lang="en-US">
                    <a:solidFill>
                      <a:srgbClr val="FF0000"/>
                    </a:solidFill>
                    <a:sym typeface="Wingdings" pitchFamily="2" charset="2"/>
                  </a:rPr>
                  <a:t>không dùng để huấn luyện.</a:t>
                </a:r>
              </a:p>
              <a:p>
                <a:pPr lvl="1"/>
                <a:r>
                  <a:rPr lang="en-US">
                    <a:sym typeface="Wingdings" pitchFamily="2" charset="2"/>
                  </a:rPr>
                  <a:t>Tính </a:t>
                </a:r>
                <a:r>
                  <a:rPr lang="en-US">
                    <a:latin typeface="Courier New" panose="02070309020205020404" pitchFamily="49" charset="0"/>
                    <a:cs typeface="Courier New" panose="02070309020205020404" pitchFamily="49" charset="0"/>
                  </a:rPr>
                  <a:t>d</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m:rPr>
                            <m:sty m:val="p"/>
                          </m:rPr>
                          <a:rPr lang="el-GR" i="1">
                            <a:solidFill>
                              <a:srgbClr val="FF0000"/>
                            </a:solidFill>
                            <a:latin typeface="Cambria Math" panose="02040503050406030204" pitchFamily="18" charset="0"/>
                            <a:ea typeface="Cambria Math" panose="02040503050406030204" pitchFamily="18" charset="0"/>
                          </a:rPr>
                          <m:t>Θ</m:t>
                        </m:r>
                        <m:r>
                          <m:rPr>
                            <m:nor/>
                          </m:rPr>
                          <a:rPr lang="en-US" baseline="-25000">
                            <a:latin typeface="Courier New" panose="02070309020205020404" pitchFamily="49" charset="0"/>
                            <a:cs typeface="Courier New" panose="02070309020205020404" pitchFamily="49" charset="0"/>
                          </a:rPr>
                          <m:t>Approx</m:t>
                        </m:r>
                      </m:e>
                      <m:sup>
                        <m:r>
                          <a:rPr lang="vi-VN" i="1">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i</m:t>
                        </m:r>
                        <m:r>
                          <a:rPr lang="vi-VN" i="1">
                            <a:latin typeface="Cambria Math" panose="02040503050406030204" pitchFamily="18" charset="0"/>
                            <a:ea typeface="Cambria Math" panose="02040503050406030204" pitchFamily="18" charset="0"/>
                          </a:rPr>
                          <m:t>]</m:t>
                        </m:r>
                      </m:sup>
                    </m:sSup>
                  </m:oMath>
                </a14:m>
                <a:r>
                  <a:rPr lang="en-US"/>
                  <a:t> tốn rất nhiều tài nguyên.</a:t>
                </a:r>
              </a:p>
              <a:p>
                <a:r>
                  <a:rPr lang="en-US">
                    <a:solidFill>
                      <a:srgbClr val="FF0000"/>
                    </a:solidFill>
                  </a:rPr>
                  <a:t>Nếu gradient descent trả về bug, thì kiểm tra lại các thành phần của layer thứ i đó.</a:t>
                </a:r>
              </a:p>
              <a:p>
                <a:pPr lvl="1"/>
                <a:r>
                  <a:rPr lang="en-US"/>
                  <a:t>Các thành phần như: W, b, dW, db.</a:t>
                </a:r>
              </a:p>
              <a:p>
                <a:r>
                  <a:rPr lang="en-US">
                    <a:solidFill>
                      <a:srgbClr val="FF0000"/>
                    </a:solidFill>
                  </a:rPr>
                  <a:t>Nhớ sử dụng regurlazation nếu như hàm chi phí có sử dụng.</a:t>
                </a:r>
              </a:p>
              <a:p>
                <a:r>
                  <a:rPr lang="en-US">
                    <a:solidFill>
                      <a:srgbClr val="FF0000"/>
                    </a:solidFill>
                  </a:rPr>
                  <a:t>Không hoạt động với kỹ thuật Dropout. </a:t>
                </a:r>
              </a:p>
              <a:p>
                <a:r>
                  <a:rPr lang="en-US"/>
                  <a:t>Thực hiện grad check ngay sau khi khởi tạo ngẫu nhiên trọng số cho W và b, và sau khi huấn luyện qua một số lần.</a:t>
                </a:r>
              </a:p>
            </p:txBody>
          </p:sp>
        </mc:Choice>
        <mc:Fallback xmlns="">
          <p:sp>
            <p:nvSpPr>
              <p:cNvPr id="3" name="Content Placeholder 2">
                <a:extLst>
                  <a:ext uri="{FF2B5EF4-FFF2-40B4-BE49-F238E27FC236}">
                    <a16:creationId xmlns:a16="http://schemas.microsoft.com/office/drawing/2014/main" id="{7D400E30-5762-B945-92F7-237F734DAE14}"/>
                  </a:ext>
                </a:extLst>
              </p:cNvPr>
              <p:cNvSpPr>
                <a:spLocks noGrp="1" noRot="1" noChangeAspect="1" noMove="1" noResize="1" noEditPoints="1" noAdjustHandles="1" noChangeArrowheads="1" noChangeShapeType="1" noTextEdit="1"/>
              </p:cNvSpPr>
              <p:nvPr>
                <p:ph idx="1"/>
              </p:nvPr>
            </p:nvSpPr>
            <p:spPr>
              <a:blipFill>
                <a:blip r:embed="rId2"/>
                <a:stretch>
                  <a:fillRect l="-1042" t="-1401" b="-2521"/>
                </a:stretch>
              </a:blipFill>
            </p:spPr>
            <p:txBody>
              <a:bodyPr/>
              <a:lstStyle/>
              <a:p>
                <a:r>
                  <a:rPr lang="en-US">
                    <a:noFill/>
                  </a:rPr>
                  <a:t> </a:t>
                </a:r>
              </a:p>
            </p:txBody>
          </p:sp>
        </mc:Fallback>
      </mc:AlternateContent>
    </p:spTree>
    <p:extLst>
      <p:ext uri="{BB962C8B-B14F-4D97-AF65-F5344CB8AC3E}">
        <p14:creationId xmlns:p14="http://schemas.microsoft.com/office/powerpoint/2010/main" val="301896290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164C-0E5A-B347-BE70-A466B898EA28}"/>
              </a:ext>
            </a:extLst>
          </p:cNvPr>
          <p:cNvSpPr>
            <a:spLocks noGrp="1"/>
          </p:cNvSpPr>
          <p:nvPr>
            <p:ph type="title"/>
          </p:nvPr>
        </p:nvSpPr>
        <p:spPr/>
        <p:txBody>
          <a:bodyPr/>
          <a:lstStyle/>
          <a:p>
            <a:r>
              <a:rPr lang="en-US"/>
              <a:t>TỔNG KẾT </a:t>
            </a:r>
          </a:p>
        </p:txBody>
      </p:sp>
      <p:sp>
        <p:nvSpPr>
          <p:cNvPr id="3" name="Content Placeholder 2">
            <a:extLst>
              <a:ext uri="{FF2B5EF4-FFF2-40B4-BE49-F238E27FC236}">
                <a16:creationId xmlns:a16="http://schemas.microsoft.com/office/drawing/2014/main" id="{ABF3E834-792B-FB4B-B809-1A88847ACFB3}"/>
              </a:ext>
            </a:extLst>
          </p:cNvPr>
          <p:cNvSpPr>
            <a:spLocks noGrp="1"/>
          </p:cNvSpPr>
          <p:nvPr>
            <p:ph idx="1"/>
          </p:nvPr>
        </p:nvSpPr>
        <p:spPr/>
        <p:txBody>
          <a:bodyPr/>
          <a:lstStyle/>
          <a:p>
            <a:pPr marL="514350" indent="-514350">
              <a:buFont typeface="+mj-lt"/>
              <a:buAutoNum type="arabicPeriod"/>
            </a:pPr>
            <a:r>
              <a:rPr lang="en-US"/>
              <a:t>Các kỹ thuật chia dữ liệu để huấn luyện mạng neural.</a:t>
            </a:r>
          </a:p>
          <a:p>
            <a:pPr marL="400050" lvl="1" indent="0">
              <a:buNone/>
            </a:pPr>
            <a:r>
              <a:rPr lang="en-US" sz="2400">
                <a:solidFill>
                  <a:srgbClr val="FF0000"/>
                </a:solidFill>
              </a:rPr>
              <a:t>Chia dữ liệu thành train/dev/test (8-1-1 với dữ liệu nhỏ và 9-0.5-0.5 với dữ liệu lớn).</a:t>
            </a:r>
          </a:p>
          <a:p>
            <a:pPr marL="514350" indent="-514350">
              <a:buFont typeface="+mj-lt"/>
              <a:buAutoNum type="arabicPeriod"/>
            </a:pPr>
            <a:r>
              <a:rPr lang="en-US"/>
              <a:t>Các loại loại trong Deep learning.</a:t>
            </a:r>
          </a:p>
          <a:p>
            <a:pPr marL="400050" lvl="1" indent="0">
              <a:buNone/>
            </a:pPr>
            <a:r>
              <a:rPr lang="en-US" sz="2400">
                <a:solidFill>
                  <a:srgbClr val="FF0000"/>
                </a:solidFill>
              </a:rPr>
              <a:t>High bias (underfiting) và high variance (overfiting).</a:t>
            </a:r>
          </a:p>
          <a:p>
            <a:pPr marL="514350" indent="-514350">
              <a:buFont typeface="+mj-lt"/>
              <a:buAutoNum type="arabicPeriod"/>
            </a:pPr>
            <a:r>
              <a:rPr lang="en-US"/>
              <a:t>Các kỹ thuật giảm overfiting (high variance).</a:t>
            </a:r>
          </a:p>
          <a:p>
            <a:pPr marL="400050" lvl="1" indent="0">
              <a:buNone/>
            </a:pPr>
            <a:r>
              <a:rPr lang="en-US" sz="2400">
                <a:solidFill>
                  <a:srgbClr val="FF0000"/>
                </a:solidFill>
              </a:rPr>
              <a:t>Chuẩn hoá mạng (regurlazation), tăng dữ liệu (data augmentation), early stopping.</a:t>
            </a:r>
          </a:p>
          <a:p>
            <a:pPr marL="514350" indent="-514350">
              <a:buFont typeface="+mj-lt"/>
              <a:buAutoNum type="arabicPeriod"/>
            </a:pPr>
            <a:r>
              <a:rPr lang="en-US"/>
              <a:t>Các kỹ thuật tăng cường tốc độ cho gradient descent. </a:t>
            </a:r>
          </a:p>
          <a:p>
            <a:pPr marL="400050" lvl="1" indent="0">
              <a:buNone/>
            </a:pPr>
            <a:r>
              <a:rPr lang="en-US" sz="2400">
                <a:solidFill>
                  <a:srgbClr val="FF0000"/>
                </a:solidFill>
              </a:rPr>
              <a:t>Normalizing input data, Dropout, Parameter Initialization, Grad checking.</a:t>
            </a:r>
          </a:p>
        </p:txBody>
      </p:sp>
    </p:spTree>
    <p:extLst>
      <p:ext uri="{BB962C8B-B14F-4D97-AF65-F5344CB8AC3E}">
        <p14:creationId xmlns:p14="http://schemas.microsoft.com/office/powerpoint/2010/main" val="2809436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0418-D900-0548-A888-2758B29FC72A}"/>
              </a:ext>
            </a:extLst>
          </p:cNvPr>
          <p:cNvSpPr>
            <a:spLocks noGrp="1"/>
          </p:cNvSpPr>
          <p:nvPr>
            <p:ph type="title"/>
          </p:nvPr>
        </p:nvSpPr>
        <p:spPr/>
        <p:txBody>
          <a:bodyPr/>
          <a:lstStyle/>
          <a:p>
            <a:r>
              <a:rPr lang="en-US"/>
              <a:t>Điều chỉnh siêu tham số</a:t>
            </a:r>
          </a:p>
        </p:txBody>
      </p:sp>
      <p:sp>
        <p:nvSpPr>
          <p:cNvPr id="9" name="Content Placeholder 8">
            <a:extLst>
              <a:ext uri="{FF2B5EF4-FFF2-40B4-BE49-F238E27FC236}">
                <a16:creationId xmlns:a16="http://schemas.microsoft.com/office/drawing/2014/main" id="{C1CE8285-D68A-564D-9900-47DCCD1AB78C}"/>
              </a:ext>
            </a:extLst>
          </p:cNvPr>
          <p:cNvSpPr>
            <a:spLocks noGrp="1"/>
          </p:cNvSpPr>
          <p:nvPr>
            <p:ph sz="half" idx="2"/>
          </p:nvPr>
        </p:nvSpPr>
        <p:spPr>
          <a:xfrm>
            <a:off x="6348609" y="1404938"/>
            <a:ext cx="5664200" cy="4525963"/>
          </a:xfrm>
        </p:spPr>
        <p:txBody>
          <a:bodyPr/>
          <a:lstStyle/>
          <a:p>
            <a:r>
              <a:rPr lang="en-US"/>
              <a:t>Quá trình áp dụng deep learning là 1 quá trình thực nghiệm. </a:t>
            </a:r>
          </a:p>
          <a:p>
            <a:pPr lvl="1"/>
            <a:r>
              <a:rPr lang="en-US">
                <a:solidFill>
                  <a:srgbClr val="FF0000"/>
                </a:solidFill>
              </a:rPr>
              <a:t>Điều chỉnh các siêu tham số </a:t>
            </a:r>
            <a:r>
              <a:rPr lang="en-US"/>
              <a:t>(ví dụ như learning rate, iteration, etc) sao cho hàm chi phí đạt giá trị nhỏ nhất.</a:t>
            </a:r>
          </a:p>
          <a:p>
            <a:r>
              <a:rPr lang="en-US"/>
              <a:t>Ngoài ra, việc </a:t>
            </a:r>
            <a:r>
              <a:rPr lang="en-US">
                <a:solidFill>
                  <a:srgbClr val="FF0000"/>
                </a:solidFill>
              </a:rPr>
              <a:t>phân chia dữ liệu thành các tập train/dev/test </a:t>
            </a:r>
            <a:r>
              <a:rPr lang="en-US"/>
              <a:t>ảnh hưởng rất lớn đến hiệu quả của mô hình </a:t>
            </a:r>
          </a:p>
        </p:txBody>
      </p:sp>
      <p:sp>
        <p:nvSpPr>
          <p:cNvPr id="4" name="TextBox 3">
            <a:extLst>
              <a:ext uri="{FF2B5EF4-FFF2-40B4-BE49-F238E27FC236}">
                <a16:creationId xmlns:a16="http://schemas.microsoft.com/office/drawing/2014/main" id="{1FC5442E-E756-E149-BF31-BCB32501E831}"/>
              </a:ext>
            </a:extLst>
          </p:cNvPr>
          <p:cNvSpPr txBox="1"/>
          <p:nvPr/>
        </p:nvSpPr>
        <p:spPr>
          <a:xfrm>
            <a:off x="2897046" y="1543405"/>
            <a:ext cx="917239"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Idea</a:t>
            </a:r>
            <a:endParaRPr lang="en-US" dirty="0">
              <a:latin typeface="Century Schoolbook" charset="0"/>
              <a:ea typeface="Century Schoolbook" charset="0"/>
              <a:cs typeface="Century Schoolbook" charset="0"/>
            </a:endParaRPr>
          </a:p>
        </p:txBody>
      </p:sp>
      <p:sp>
        <p:nvSpPr>
          <p:cNvPr id="5" name="TextBox 4">
            <a:extLst>
              <a:ext uri="{FF2B5EF4-FFF2-40B4-BE49-F238E27FC236}">
                <a16:creationId xmlns:a16="http://schemas.microsoft.com/office/drawing/2014/main" id="{30FE7E27-FA3F-2C4B-A79B-9FA9208498FF}"/>
              </a:ext>
            </a:extLst>
          </p:cNvPr>
          <p:cNvSpPr txBox="1"/>
          <p:nvPr/>
        </p:nvSpPr>
        <p:spPr>
          <a:xfrm>
            <a:off x="83537" y="4628634"/>
            <a:ext cx="215315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Experiment</a:t>
            </a:r>
            <a:endParaRPr lang="en-US" dirty="0">
              <a:latin typeface="Century Schoolbook" charset="0"/>
              <a:ea typeface="Century Schoolbook" charset="0"/>
              <a:cs typeface="Century Schoolbook" charset="0"/>
            </a:endParaRPr>
          </a:p>
        </p:txBody>
      </p:sp>
      <p:sp>
        <p:nvSpPr>
          <p:cNvPr id="6" name="TextBox 5">
            <a:extLst>
              <a:ext uri="{FF2B5EF4-FFF2-40B4-BE49-F238E27FC236}">
                <a16:creationId xmlns:a16="http://schemas.microsoft.com/office/drawing/2014/main" id="{3151C5ED-FC0B-4E43-8D76-5EF7DB5EB31E}"/>
              </a:ext>
            </a:extLst>
          </p:cNvPr>
          <p:cNvSpPr txBox="1"/>
          <p:nvPr/>
        </p:nvSpPr>
        <p:spPr>
          <a:xfrm>
            <a:off x="4833180" y="4628634"/>
            <a:ext cx="101021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Code</a:t>
            </a:r>
          </a:p>
        </p:txBody>
      </p:sp>
      <p:pic>
        <p:nvPicPr>
          <p:cNvPr id="7" name="Shape 167">
            <a:extLst>
              <a:ext uri="{FF2B5EF4-FFF2-40B4-BE49-F238E27FC236}">
                <a16:creationId xmlns:a16="http://schemas.microsoft.com/office/drawing/2014/main" id="{22FD354C-0967-004A-8378-D42038924CB1}"/>
              </a:ext>
            </a:extLst>
          </p:cNvPr>
          <p:cNvPicPr preferRelativeResize="0"/>
          <p:nvPr/>
        </p:nvPicPr>
        <p:blipFill>
          <a:blip r:embed="rId2"/>
          <a:stretch>
            <a:fillRect/>
          </a:stretch>
        </p:blipFill>
        <p:spPr>
          <a:xfrm rot="21035338">
            <a:off x="1967987" y="2167211"/>
            <a:ext cx="2982149" cy="3147403"/>
          </a:xfrm>
          <a:prstGeom prst="rect">
            <a:avLst/>
          </a:prstGeom>
        </p:spPr>
      </p:pic>
    </p:spTree>
    <p:extLst>
      <p:ext uri="{BB962C8B-B14F-4D97-AF65-F5344CB8AC3E}">
        <p14:creationId xmlns:p14="http://schemas.microsoft.com/office/powerpoint/2010/main" val="264513895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79CF-E214-47B1-9B59-40C804682D8B}"/>
              </a:ext>
            </a:extLst>
          </p:cNvPr>
          <p:cNvSpPr>
            <a:spLocks noGrp="1"/>
          </p:cNvSpPr>
          <p:nvPr>
            <p:ph type="title"/>
          </p:nvPr>
        </p:nvSpPr>
        <p:spPr/>
        <p:txBody>
          <a:bodyPr/>
          <a:lstStyle/>
          <a:p>
            <a:r>
              <a:rPr lang="en-US" altLang="en-US">
                <a:solidFill>
                  <a:srgbClr val="FF0000"/>
                </a:solidFill>
              </a:rPr>
              <a:t>TÀI LIỆU THAM KHẢO</a:t>
            </a:r>
            <a:endParaRPr lang="en-US">
              <a:solidFill>
                <a:srgbClr val="FF0000"/>
              </a:solidFill>
            </a:endParaRPr>
          </a:p>
        </p:txBody>
      </p:sp>
      <p:sp>
        <p:nvSpPr>
          <p:cNvPr id="7" name="Content Placeholder 6">
            <a:extLst>
              <a:ext uri="{FF2B5EF4-FFF2-40B4-BE49-F238E27FC236}">
                <a16:creationId xmlns:a16="http://schemas.microsoft.com/office/drawing/2014/main" id="{7FFE7648-3014-5F44-864C-96D96CF84096}"/>
              </a:ext>
            </a:extLst>
          </p:cNvPr>
          <p:cNvSpPr>
            <a:spLocks noGrp="1"/>
          </p:cNvSpPr>
          <p:nvPr>
            <p:ph idx="1"/>
          </p:nvPr>
        </p:nvSpPr>
        <p:spPr>
          <a:xfrm>
            <a:off x="609600" y="1295400"/>
            <a:ext cx="10972800" cy="4525963"/>
          </a:xfrm>
        </p:spPr>
        <p:txBody>
          <a:bodyPr/>
          <a:lstStyle/>
          <a:p>
            <a:pPr marL="514350" indent="-514350">
              <a:lnSpc>
                <a:spcPct val="150000"/>
              </a:lnSpc>
              <a:buFont typeface="+mj-lt"/>
              <a:buAutoNum type="arabicPeriod"/>
            </a:pPr>
            <a:r>
              <a:rPr lang="en-US"/>
              <a:t>Khoá học </a:t>
            </a:r>
            <a:r>
              <a:rPr lang="en-US" i="1">
                <a:solidFill>
                  <a:srgbClr val="FF0000"/>
                </a:solidFill>
              </a:rPr>
              <a:t>Neural Network and Deep learning</a:t>
            </a:r>
            <a:r>
              <a:rPr lang="en-US"/>
              <a:t>, deeplearning.ai.</a:t>
            </a:r>
          </a:p>
          <a:p>
            <a:pPr marL="514350" indent="-514350">
              <a:lnSpc>
                <a:spcPct val="150000"/>
              </a:lnSpc>
              <a:buFont typeface="+mj-lt"/>
              <a:buAutoNum type="arabicPeriod"/>
            </a:pPr>
            <a:r>
              <a:rPr lang="en-US"/>
              <a:t>Ian Goodfellow, Yoshua Bengio, Aaron Courvile, </a:t>
            </a:r>
            <a:r>
              <a:rPr lang="en-US" i="1">
                <a:solidFill>
                  <a:srgbClr val="FF0000"/>
                </a:solidFill>
              </a:rPr>
              <a:t>Deep learning</a:t>
            </a:r>
            <a:r>
              <a:rPr lang="en-US"/>
              <a:t>, MIT Press, 2016.</a:t>
            </a:r>
          </a:p>
          <a:p>
            <a:pPr marL="514350" indent="-514350">
              <a:lnSpc>
                <a:spcPct val="150000"/>
              </a:lnSpc>
              <a:buFont typeface="+mj-lt"/>
              <a:buAutoNum type="arabicPeriod"/>
            </a:pPr>
            <a:r>
              <a:rPr lang="en-US"/>
              <a:t>Andrew Ng., </a:t>
            </a:r>
            <a:r>
              <a:rPr lang="en-US" i="1">
                <a:solidFill>
                  <a:srgbClr val="FF0000"/>
                </a:solidFill>
              </a:rPr>
              <a:t>Machine Learning Yearning</a:t>
            </a:r>
            <a:r>
              <a:rPr lang="en-US"/>
              <a:t>. Link: </a:t>
            </a:r>
            <a:r>
              <a:rPr lang="en-US">
                <a:hlinkClick r:id="rId2"/>
              </a:rPr>
              <a:t>https://www.deeplearning.ai/machine-learning-yearning/</a:t>
            </a:r>
            <a:endParaRPr lang="en-US"/>
          </a:p>
          <a:p>
            <a:pPr marL="514350" indent="-514350">
              <a:lnSpc>
                <a:spcPct val="150000"/>
              </a:lnSpc>
              <a:buFont typeface="+mj-lt"/>
              <a:buAutoNum type="arabicPeriod"/>
            </a:pPr>
            <a:r>
              <a:rPr lang="en-US"/>
              <a:t>Vũ Hữu Tiệp, </a:t>
            </a:r>
            <a:r>
              <a:rPr lang="en-US" i="1">
                <a:solidFill>
                  <a:srgbClr val="FF0000"/>
                </a:solidFill>
              </a:rPr>
              <a:t>Machine Learning cơ bản</a:t>
            </a:r>
            <a:r>
              <a:rPr lang="en-US"/>
              <a:t>, NXB Khoa học và Kỹ thuật, 2018.</a:t>
            </a:r>
          </a:p>
        </p:txBody>
      </p:sp>
    </p:spTree>
    <p:extLst>
      <p:ext uri="{BB962C8B-B14F-4D97-AF65-F5344CB8AC3E}">
        <p14:creationId xmlns:p14="http://schemas.microsoft.com/office/powerpoint/2010/main" val="231734286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0FE7-28FE-EC4A-9720-0E7D4644BF84}"/>
              </a:ext>
            </a:extLst>
          </p:cNvPr>
          <p:cNvSpPr>
            <a:spLocks noGrp="1"/>
          </p:cNvSpPr>
          <p:nvPr>
            <p:ph type="title"/>
          </p:nvPr>
        </p:nvSpPr>
        <p:spPr/>
        <p:txBody>
          <a:bodyPr/>
          <a:lstStyle/>
          <a:p>
            <a:r>
              <a:rPr lang="en-US"/>
              <a:t>Phân chia dữ liệu</a:t>
            </a:r>
          </a:p>
        </p:txBody>
      </p:sp>
      <p:graphicFrame>
        <p:nvGraphicFramePr>
          <p:cNvPr id="4" name="Table 3">
            <a:extLst>
              <a:ext uri="{FF2B5EF4-FFF2-40B4-BE49-F238E27FC236}">
                <a16:creationId xmlns:a16="http://schemas.microsoft.com/office/drawing/2014/main" id="{7F2B0F23-2296-9E4F-9E96-2E17C6AF4320}"/>
              </a:ext>
            </a:extLst>
          </p:cNvPr>
          <p:cNvGraphicFramePr>
            <a:graphicFrameLocks noGrp="1"/>
          </p:cNvGraphicFramePr>
          <p:nvPr>
            <p:extLst>
              <p:ext uri="{D42A27DB-BD31-4B8C-83A1-F6EECF244321}">
                <p14:modId xmlns:p14="http://schemas.microsoft.com/office/powerpoint/2010/main" val="3555340897"/>
              </p:ext>
            </p:extLst>
          </p:nvPr>
        </p:nvGraphicFramePr>
        <p:xfrm>
          <a:off x="914400" y="1828800"/>
          <a:ext cx="10363200" cy="51816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3405882830"/>
                    </a:ext>
                  </a:extLst>
                </a:gridCol>
                <a:gridCol w="1600200">
                  <a:extLst>
                    <a:ext uri="{9D8B030D-6E8A-4147-A177-3AD203B41FA5}">
                      <a16:colId xmlns:a16="http://schemas.microsoft.com/office/drawing/2014/main" val="2221122716"/>
                    </a:ext>
                  </a:extLst>
                </a:gridCol>
                <a:gridCol w="2667000">
                  <a:extLst>
                    <a:ext uri="{9D8B030D-6E8A-4147-A177-3AD203B41FA5}">
                      <a16:colId xmlns:a16="http://schemas.microsoft.com/office/drawing/2014/main" val="281547876"/>
                    </a:ext>
                  </a:extLst>
                </a:gridCol>
              </a:tblGrid>
              <a:tr h="381000">
                <a:tc>
                  <a:txBody>
                    <a:bodyPr/>
                    <a:lstStyle/>
                    <a:p>
                      <a:pPr algn="ctr"/>
                      <a:r>
                        <a:rPr lang="en-US" sz="2800"/>
                        <a:t>TRAIN</a:t>
                      </a:r>
                    </a:p>
                  </a:txBody>
                  <a:tcPr/>
                </a:tc>
                <a:tc>
                  <a:txBody>
                    <a:bodyPr/>
                    <a:lstStyle/>
                    <a:p>
                      <a:pPr algn="ctr"/>
                      <a:r>
                        <a:rPr lang="en-US" sz="2800"/>
                        <a:t>DEV</a:t>
                      </a:r>
                    </a:p>
                  </a:txBody>
                  <a:tcPr/>
                </a:tc>
                <a:tc>
                  <a:txBody>
                    <a:bodyPr/>
                    <a:lstStyle/>
                    <a:p>
                      <a:pPr algn="ctr"/>
                      <a:r>
                        <a:rPr lang="en-US" sz="2800"/>
                        <a:t>TEST</a:t>
                      </a:r>
                    </a:p>
                  </a:txBody>
                  <a:tcPr/>
                </a:tc>
                <a:extLst>
                  <a:ext uri="{0D108BD9-81ED-4DB2-BD59-A6C34878D82A}">
                    <a16:rowId xmlns:a16="http://schemas.microsoft.com/office/drawing/2014/main" val="859040147"/>
                  </a:ext>
                </a:extLst>
              </a:tr>
            </a:tbl>
          </a:graphicData>
        </a:graphic>
      </p:graphicFrame>
      <p:sp>
        <p:nvSpPr>
          <p:cNvPr id="5" name="TextBox 4">
            <a:extLst>
              <a:ext uri="{FF2B5EF4-FFF2-40B4-BE49-F238E27FC236}">
                <a16:creationId xmlns:a16="http://schemas.microsoft.com/office/drawing/2014/main" id="{4B5C53C8-E85F-E044-9012-05E29FCED8CA}"/>
              </a:ext>
            </a:extLst>
          </p:cNvPr>
          <p:cNvSpPr txBox="1"/>
          <p:nvPr/>
        </p:nvSpPr>
        <p:spPr>
          <a:xfrm>
            <a:off x="1143000" y="3429000"/>
            <a:ext cx="5257800" cy="830997"/>
          </a:xfrm>
          <a:prstGeom prst="rect">
            <a:avLst/>
          </a:prstGeom>
          <a:noFill/>
        </p:spPr>
        <p:txBody>
          <a:bodyPr wrap="square" rtlCol="0">
            <a:spAutoFit/>
          </a:bodyPr>
          <a:lstStyle/>
          <a:p>
            <a:r>
              <a:rPr lang="en-US" sz="2400">
                <a:solidFill>
                  <a:srgbClr val="0066FF"/>
                </a:solidFill>
              </a:rPr>
              <a:t>Tập dữ liệu dùng để huấn luyện cho mô hình</a:t>
            </a:r>
          </a:p>
        </p:txBody>
      </p:sp>
      <p:sp>
        <p:nvSpPr>
          <p:cNvPr id="6" name="TextBox 5">
            <a:extLst>
              <a:ext uri="{FF2B5EF4-FFF2-40B4-BE49-F238E27FC236}">
                <a16:creationId xmlns:a16="http://schemas.microsoft.com/office/drawing/2014/main" id="{2C040D17-7865-054B-B4E2-5C6D260B2664}"/>
              </a:ext>
            </a:extLst>
          </p:cNvPr>
          <p:cNvSpPr txBox="1"/>
          <p:nvPr/>
        </p:nvSpPr>
        <p:spPr>
          <a:xfrm>
            <a:off x="6467084" y="2934037"/>
            <a:ext cx="2705100" cy="3046988"/>
          </a:xfrm>
          <a:prstGeom prst="rect">
            <a:avLst/>
          </a:prstGeom>
          <a:noFill/>
        </p:spPr>
        <p:txBody>
          <a:bodyPr wrap="square" rtlCol="0">
            <a:spAutoFit/>
          </a:bodyPr>
          <a:lstStyle/>
          <a:p>
            <a:pPr marL="342900" indent="-342900">
              <a:buFont typeface="+mj-lt"/>
              <a:buAutoNum type="arabicPeriod"/>
            </a:pPr>
            <a:r>
              <a:rPr lang="en-US" sz="2400">
                <a:solidFill>
                  <a:srgbClr val="0066FF"/>
                </a:solidFill>
              </a:rPr>
              <a:t>Điều chỉnh siêu tham số (hyper parameter).</a:t>
            </a:r>
          </a:p>
          <a:p>
            <a:pPr marL="342900" indent="-342900">
              <a:buFont typeface="+mj-lt"/>
              <a:buAutoNum type="arabicPeriod"/>
            </a:pPr>
            <a:r>
              <a:rPr lang="en-US" sz="2400">
                <a:solidFill>
                  <a:srgbClr val="FF0000"/>
                </a:solidFill>
              </a:rPr>
              <a:t>So sánh độ chính xác của các thuật toán máy học khác nhau. </a:t>
            </a:r>
          </a:p>
        </p:txBody>
      </p:sp>
      <p:sp>
        <p:nvSpPr>
          <p:cNvPr id="8" name="TextBox 7">
            <a:extLst>
              <a:ext uri="{FF2B5EF4-FFF2-40B4-BE49-F238E27FC236}">
                <a16:creationId xmlns:a16="http://schemas.microsoft.com/office/drawing/2014/main" id="{C61946FF-91EA-1F43-A7ED-600BAD7385A7}"/>
              </a:ext>
            </a:extLst>
          </p:cNvPr>
          <p:cNvSpPr txBox="1"/>
          <p:nvPr/>
        </p:nvSpPr>
        <p:spPr>
          <a:xfrm>
            <a:off x="9385300" y="2921169"/>
            <a:ext cx="1800616" cy="1938992"/>
          </a:xfrm>
          <a:prstGeom prst="rect">
            <a:avLst/>
          </a:prstGeom>
          <a:noFill/>
        </p:spPr>
        <p:txBody>
          <a:bodyPr wrap="square" rtlCol="0">
            <a:spAutoFit/>
          </a:bodyPr>
          <a:lstStyle/>
          <a:p>
            <a:r>
              <a:rPr lang="en-US" sz="2400">
                <a:solidFill>
                  <a:srgbClr val="0066FF"/>
                </a:solidFill>
              </a:rPr>
              <a:t>Kết luận cuối cùng về độ chính xác của mô hình.</a:t>
            </a:r>
          </a:p>
        </p:txBody>
      </p:sp>
      <p:cxnSp>
        <p:nvCxnSpPr>
          <p:cNvPr id="10" name="Straight Arrow Connector 9">
            <a:extLst>
              <a:ext uri="{FF2B5EF4-FFF2-40B4-BE49-F238E27FC236}">
                <a16:creationId xmlns:a16="http://schemas.microsoft.com/office/drawing/2014/main" id="{F2E82663-4117-0B43-BB3B-4AA98C1477A6}"/>
              </a:ext>
            </a:extLst>
          </p:cNvPr>
          <p:cNvCxnSpPr>
            <a:cxnSpLocks/>
            <a:stCxn id="5" idx="0"/>
          </p:cNvCxnSpPr>
          <p:nvPr/>
        </p:nvCxnSpPr>
        <p:spPr>
          <a:xfrm flipV="1">
            <a:off x="3771900" y="2346960"/>
            <a:ext cx="190500" cy="10820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50CB7058-363C-EE41-A0AF-4F4CDD61D8A5}"/>
              </a:ext>
            </a:extLst>
          </p:cNvPr>
          <p:cNvCxnSpPr>
            <a:cxnSpLocks/>
            <a:stCxn id="6" idx="0"/>
          </p:cNvCxnSpPr>
          <p:nvPr/>
        </p:nvCxnSpPr>
        <p:spPr>
          <a:xfrm flipH="1" flipV="1">
            <a:off x="7775184" y="2359829"/>
            <a:ext cx="44450" cy="574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4675C14-06D5-CB46-B220-E77CCC6A5F4F}"/>
              </a:ext>
            </a:extLst>
          </p:cNvPr>
          <p:cNvCxnSpPr>
            <a:cxnSpLocks/>
            <a:stCxn id="8" idx="0"/>
          </p:cNvCxnSpPr>
          <p:nvPr/>
        </p:nvCxnSpPr>
        <p:spPr>
          <a:xfrm flipV="1">
            <a:off x="10285608" y="2346961"/>
            <a:ext cx="52192" cy="574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355211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A568B-35CB-4D4C-8024-FD152425A69B}"/>
              </a:ext>
            </a:extLst>
          </p:cNvPr>
          <p:cNvSpPr>
            <a:spLocks noGrp="1"/>
          </p:cNvSpPr>
          <p:nvPr>
            <p:ph type="title"/>
          </p:nvPr>
        </p:nvSpPr>
        <p:spPr/>
        <p:txBody>
          <a:bodyPr/>
          <a:lstStyle/>
          <a:p>
            <a:r>
              <a:rPr lang="en-US"/>
              <a:t>Cách chia dữ liệu</a:t>
            </a:r>
          </a:p>
        </p:txBody>
      </p:sp>
      <p:graphicFrame>
        <p:nvGraphicFramePr>
          <p:cNvPr id="4" name="Table 3">
            <a:extLst>
              <a:ext uri="{FF2B5EF4-FFF2-40B4-BE49-F238E27FC236}">
                <a16:creationId xmlns:a16="http://schemas.microsoft.com/office/drawing/2014/main" id="{A7F7CEFB-8916-4343-8742-E5852422F2BB}"/>
              </a:ext>
            </a:extLst>
          </p:cNvPr>
          <p:cNvGraphicFramePr>
            <a:graphicFrameLocks noGrp="1"/>
          </p:cNvGraphicFramePr>
          <p:nvPr>
            <p:extLst>
              <p:ext uri="{D42A27DB-BD31-4B8C-83A1-F6EECF244321}">
                <p14:modId xmlns:p14="http://schemas.microsoft.com/office/powerpoint/2010/main" val="3144151254"/>
              </p:ext>
            </p:extLst>
          </p:nvPr>
        </p:nvGraphicFramePr>
        <p:xfrm>
          <a:off x="1600200" y="1600200"/>
          <a:ext cx="10363200" cy="51816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3405882830"/>
                    </a:ext>
                  </a:extLst>
                </a:gridCol>
                <a:gridCol w="1600200">
                  <a:extLst>
                    <a:ext uri="{9D8B030D-6E8A-4147-A177-3AD203B41FA5}">
                      <a16:colId xmlns:a16="http://schemas.microsoft.com/office/drawing/2014/main" val="2221122716"/>
                    </a:ext>
                  </a:extLst>
                </a:gridCol>
                <a:gridCol w="2667000">
                  <a:extLst>
                    <a:ext uri="{9D8B030D-6E8A-4147-A177-3AD203B41FA5}">
                      <a16:colId xmlns:a16="http://schemas.microsoft.com/office/drawing/2014/main" val="281547876"/>
                    </a:ext>
                  </a:extLst>
                </a:gridCol>
              </a:tblGrid>
              <a:tr h="381000">
                <a:tc>
                  <a:txBody>
                    <a:bodyPr/>
                    <a:lstStyle/>
                    <a:p>
                      <a:pPr algn="ctr"/>
                      <a:r>
                        <a:rPr lang="en-US" sz="2800"/>
                        <a:t>TRAIN</a:t>
                      </a:r>
                    </a:p>
                  </a:txBody>
                  <a:tcPr/>
                </a:tc>
                <a:tc>
                  <a:txBody>
                    <a:bodyPr/>
                    <a:lstStyle/>
                    <a:p>
                      <a:pPr algn="ctr"/>
                      <a:r>
                        <a:rPr lang="en-US" sz="2800"/>
                        <a:t>DEV</a:t>
                      </a:r>
                    </a:p>
                  </a:txBody>
                  <a:tcPr/>
                </a:tc>
                <a:tc>
                  <a:txBody>
                    <a:bodyPr/>
                    <a:lstStyle/>
                    <a:p>
                      <a:pPr algn="ctr"/>
                      <a:r>
                        <a:rPr lang="en-US" sz="2800"/>
                        <a:t>TEST</a:t>
                      </a:r>
                    </a:p>
                  </a:txBody>
                  <a:tcPr/>
                </a:tc>
                <a:extLst>
                  <a:ext uri="{0D108BD9-81ED-4DB2-BD59-A6C34878D82A}">
                    <a16:rowId xmlns:a16="http://schemas.microsoft.com/office/drawing/2014/main" val="859040147"/>
                  </a:ext>
                </a:extLst>
              </a:tr>
            </a:tbl>
          </a:graphicData>
        </a:graphic>
      </p:graphicFrame>
      <p:sp>
        <p:nvSpPr>
          <p:cNvPr id="5" name="TextBox 4">
            <a:extLst>
              <a:ext uri="{FF2B5EF4-FFF2-40B4-BE49-F238E27FC236}">
                <a16:creationId xmlns:a16="http://schemas.microsoft.com/office/drawing/2014/main" id="{18240BB6-4164-704C-AE87-E3C473E673C2}"/>
              </a:ext>
            </a:extLst>
          </p:cNvPr>
          <p:cNvSpPr txBox="1"/>
          <p:nvPr/>
        </p:nvSpPr>
        <p:spPr>
          <a:xfrm>
            <a:off x="215900" y="2464255"/>
            <a:ext cx="2070100" cy="830997"/>
          </a:xfrm>
          <a:prstGeom prst="rect">
            <a:avLst/>
          </a:prstGeom>
          <a:noFill/>
        </p:spPr>
        <p:txBody>
          <a:bodyPr wrap="square" rtlCol="0">
            <a:spAutoFit/>
          </a:bodyPr>
          <a:lstStyle/>
          <a:p>
            <a:r>
              <a:rPr lang="en-US" sz="2400">
                <a:solidFill>
                  <a:srgbClr val="0066FF"/>
                </a:solidFill>
              </a:rPr>
              <a:t>Truyền thống (~10K)</a:t>
            </a:r>
          </a:p>
        </p:txBody>
      </p:sp>
      <p:sp>
        <p:nvSpPr>
          <p:cNvPr id="6" name="TextBox 5">
            <a:extLst>
              <a:ext uri="{FF2B5EF4-FFF2-40B4-BE49-F238E27FC236}">
                <a16:creationId xmlns:a16="http://schemas.microsoft.com/office/drawing/2014/main" id="{909A7323-09C6-7442-ADA4-AB6E1AFC9F9A}"/>
              </a:ext>
            </a:extLst>
          </p:cNvPr>
          <p:cNvSpPr txBox="1"/>
          <p:nvPr/>
        </p:nvSpPr>
        <p:spPr>
          <a:xfrm>
            <a:off x="4191000" y="2577643"/>
            <a:ext cx="685800" cy="523220"/>
          </a:xfrm>
          <a:prstGeom prst="rect">
            <a:avLst/>
          </a:prstGeom>
          <a:noFill/>
        </p:spPr>
        <p:txBody>
          <a:bodyPr wrap="square" rtlCol="0">
            <a:spAutoFit/>
          </a:bodyPr>
          <a:lstStyle/>
          <a:p>
            <a:r>
              <a:rPr lang="en-US" sz="2800">
                <a:solidFill>
                  <a:srgbClr val="0066FF"/>
                </a:solidFill>
              </a:rPr>
              <a:t>60</a:t>
            </a:r>
          </a:p>
        </p:txBody>
      </p:sp>
      <p:sp>
        <p:nvSpPr>
          <p:cNvPr id="7" name="TextBox 6">
            <a:extLst>
              <a:ext uri="{FF2B5EF4-FFF2-40B4-BE49-F238E27FC236}">
                <a16:creationId xmlns:a16="http://schemas.microsoft.com/office/drawing/2014/main" id="{B3EE9EEC-62BB-CE4D-B48F-422688A713C0}"/>
              </a:ext>
            </a:extLst>
          </p:cNvPr>
          <p:cNvSpPr txBox="1"/>
          <p:nvPr/>
        </p:nvSpPr>
        <p:spPr>
          <a:xfrm>
            <a:off x="8229600" y="2577643"/>
            <a:ext cx="685800" cy="523220"/>
          </a:xfrm>
          <a:prstGeom prst="rect">
            <a:avLst/>
          </a:prstGeom>
          <a:noFill/>
        </p:spPr>
        <p:txBody>
          <a:bodyPr wrap="square" rtlCol="0">
            <a:spAutoFit/>
          </a:bodyPr>
          <a:lstStyle/>
          <a:p>
            <a:r>
              <a:rPr lang="en-US" sz="2800">
                <a:solidFill>
                  <a:srgbClr val="0066FF"/>
                </a:solidFill>
              </a:rPr>
              <a:t>20</a:t>
            </a:r>
          </a:p>
        </p:txBody>
      </p:sp>
      <p:sp>
        <p:nvSpPr>
          <p:cNvPr id="8" name="TextBox 7">
            <a:extLst>
              <a:ext uri="{FF2B5EF4-FFF2-40B4-BE49-F238E27FC236}">
                <a16:creationId xmlns:a16="http://schemas.microsoft.com/office/drawing/2014/main" id="{3793E068-ABAC-4E49-8AEA-9DE3F203A08B}"/>
              </a:ext>
            </a:extLst>
          </p:cNvPr>
          <p:cNvSpPr txBox="1"/>
          <p:nvPr/>
        </p:nvSpPr>
        <p:spPr>
          <a:xfrm>
            <a:off x="10439400" y="2577643"/>
            <a:ext cx="685800" cy="523220"/>
          </a:xfrm>
          <a:prstGeom prst="rect">
            <a:avLst/>
          </a:prstGeom>
          <a:noFill/>
        </p:spPr>
        <p:txBody>
          <a:bodyPr wrap="square" rtlCol="0">
            <a:spAutoFit/>
          </a:bodyPr>
          <a:lstStyle/>
          <a:p>
            <a:r>
              <a:rPr lang="en-US" sz="2800">
                <a:solidFill>
                  <a:srgbClr val="0066FF"/>
                </a:solidFill>
              </a:rPr>
              <a:t>20</a:t>
            </a:r>
          </a:p>
        </p:txBody>
      </p:sp>
      <p:sp>
        <p:nvSpPr>
          <p:cNvPr id="9" name="TextBox 8">
            <a:extLst>
              <a:ext uri="{FF2B5EF4-FFF2-40B4-BE49-F238E27FC236}">
                <a16:creationId xmlns:a16="http://schemas.microsoft.com/office/drawing/2014/main" id="{7FA7350D-A19D-824F-B3C9-6DFB870D5A3B}"/>
              </a:ext>
            </a:extLst>
          </p:cNvPr>
          <p:cNvSpPr txBox="1"/>
          <p:nvPr/>
        </p:nvSpPr>
        <p:spPr>
          <a:xfrm>
            <a:off x="228600" y="3887042"/>
            <a:ext cx="2070100" cy="461665"/>
          </a:xfrm>
          <a:prstGeom prst="rect">
            <a:avLst/>
          </a:prstGeom>
          <a:noFill/>
        </p:spPr>
        <p:txBody>
          <a:bodyPr wrap="square" rtlCol="0">
            <a:spAutoFit/>
          </a:bodyPr>
          <a:lstStyle/>
          <a:p>
            <a:r>
              <a:rPr lang="en-US" sz="2400">
                <a:solidFill>
                  <a:srgbClr val="FF0000"/>
                </a:solidFill>
              </a:rPr>
              <a:t>Big data (1M)</a:t>
            </a:r>
          </a:p>
        </p:txBody>
      </p:sp>
      <p:sp>
        <p:nvSpPr>
          <p:cNvPr id="10" name="TextBox 9">
            <a:extLst>
              <a:ext uri="{FF2B5EF4-FFF2-40B4-BE49-F238E27FC236}">
                <a16:creationId xmlns:a16="http://schemas.microsoft.com/office/drawing/2014/main" id="{F2245973-8BBD-E04C-82C4-832FFD847612}"/>
              </a:ext>
            </a:extLst>
          </p:cNvPr>
          <p:cNvSpPr txBox="1"/>
          <p:nvPr/>
        </p:nvSpPr>
        <p:spPr>
          <a:xfrm>
            <a:off x="4191000" y="3873043"/>
            <a:ext cx="685800" cy="523220"/>
          </a:xfrm>
          <a:prstGeom prst="rect">
            <a:avLst/>
          </a:prstGeom>
          <a:noFill/>
        </p:spPr>
        <p:txBody>
          <a:bodyPr wrap="square" rtlCol="0">
            <a:spAutoFit/>
          </a:bodyPr>
          <a:lstStyle/>
          <a:p>
            <a:r>
              <a:rPr lang="en-US" sz="2800">
                <a:solidFill>
                  <a:srgbClr val="FF0000"/>
                </a:solidFill>
              </a:rPr>
              <a:t>98</a:t>
            </a:r>
          </a:p>
        </p:txBody>
      </p:sp>
      <p:sp>
        <p:nvSpPr>
          <p:cNvPr id="11" name="TextBox 10">
            <a:extLst>
              <a:ext uri="{FF2B5EF4-FFF2-40B4-BE49-F238E27FC236}">
                <a16:creationId xmlns:a16="http://schemas.microsoft.com/office/drawing/2014/main" id="{8BF7EF09-1CB0-3848-9452-72892A81A394}"/>
              </a:ext>
            </a:extLst>
          </p:cNvPr>
          <p:cNvSpPr txBox="1"/>
          <p:nvPr/>
        </p:nvSpPr>
        <p:spPr>
          <a:xfrm>
            <a:off x="8229600" y="3873043"/>
            <a:ext cx="685800" cy="523220"/>
          </a:xfrm>
          <a:prstGeom prst="rect">
            <a:avLst/>
          </a:prstGeom>
          <a:noFill/>
        </p:spPr>
        <p:txBody>
          <a:bodyPr wrap="square" rtlCol="0">
            <a:spAutoFit/>
          </a:bodyPr>
          <a:lstStyle/>
          <a:p>
            <a:r>
              <a:rPr lang="en-US" sz="2800">
                <a:solidFill>
                  <a:srgbClr val="FF0000"/>
                </a:solidFill>
              </a:rPr>
              <a:t>1</a:t>
            </a:r>
          </a:p>
        </p:txBody>
      </p:sp>
      <p:sp>
        <p:nvSpPr>
          <p:cNvPr id="12" name="TextBox 11">
            <a:extLst>
              <a:ext uri="{FF2B5EF4-FFF2-40B4-BE49-F238E27FC236}">
                <a16:creationId xmlns:a16="http://schemas.microsoft.com/office/drawing/2014/main" id="{C825D0E6-0396-4D4E-97B0-BB4A3721482A}"/>
              </a:ext>
            </a:extLst>
          </p:cNvPr>
          <p:cNvSpPr txBox="1"/>
          <p:nvPr/>
        </p:nvSpPr>
        <p:spPr>
          <a:xfrm>
            <a:off x="10439400" y="3873043"/>
            <a:ext cx="685800" cy="523220"/>
          </a:xfrm>
          <a:prstGeom prst="rect">
            <a:avLst/>
          </a:prstGeom>
          <a:noFill/>
        </p:spPr>
        <p:txBody>
          <a:bodyPr wrap="square" rtlCol="0">
            <a:spAutoFit/>
          </a:bodyPr>
          <a:lstStyle/>
          <a:p>
            <a:r>
              <a:rPr lang="en-US" sz="2800">
                <a:solidFill>
                  <a:srgbClr val="FF0000"/>
                </a:solidFill>
              </a:rPr>
              <a:t>1</a:t>
            </a:r>
          </a:p>
        </p:txBody>
      </p:sp>
      <p:sp>
        <p:nvSpPr>
          <p:cNvPr id="13" name="TextBox 12">
            <a:extLst>
              <a:ext uri="{FF2B5EF4-FFF2-40B4-BE49-F238E27FC236}">
                <a16:creationId xmlns:a16="http://schemas.microsoft.com/office/drawing/2014/main" id="{A2750ECA-5CB3-A14D-BD14-256157334803}"/>
              </a:ext>
            </a:extLst>
          </p:cNvPr>
          <p:cNvSpPr txBox="1"/>
          <p:nvPr/>
        </p:nvSpPr>
        <p:spPr>
          <a:xfrm>
            <a:off x="190500" y="5253335"/>
            <a:ext cx="2438400" cy="461665"/>
          </a:xfrm>
          <a:prstGeom prst="rect">
            <a:avLst/>
          </a:prstGeom>
          <a:noFill/>
        </p:spPr>
        <p:txBody>
          <a:bodyPr wrap="square" rtlCol="0">
            <a:spAutoFit/>
          </a:bodyPr>
          <a:lstStyle/>
          <a:p>
            <a:r>
              <a:rPr lang="en-US" sz="2400">
                <a:solidFill>
                  <a:srgbClr val="008000"/>
                </a:solidFill>
              </a:rPr>
              <a:t>Hơn 1M dữ liệu</a:t>
            </a:r>
          </a:p>
        </p:txBody>
      </p:sp>
      <p:sp>
        <p:nvSpPr>
          <p:cNvPr id="14" name="TextBox 13">
            <a:extLst>
              <a:ext uri="{FF2B5EF4-FFF2-40B4-BE49-F238E27FC236}">
                <a16:creationId xmlns:a16="http://schemas.microsoft.com/office/drawing/2014/main" id="{ABFCE4BB-8AFD-8543-8333-4C0EF09E0731}"/>
              </a:ext>
            </a:extLst>
          </p:cNvPr>
          <p:cNvSpPr txBox="1"/>
          <p:nvPr/>
        </p:nvSpPr>
        <p:spPr>
          <a:xfrm>
            <a:off x="4076700" y="5256935"/>
            <a:ext cx="914400" cy="461665"/>
          </a:xfrm>
          <a:prstGeom prst="rect">
            <a:avLst/>
          </a:prstGeom>
          <a:noFill/>
        </p:spPr>
        <p:txBody>
          <a:bodyPr wrap="square" rtlCol="0">
            <a:spAutoFit/>
          </a:bodyPr>
          <a:lstStyle/>
          <a:p>
            <a:r>
              <a:rPr lang="en-US" sz="2400">
                <a:solidFill>
                  <a:srgbClr val="008000"/>
                </a:solidFill>
              </a:rPr>
              <a:t>99.5</a:t>
            </a:r>
          </a:p>
        </p:txBody>
      </p:sp>
      <p:sp>
        <p:nvSpPr>
          <p:cNvPr id="15" name="TextBox 14">
            <a:extLst>
              <a:ext uri="{FF2B5EF4-FFF2-40B4-BE49-F238E27FC236}">
                <a16:creationId xmlns:a16="http://schemas.microsoft.com/office/drawing/2014/main" id="{0A248900-1622-0A47-A03E-8DAFB0F50F82}"/>
              </a:ext>
            </a:extLst>
          </p:cNvPr>
          <p:cNvSpPr txBox="1"/>
          <p:nvPr/>
        </p:nvSpPr>
        <p:spPr>
          <a:xfrm>
            <a:off x="8153400" y="5251846"/>
            <a:ext cx="838200" cy="461665"/>
          </a:xfrm>
          <a:prstGeom prst="rect">
            <a:avLst/>
          </a:prstGeom>
          <a:noFill/>
        </p:spPr>
        <p:txBody>
          <a:bodyPr wrap="square" rtlCol="0">
            <a:spAutoFit/>
          </a:bodyPr>
          <a:lstStyle/>
          <a:p>
            <a:r>
              <a:rPr lang="en-US" sz="2400">
                <a:solidFill>
                  <a:srgbClr val="008000"/>
                </a:solidFill>
              </a:rPr>
              <a:t>0.25</a:t>
            </a:r>
          </a:p>
        </p:txBody>
      </p:sp>
      <p:sp>
        <p:nvSpPr>
          <p:cNvPr id="16" name="TextBox 15">
            <a:extLst>
              <a:ext uri="{FF2B5EF4-FFF2-40B4-BE49-F238E27FC236}">
                <a16:creationId xmlns:a16="http://schemas.microsoft.com/office/drawing/2014/main" id="{4A613B7A-2D23-CE48-BF6C-2555045500FA}"/>
              </a:ext>
            </a:extLst>
          </p:cNvPr>
          <p:cNvSpPr txBox="1"/>
          <p:nvPr/>
        </p:nvSpPr>
        <p:spPr>
          <a:xfrm>
            <a:off x="10439400" y="5251846"/>
            <a:ext cx="838200" cy="461665"/>
          </a:xfrm>
          <a:prstGeom prst="rect">
            <a:avLst/>
          </a:prstGeom>
          <a:noFill/>
        </p:spPr>
        <p:txBody>
          <a:bodyPr wrap="square" rtlCol="0">
            <a:spAutoFit/>
          </a:bodyPr>
          <a:lstStyle/>
          <a:p>
            <a:r>
              <a:rPr lang="en-US" sz="2400">
                <a:solidFill>
                  <a:srgbClr val="008000"/>
                </a:solidFill>
              </a:rPr>
              <a:t>0.25</a:t>
            </a:r>
          </a:p>
        </p:txBody>
      </p:sp>
      <p:sp>
        <p:nvSpPr>
          <p:cNvPr id="17" name="TextBox 16">
            <a:extLst>
              <a:ext uri="{FF2B5EF4-FFF2-40B4-BE49-F238E27FC236}">
                <a16:creationId xmlns:a16="http://schemas.microsoft.com/office/drawing/2014/main" id="{7EE3B5CF-F132-D24B-A7E5-97BCAEC376D5}"/>
              </a:ext>
            </a:extLst>
          </p:cNvPr>
          <p:cNvSpPr txBox="1"/>
          <p:nvPr/>
        </p:nvSpPr>
        <p:spPr>
          <a:xfrm>
            <a:off x="4253925" y="2131654"/>
            <a:ext cx="389850" cy="369332"/>
          </a:xfrm>
          <a:prstGeom prst="rect">
            <a:avLst/>
          </a:prstGeom>
          <a:noFill/>
        </p:spPr>
        <p:txBody>
          <a:bodyPr wrap="none" rtlCol="0">
            <a:spAutoFit/>
          </a:bodyPr>
          <a:lstStyle/>
          <a:p>
            <a:r>
              <a:rPr lang="en-US"/>
              <a:t>%</a:t>
            </a:r>
          </a:p>
        </p:txBody>
      </p:sp>
      <p:sp>
        <p:nvSpPr>
          <p:cNvPr id="18" name="TextBox 17">
            <a:extLst>
              <a:ext uri="{FF2B5EF4-FFF2-40B4-BE49-F238E27FC236}">
                <a16:creationId xmlns:a16="http://schemas.microsoft.com/office/drawing/2014/main" id="{B29B60E6-7F8D-7443-B3A5-F678B4AE275B}"/>
              </a:ext>
            </a:extLst>
          </p:cNvPr>
          <p:cNvSpPr txBox="1"/>
          <p:nvPr/>
        </p:nvSpPr>
        <p:spPr>
          <a:xfrm>
            <a:off x="8377575" y="2106502"/>
            <a:ext cx="389850" cy="369332"/>
          </a:xfrm>
          <a:prstGeom prst="rect">
            <a:avLst/>
          </a:prstGeom>
          <a:noFill/>
        </p:spPr>
        <p:txBody>
          <a:bodyPr wrap="none" rtlCol="0">
            <a:spAutoFit/>
          </a:bodyPr>
          <a:lstStyle/>
          <a:p>
            <a:r>
              <a:rPr lang="en-US"/>
              <a:t>%</a:t>
            </a:r>
          </a:p>
        </p:txBody>
      </p:sp>
      <p:sp>
        <p:nvSpPr>
          <p:cNvPr id="19" name="TextBox 18">
            <a:extLst>
              <a:ext uri="{FF2B5EF4-FFF2-40B4-BE49-F238E27FC236}">
                <a16:creationId xmlns:a16="http://schemas.microsoft.com/office/drawing/2014/main" id="{08080F9D-C0EB-DB4E-9DB2-54D1698DD2CD}"/>
              </a:ext>
            </a:extLst>
          </p:cNvPr>
          <p:cNvSpPr txBox="1"/>
          <p:nvPr/>
        </p:nvSpPr>
        <p:spPr>
          <a:xfrm>
            <a:off x="10468650" y="2118360"/>
            <a:ext cx="389850" cy="369332"/>
          </a:xfrm>
          <a:prstGeom prst="rect">
            <a:avLst/>
          </a:prstGeom>
          <a:noFill/>
        </p:spPr>
        <p:txBody>
          <a:bodyPr wrap="none" rtlCol="0">
            <a:spAutoFit/>
          </a:bodyPr>
          <a:lstStyle/>
          <a:p>
            <a:r>
              <a:rPr lang="en-US"/>
              <a:t>%</a:t>
            </a:r>
          </a:p>
        </p:txBody>
      </p:sp>
    </p:spTree>
    <p:extLst>
      <p:ext uri="{BB962C8B-B14F-4D97-AF65-F5344CB8AC3E}">
        <p14:creationId xmlns:p14="http://schemas.microsoft.com/office/powerpoint/2010/main" val="25596094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FB44-AC7C-714D-BAF8-EEFF62FD4BC7}"/>
              </a:ext>
            </a:extLst>
          </p:cNvPr>
          <p:cNvSpPr>
            <a:spLocks noGrp="1"/>
          </p:cNvSpPr>
          <p:nvPr>
            <p:ph type="title"/>
          </p:nvPr>
        </p:nvSpPr>
        <p:spPr/>
        <p:txBody>
          <a:bodyPr/>
          <a:lstStyle/>
          <a:p>
            <a:r>
              <a:rPr lang="en-US"/>
              <a:t>Trường hợp dữ liệu train và dev/test không khớp</a:t>
            </a:r>
          </a:p>
        </p:txBody>
      </p:sp>
      <p:sp>
        <p:nvSpPr>
          <p:cNvPr id="4" name="Text Placeholder 3">
            <a:extLst>
              <a:ext uri="{FF2B5EF4-FFF2-40B4-BE49-F238E27FC236}">
                <a16:creationId xmlns:a16="http://schemas.microsoft.com/office/drawing/2014/main" id="{91312888-DD1E-974C-A718-8D4514BCC1F3}"/>
              </a:ext>
            </a:extLst>
          </p:cNvPr>
          <p:cNvSpPr>
            <a:spLocks noGrp="1"/>
          </p:cNvSpPr>
          <p:nvPr>
            <p:ph type="body" idx="1"/>
          </p:nvPr>
        </p:nvSpPr>
        <p:spPr/>
        <p:txBody>
          <a:bodyPr/>
          <a:lstStyle/>
          <a:p>
            <a:r>
              <a:rPr lang="en-US"/>
              <a:t>Train</a:t>
            </a:r>
          </a:p>
        </p:txBody>
      </p:sp>
      <p:sp>
        <p:nvSpPr>
          <p:cNvPr id="5" name="Content Placeholder 4">
            <a:extLst>
              <a:ext uri="{FF2B5EF4-FFF2-40B4-BE49-F238E27FC236}">
                <a16:creationId xmlns:a16="http://schemas.microsoft.com/office/drawing/2014/main" id="{0B2D088A-8C45-9B45-AABC-7C247C6082C5}"/>
              </a:ext>
            </a:extLst>
          </p:cNvPr>
          <p:cNvSpPr>
            <a:spLocks noGrp="1"/>
          </p:cNvSpPr>
          <p:nvPr>
            <p:ph sz="half" idx="2"/>
          </p:nvPr>
        </p:nvSpPr>
        <p:spPr>
          <a:xfrm>
            <a:off x="609600" y="2174875"/>
            <a:ext cx="5386917" cy="2244725"/>
          </a:xfrm>
        </p:spPr>
        <p:txBody>
          <a:bodyPr/>
          <a:lstStyle/>
          <a:p>
            <a:r>
              <a:rPr lang="en-US" sz="2800"/>
              <a:t>Hình chụp các con mèo từ các trang web. </a:t>
            </a:r>
          </a:p>
          <a:p>
            <a:r>
              <a:rPr lang="en-US" sz="2800"/>
              <a:t>Bộ văn bản tiếng Việt chính quy (từ Wikipedia)</a:t>
            </a:r>
          </a:p>
          <a:p>
            <a:endParaRPr lang="en-US" sz="2800"/>
          </a:p>
        </p:txBody>
      </p:sp>
      <p:sp>
        <p:nvSpPr>
          <p:cNvPr id="6" name="Text Placeholder 5">
            <a:extLst>
              <a:ext uri="{FF2B5EF4-FFF2-40B4-BE49-F238E27FC236}">
                <a16:creationId xmlns:a16="http://schemas.microsoft.com/office/drawing/2014/main" id="{071DDAE1-F074-1043-B525-FF6C3C6F4E32}"/>
              </a:ext>
            </a:extLst>
          </p:cNvPr>
          <p:cNvSpPr>
            <a:spLocks noGrp="1"/>
          </p:cNvSpPr>
          <p:nvPr>
            <p:ph type="body" sz="quarter" idx="3"/>
          </p:nvPr>
        </p:nvSpPr>
        <p:spPr/>
        <p:txBody>
          <a:bodyPr/>
          <a:lstStyle/>
          <a:p>
            <a:r>
              <a:rPr lang="en-US"/>
              <a:t>Dev/test</a:t>
            </a:r>
          </a:p>
        </p:txBody>
      </p:sp>
      <p:sp>
        <p:nvSpPr>
          <p:cNvPr id="7" name="Content Placeholder 6">
            <a:extLst>
              <a:ext uri="{FF2B5EF4-FFF2-40B4-BE49-F238E27FC236}">
                <a16:creationId xmlns:a16="http://schemas.microsoft.com/office/drawing/2014/main" id="{91890ECB-7653-094D-85EC-39CE3FF502C1}"/>
              </a:ext>
            </a:extLst>
          </p:cNvPr>
          <p:cNvSpPr>
            <a:spLocks noGrp="1"/>
          </p:cNvSpPr>
          <p:nvPr>
            <p:ph sz="quarter" idx="4"/>
          </p:nvPr>
        </p:nvSpPr>
        <p:spPr>
          <a:xfrm>
            <a:off x="6193368" y="2174875"/>
            <a:ext cx="5389033" cy="2016125"/>
          </a:xfrm>
        </p:spPr>
        <p:txBody>
          <a:bodyPr/>
          <a:lstStyle/>
          <a:p>
            <a:r>
              <a:rPr lang="en-US" sz="2800"/>
              <a:t>Hình các con mèo tự chụp bằng camera.</a:t>
            </a:r>
          </a:p>
          <a:p>
            <a:r>
              <a:rPr lang="en-US" sz="2800"/>
              <a:t>Bộ văn bản tiếng Việt trên mạng xã hội. </a:t>
            </a:r>
          </a:p>
        </p:txBody>
      </p:sp>
      <p:sp>
        <p:nvSpPr>
          <p:cNvPr id="8" name="TextBox 7">
            <a:extLst>
              <a:ext uri="{FF2B5EF4-FFF2-40B4-BE49-F238E27FC236}">
                <a16:creationId xmlns:a16="http://schemas.microsoft.com/office/drawing/2014/main" id="{699218B7-6627-5D4F-966F-F4CE98DDD364}"/>
              </a:ext>
            </a:extLst>
          </p:cNvPr>
          <p:cNvSpPr txBox="1"/>
          <p:nvPr/>
        </p:nvSpPr>
        <p:spPr>
          <a:xfrm>
            <a:off x="724957" y="4394200"/>
            <a:ext cx="10742085" cy="1815882"/>
          </a:xfrm>
          <a:prstGeom prst="rect">
            <a:avLst/>
          </a:prstGeom>
          <a:noFill/>
        </p:spPr>
        <p:txBody>
          <a:bodyPr wrap="square" rtlCol="0">
            <a:spAutoFit/>
          </a:bodyPr>
          <a:lstStyle/>
          <a:p>
            <a:pPr algn="just"/>
            <a:r>
              <a:rPr lang="en-US" sz="2800">
                <a:solidFill>
                  <a:srgbClr val="FF0000"/>
                </a:solidFill>
              </a:rPr>
              <a:t>Dữ liệu từ tập train và tập dev/test phải từ cùng một nguồn, cùng một tính chất với nhau (có cách gọi khác là same distribution). Nếu không thì việc đánh giá mô hình mạng neural sẽ không thể chính xác được.</a:t>
            </a:r>
          </a:p>
        </p:txBody>
      </p:sp>
    </p:spTree>
    <p:extLst>
      <p:ext uri="{BB962C8B-B14F-4D97-AF65-F5344CB8AC3E}">
        <p14:creationId xmlns:p14="http://schemas.microsoft.com/office/powerpoint/2010/main" val="21169614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93CEBC-D1EB-8948-A36F-D2C67FB40EDD}"/>
              </a:ext>
            </a:extLst>
          </p:cNvPr>
          <p:cNvSpPr>
            <a:spLocks noGrp="1"/>
          </p:cNvSpPr>
          <p:nvPr>
            <p:ph type="title"/>
          </p:nvPr>
        </p:nvSpPr>
        <p:spPr/>
        <p:txBody>
          <a:bodyPr/>
          <a:lstStyle/>
          <a:p>
            <a:r>
              <a:rPr lang="en-US"/>
              <a:t>Tập test có cần thiết không</a:t>
            </a:r>
          </a:p>
        </p:txBody>
      </p:sp>
      <p:sp>
        <p:nvSpPr>
          <p:cNvPr id="8" name="Content Placeholder 7">
            <a:extLst>
              <a:ext uri="{FF2B5EF4-FFF2-40B4-BE49-F238E27FC236}">
                <a16:creationId xmlns:a16="http://schemas.microsoft.com/office/drawing/2014/main" id="{AA63F10E-F67B-D141-9A5D-F837A79A68E3}"/>
              </a:ext>
            </a:extLst>
          </p:cNvPr>
          <p:cNvSpPr>
            <a:spLocks noGrp="1"/>
          </p:cNvSpPr>
          <p:nvPr>
            <p:ph idx="1"/>
          </p:nvPr>
        </p:nvSpPr>
        <p:spPr>
          <a:xfrm>
            <a:off x="457200" y="1295400"/>
            <a:ext cx="11277600" cy="4525963"/>
          </a:xfrm>
        </p:spPr>
        <p:txBody>
          <a:bodyPr/>
          <a:lstStyle/>
          <a:p>
            <a:r>
              <a:rPr lang="en-US"/>
              <a:t>Tập dev thường dùng để </a:t>
            </a:r>
            <a:r>
              <a:rPr lang="en-US">
                <a:solidFill>
                  <a:srgbClr val="FF0000"/>
                </a:solidFill>
              </a:rPr>
              <a:t>đánh giá và so sánh độ chính xác giữa các mô hình</a:t>
            </a:r>
            <a:r>
              <a:rPr lang="en-US"/>
              <a:t> với nhau.</a:t>
            </a:r>
          </a:p>
          <a:p>
            <a:r>
              <a:rPr lang="en-US"/>
              <a:t>Tập test dùng để </a:t>
            </a:r>
            <a:r>
              <a:rPr lang="en-US">
                <a:solidFill>
                  <a:srgbClr val="FF0000"/>
                </a:solidFill>
              </a:rPr>
              <a:t>kiểm tra lại việc đánh giá trên tập dev xem kết quả có chính xác hay không </a:t>
            </a:r>
            <a:r>
              <a:rPr lang="en-US"/>
              <a:t>(đôi khi còn gọi là unbiased estimate).</a:t>
            </a:r>
          </a:p>
          <a:p>
            <a:pPr lvl="1"/>
            <a:r>
              <a:rPr lang="en-US" sz="2400"/>
              <a:t>Nếu như kết quả giữa dev và test </a:t>
            </a:r>
            <a:r>
              <a:rPr lang="en-US" sz="2400">
                <a:solidFill>
                  <a:srgbClr val="FF0000"/>
                </a:solidFill>
              </a:rPr>
              <a:t>không chênh lệch nhiều </a:t>
            </a:r>
            <a:r>
              <a:rPr lang="en-US" sz="2400"/>
              <a:t>thì có thể chấp nhận độ chính xác của mô hình, ngược lại thì sẽ xảy ra </a:t>
            </a:r>
            <a:r>
              <a:rPr lang="en-US" sz="2400">
                <a:solidFill>
                  <a:srgbClr val="FF0000"/>
                </a:solidFill>
              </a:rPr>
              <a:t>hiện tượng overfiting</a:t>
            </a:r>
            <a:r>
              <a:rPr lang="en-US" sz="2400"/>
              <a:t>. </a:t>
            </a:r>
          </a:p>
          <a:p>
            <a:r>
              <a:rPr lang="en-US"/>
              <a:t>Trên thực tế, có khi </a:t>
            </a:r>
            <a:r>
              <a:rPr lang="en-US" b="1">
                <a:solidFill>
                  <a:srgbClr val="FF0000"/>
                </a:solidFill>
              </a:rPr>
              <a:t>sẽ không nhất thiết phải dùng tập test set mà chỉ cần dev set là đủ</a:t>
            </a:r>
            <a:r>
              <a:rPr lang="en-US"/>
              <a:t> </a:t>
            </a:r>
            <a:r>
              <a:rPr lang="en-US">
                <a:sym typeface="Wingdings" pitchFamily="2" charset="2"/>
              </a:rPr>
              <a:t> kiểm tra độ chính xác của mô hình.</a:t>
            </a:r>
          </a:p>
          <a:p>
            <a:pPr lvl="1"/>
            <a:r>
              <a:rPr lang="en-US" sz="2400">
                <a:sym typeface="Wingdings" pitchFamily="2" charset="2"/>
              </a:rPr>
              <a:t>Nếu </a:t>
            </a:r>
            <a:r>
              <a:rPr lang="en-US" sz="2400">
                <a:solidFill>
                  <a:srgbClr val="FF0000"/>
                </a:solidFill>
                <a:sym typeface="Wingdings" pitchFamily="2" charset="2"/>
              </a:rPr>
              <a:t>chỉ có train set và dev set mà không có test set </a:t>
            </a:r>
            <a:r>
              <a:rPr lang="en-US" sz="2400">
                <a:sym typeface="Wingdings" pitchFamily="2" charset="2"/>
              </a:rPr>
              <a:t>thì tập d</a:t>
            </a:r>
            <a:r>
              <a:rPr lang="en-US" sz="2400" b="1">
                <a:solidFill>
                  <a:srgbClr val="FF0000"/>
                </a:solidFill>
                <a:sym typeface="Wingdings" pitchFamily="2" charset="2"/>
              </a:rPr>
              <a:t>ev set sẽ được gọi luôn thành test set</a:t>
            </a:r>
            <a:r>
              <a:rPr lang="en-US" sz="2400">
                <a:sym typeface="Wingdings" pitchFamily="2" charset="2"/>
              </a:rPr>
              <a:t>. </a:t>
            </a:r>
            <a:endParaRPr lang="en-US" sz="2400"/>
          </a:p>
          <a:p>
            <a:endParaRPr lang="en-US"/>
          </a:p>
        </p:txBody>
      </p:sp>
    </p:spTree>
    <p:extLst>
      <p:ext uri="{BB962C8B-B14F-4D97-AF65-F5344CB8AC3E}">
        <p14:creationId xmlns:p14="http://schemas.microsoft.com/office/powerpoint/2010/main" val="413833055"/>
      </p:ext>
    </p:extLst>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5178</TotalTime>
  <Words>2992</Words>
  <Application>Microsoft Macintosh PowerPoint</Application>
  <PresentationFormat>Widescreen</PresentationFormat>
  <Paragraphs>384</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Cambria Math</vt:lpstr>
      <vt:lpstr>Century Schoolbook</vt:lpstr>
      <vt:lpstr>Courier New</vt:lpstr>
      <vt:lpstr>Wingdings</vt:lpstr>
      <vt:lpstr>Default Design</vt:lpstr>
      <vt:lpstr>CHƯƠNG 3 TỐI ƯU HOÁ MÔ HÌNH MẠNG NEURAL (P1)</vt:lpstr>
      <vt:lpstr>NỘI DUNG</vt:lpstr>
      <vt:lpstr>PHÂN CHIA DỮ LIỆU HUẤN LUYỆN </vt:lpstr>
      <vt:lpstr>Các siêu tham số khác trong mô hình</vt:lpstr>
      <vt:lpstr>Điều chỉnh siêu tham số</vt:lpstr>
      <vt:lpstr>Phân chia dữ liệu</vt:lpstr>
      <vt:lpstr>Cách chia dữ liệu</vt:lpstr>
      <vt:lpstr>Trường hợp dữ liệu train và dev/test không khớp</vt:lpstr>
      <vt:lpstr>Tập test có cần thiết không</vt:lpstr>
      <vt:lpstr>DEEP LEARNING ERROR</vt:lpstr>
      <vt:lpstr>Underfiting và Overfiting</vt:lpstr>
      <vt:lpstr>Bias and Variance – Deep learning error</vt:lpstr>
      <vt:lpstr>Ví dụ</vt:lpstr>
      <vt:lpstr>Quy trình tối ưu cho mô hình</vt:lpstr>
      <vt:lpstr>Bias and Variance trade off</vt:lpstr>
      <vt:lpstr>CHUẨN HOÁ MẠNG NEURAL – GIẢM DEEP LEARNING ERROR: OVERFITING </vt:lpstr>
      <vt:lpstr>Regularzation</vt:lpstr>
      <vt:lpstr>Nhắn lại về Logistic regression</vt:lpstr>
      <vt:lpstr>Chuẩn hoá L2 cho Logistic regression</vt:lpstr>
      <vt:lpstr>Chuẩn hoá L1 cho Logistic regression</vt:lpstr>
      <vt:lpstr>MỘT SỐ LƯU Ý</vt:lpstr>
      <vt:lpstr>Regularzation trong mạng neural </vt:lpstr>
      <vt:lpstr>Frobenius norm</vt:lpstr>
      <vt:lpstr>REGULARZATION TRONG MẠNG NEURAL</vt:lpstr>
      <vt:lpstr>TẠI SAO REGULARZATION GIẢM ĐƯỢC OVERFITING</vt:lpstr>
      <vt:lpstr>Nhắc lại về các dạng deep learning error</vt:lpstr>
      <vt:lpstr>Giải thích 1: Trên hàm chi phí</vt:lpstr>
      <vt:lpstr>Giải thích 2: Trên hàm truyền</vt:lpstr>
      <vt:lpstr>Dropout regularzation</vt:lpstr>
      <vt:lpstr>Minh hoạ</vt:lpstr>
      <vt:lpstr>Ví dụ</vt:lpstr>
      <vt:lpstr>Một số kỹ thuật khác nhằm làm giảm overfiting</vt:lpstr>
      <vt:lpstr>Ví dụ về Tăng dữ liệu ảnh</vt:lpstr>
      <vt:lpstr>Ví dụ về Tăng dữ liệu TEXT</vt:lpstr>
      <vt:lpstr>Early stopping</vt:lpstr>
      <vt:lpstr>KHỞI TẠO TRỌNG SỐ </vt:lpstr>
      <vt:lpstr>Chuẩn hoá dữ liệu </vt:lpstr>
      <vt:lpstr>Chuẩn hoá dữ liệu (tt)</vt:lpstr>
      <vt:lpstr>Tại sao cần chuẩn hoá dữ liệu ?</vt:lpstr>
      <vt:lpstr>Minh hoạ </vt:lpstr>
      <vt:lpstr>Vanishing/Exploding Gradient descent</vt:lpstr>
      <vt:lpstr>Nhận xét </vt:lpstr>
      <vt:lpstr>Ví dụ</vt:lpstr>
      <vt:lpstr>Khởi tạo trọng số cho mạng neural để tránh Vanishing/exploding GD</vt:lpstr>
      <vt:lpstr>Gradient Checking – Lý thuyết</vt:lpstr>
      <vt:lpstr>Gradient checking</vt:lpstr>
      <vt:lpstr>Gradient Descent checking example</vt:lpstr>
      <vt:lpstr>Một vài lưu ý với Gradient checking</vt:lpstr>
      <vt:lpstr>TỔNG KẾT </vt:lpstr>
      <vt:lpstr>TÀI LIỆU THAM KHẢO</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Lưu Thanh Sơn</cp:lastModifiedBy>
  <cp:revision>969</cp:revision>
  <cp:lastPrinted>2019-06-18T07:05:10Z</cp:lastPrinted>
  <dcterms:created xsi:type="dcterms:W3CDTF">2008-06-14T04:13:27Z</dcterms:created>
  <dcterms:modified xsi:type="dcterms:W3CDTF">2021-09-21T16:10:24Z</dcterms:modified>
</cp:coreProperties>
</file>